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0" r:id="rId5"/>
    <p:sldId id="258" r:id="rId6"/>
    <p:sldId id="259" r:id="rId7"/>
    <p:sldId id="261" r:id="rId8"/>
    <p:sldId id="262"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A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61" d="100"/>
          <a:sy n="61" d="100"/>
        </p:scale>
        <p:origin x="560" y="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9C2F3-6C0C-4537-84D4-16D2DE2CDEE2}" type="datetimeFigureOut">
              <a:rPr lang="en-US" smtClean="0"/>
              <a:t>12/22/2019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BF2D7-A4F1-403A-877E-1418D82B4228}" type="slidenum">
              <a:rPr lang="en-US" smtClean="0"/>
              <a:t>‹#›</a:t>
            </a:fld>
            <a:endParaRPr lang="en-US"/>
          </a:p>
        </p:txBody>
      </p:sp>
    </p:spTree>
    <p:extLst>
      <p:ext uri="{BB962C8B-B14F-4D97-AF65-F5344CB8AC3E}">
        <p14:creationId xmlns:p14="http://schemas.microsoft.com/office/powerpoint/2010/main" val="352480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28401-4F51-4A85-81C1-9A0C207D1D9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66188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28401-4F51-4A85-81C1-9A0C207D1D9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154244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28401-4F51-4A85-81C1-9A0C207D1D9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3036611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7209513-7FA9-46A3-86DB-081CF618D09B}"/>
              </a:ext>
            </a:extLst>
          </p:cNvPr>
          <p:cNvSpPr>
            <a:spLocks noGrp="1"/>
          </p:cNvSpPr>
          <p:nvPr>
            <p:ph type="body" sz="quarter" idx="12"/>
          </p:nvPr>
        </p:nvSpPr>
        <p:spPr>
          <a:xfrm>
            <a:off x="0" y="0"/>
            <a:ext cx="3352800" cy="6858000"/>
          </a:xfrm>
          <a:solidFill>
            <a:schemeClr val="accent3"/>
          </a:solidFill>
        </p:spPr>
        <p:txBody>
          <a:bodyPr anchor="ctr"/>
          <a:lstStyle>
            <a:lvl1pPr algn="ctr">
              <a:defRPr sz="100">
                <a:solidFill>
                  <a:schemeClr val="bg1"/>
                </a:solidFill>
              </a:defRPr>
            </a:lvl1pPr>
          </a:lstStyle>
          <a:p>
            <a:pPr lvl="0"/>
            <a:endParaRPr lang="en-US" dirty="0"/>
          </a:p>
        </p:txBody>
      </p:sp>
      <p:sp>
        <p:nvSpPr>
          <p:cNvPr id="8" name="Picture Placeholder 7">
            <a:extLst>
              <a:ext uri="{FF2B5EF4-FFF2-40B4-BE49-F238E27FC236}">
                <a16:creationId xmlns:a16="http://schemas.microsoft.com/office/drawing/2014/main" id="{1E14E414-0010-4E16-B798-D0C742BFCE7D}"/>
              </a:ext>
            </a:extLst>
          </p:cNvPr>
          <p:cNvSpPr>
            <a:spLocks noGrp="1"/>
          </p:cNvSpPr>
          <p:nvPr>
            <p:ph type="pic" sz="quarter" idx="10"/>
          </p:nvPr>
        </p:nvSpPr>
        <p:spPr>
          <a:xfrm>
            <a:off x="3352800" y="0"/>
            <a:ext cx="8839200" cy="6858000"/>
          </a:xfrm>
        </p:spPr>
        <p:txBody>
          <a:bodyPr/>
          <a:lstStyle/>
          <a:p>
            <a:endParaRPr lang="en-US" dirty="0"/>
          </a:p>
        </p:txBody>
      </p:sp>
      <p:sp>
        <p:nvSpPr>
          <p:cNvPr id="3" name="Rectangle 2">
            <a:extLst>
              <a:ext uri="{FF2B5EF4-FFF2-40B4-BE49-F238E27FC236}">
                <a16:creationId xmlns:a16="http://schemas.microsoft.com/office/drawing/2014/main" id="{66D171B0-88E3-4D0F-9F44-342F0FAEB754}"/>
              </a:ext>
            </a:extLst>
          </p:cNvPr>
          <p:cNvSpPr/>
          <p:nvPr userDrawn="1"/>
        </p:nvSpPr>
        <p:spPr>
          <a:xfrm>
            <a:off x="1" y="0"/>
            <a:ext cx="3352799" cy="6858000"/>
          </a:xfrm>
          <a:prstGeom prst="rect">
            <a:avLst/>
          </a:prstGeom>
          <a:solidFill>
            <a:schemeClr val="accent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C308DB6E-F8F9-4EB1-82DE-F8348071B275}"/>
              </a:ext>
            </a:extLst>
          </p:cNvPr>
          <p:cNvSpPr>
            <a:spLocks noGrp="1"/>
          </p:cNvSpPr>
          <p:nvPr>
            <p:ph type="body" sz="quarter" idx="11"/>
          </p:nvPr>
        </p:nvSpPr>
        <p:spPr>
          <a:xfrm>
            <a:off x="141287" y="130174"/>
            <a:ext cx="4125913" cy="6577923"/>
          </a:xfrm>
          <a:solidFill>
            <a:schemeClr val="bg1"/>
          </a:solidFill>
        </p:spPr>
        <p:txBody>
          <a:bodyPr wrap="square" lIns="457200" anchor="ctr" anchorCtr="0">
            <a:noAutofit/>
          </a:bodyPr>
          <a:lstStyle>
            <a:lvl1pPr marL="0" indent="0">
              <a:buNone/>
              <a:defRPr lang="en-US" sz="4800" spc="-150" dirty="0" smtClean="0">
                <a:latin typeface="Open Sans Light" panose="020B0306030504020204" pitchFamily="34" charset="0"/>
                <a:ea typeface="Open Sans Light" panose="020B0306030504020204" pitchFamily="34" charset="0"/>
                <a:cs typeface="Open Sans Light" panose="020B0306030504020204" pitchFamily="34" charset="0"/>
              </a:defRPr>
            </a:lvl1pPr>
            <a:lvl2pPr marL="228600" indent="0">
              <a:buNone/>
              <a:defRPr lang="en-US" dirty="0" smtClean="0">
                <a:ea typeface="+mn-ea"/>
                <a:cs typeface="+mn-cs"/>
              </a:defRPr>
            </a:lvl2pPr>
            <a:lvl3pPr marL="685800" indent="0">
              <a:buNone/>
              <a:defRPr lang="en-US" sz="1800" dirty="0" smtClean="0">
                <a:ea typeface="+mn-ea"/>
                <a:cs typeface="+mn-cs"/>
              </a:defRPr>
            </a:lvl3pPr>
            <a:lvl4pPr marL="1143000" indent="0">
              <a:buNone/>
              <a:defRPr lang="en-US" sz="1800" dirty="0" smtClean="0">
                <a:ea typeface="+mn-ea"/>
                <a:cs typeface="+mn-cs"/>
              </a:defRPr>
            </a:lvl4pPr>
            <a:lvl5pPr marL="1600200" indent="0">
              <a:buNone/>
              <a:defRPr lang="en-US" sz="1800" dirty="0">
                <a:ea typeface="+mn-ea"/>
                <a:cs typeface="+mn-cs"/>
              </a:defRPr>
            </a:lvl5pPr>
          </a:lstStyle>
          <a:p>
            <a:pPr marL="0" lvl="0"/>
            <a:r>
              <a:rPr lang="en-US" dirty="0"/>
              <a:t>Edit Master text styles</a:t>
            </a:r>
          </a:p>
          <a:p>
            <a:pPr marL="457200" lvl="1"/>
            <a:r>
              <a:rPr lang="en-US" dirty="0"/>
              <a:t>Second level</a:t>
            </a:r>
          </a:p>
          <a:p>
            <a:pPr marL="914400" lvl="2"/>
            <a:r>
              <a:rPr lang="en-US" dirty="0"/>
              <a:t>Third level</a:t>
            </a:r>
          </a:p>
          <a:p>
            <a:pPr marL="1371600" lvl="3"/>
            <a:r>
              <a:rPr lang="en-US" dirty="0"/>
              <a:t>Fourth level</a:t>
            </a:r>
          </a:p>
          <a:p>
            <a:pPr marL="1828800" lvl="4"/>
            <a:r>
              <a:rPr lang="en-US" dirty="0"/>
              <a:t>Fifth level</a:t>
            </a:r>
          </a:p>
        </p:txBody>
      </p:sp>
    </p:spTree>
    <p:extLst>
      <p:ext uri="{BB962C8B-B14F-4D97-AF65-F5344CB8AC3E}">
        <p14:creationId xmlns:p14="http://schemas.microsoft.com/office/powerpoint/2010/main" val="326967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200" b="0" spc="-75" dirty="0">
                <a:latin typeface="+mj-lt"/>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013775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200" spc="-75" dirty="0">
                <a:latin typeface="+mj-lt"/>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7315200"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75234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11453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8" name="Text Placeholder 5"/>
          <p:cNvSpPr>
            <a:spLocks noGrp="1"/>
          </p:cNvSpPr>
          <p:nvPr>
            <p:ph type="body" sz="quarter" idx="15" hasCustomPrompt="1"/>
          </p:nvPr>
        </p:nvSpPr>
        <p:spPr>
          <a:xfrm>
            <a:off x="914971" y="466344"/>
            <a:ext cx="7315200"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818565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067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2018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329993495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233809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28401-4F51-4A85-81C1-9A0C207D1D9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3499807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343492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ČSOB FS Základný slide 02">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768628" y="1126428"/>
            <a:ext cx="10946297" cy="555229"/>
          </a:xfrm>
          <a:prstGeom prst="rect">
            <a:avLst/>
          </a:prstGeom>
        </p:spPr>
        <p:txBody>
          <a:bodyPr>
            <a:normAutofit/>
          </a:bodyPr>
          <a:lstStyle>
            <a:lvl1pPr algn="l">
              <a:defRPr sz="2999">
                <a:solidFill>
                  <a:srgbClr val="009FE3"/>
                </a:solidFill>
                <a:latin typeface="Arial"/>
                <a:cs typeface="Arial"/>
              </a:defRPr>
            </a:lvl1pPr>
          </a:lstStyle>
          <a:p>
            <a:r>
              <a:rPr lang="sk-SK" dirty="0"/>
              <a:t>Zadajte nadpis</a:t>
            </a:r>
            <a:endParaRPr lang="en-US" dirty="0"/>
          </a:p>
        </p:txBody>
      </p:sp>
      <p:sp>
        <p:nvSpPr>
          <p:cNvPr id="5" name="Názov kapitoly"/>
          <p:cNvSpPr>
            <a:spLocks noGrp="1"/>
          </p:cNvSpPr>
          <p:nvPr>
            <p:ph type="body" sz="quarter" idx="10" hasCustomPrompt="1"/>
          </p:nvPr>
        </p:nvSpPr>
        <p:spPr>
          <a:xfrm>
            <a:off x="871289" y="215303"/>
            <a:ext cx="9348789" cy="536575"/>
          </a:xfrm>
          <a:prstGeom prst="rect">
            <a:avLst/>
          </a:prstGeom>
        </p:spPr>
        <p:txBody>
          <a:bodyPr/>
          <a:lstStyle>
            <a:lvl1pPr marL="0" indent="0">
              <a:buNone/>
              <a:defRPr sz="2399">
                <a:solidFill>
                  <a:srgbClr val="009FE3"/>
                </a:solidFill>
                <a:latin typeface="Arial" panose="020B0604020202020204" pitchFamily="34" charset="0"/>
                <a:cs typeface="Arial" panose="020B0604020202020204" pitchFamily="34" charset="0"/>
              </a:defRPr>
            </a:lvl1pPr>
          </a:lstStyle>
          <a:p>
            <a:pPr lvl="0"/>
            <a:r>
              <a:rPr lang="sk-SK" dirty="0"/>
              <a:t>Zadajte názov kapitoly</a:t>
            </a:r>
          </a:p>
        </p:txBody>
      </p:sp>
      <p:sp>
        <p:nvSpPr>
          <p:cNvPr id="7" name="Osnova"/>
          <p:cNvSpPr>
            <a:spLocks noGrp="1"/>
          </p:cNvSpPr>
          <p:nvPr>
            <p:ph idx="11" hasCustomPrompt="1"/>
          </p:nvPr>
        </p:nvSpPr>
        <p:spPr>
          <a:xfrm>
            <a:off x="768628" y="1870499"/>
            <a:ext cx="10946297" cy="4540815"/>
          </a:xfrm>
          <a:prstGeom prst="rect">
            <a:avLst/>
          </a:prstGeom>
        </p:spPr>
        <p:txBody>
          <a:bodyPr>
            <a:normAutofit/>
          </a:bodyPr>
          <a:lstStyle>
            <a:lvl1pPr marL="285672" indent="-285672">
              <a:buFont typeface="Wingdings" panose="05000000000000000000" pitchFamily="2" charset="2"/>
              <a:buChar char="§"/>
              <a:defRPr sz="1799">
                <a:solidFill>
                  <a:srgbClr val="3C3C3B"/>
                </a:solidFill>
                <a:latin typeface="Arial"/>
                <a:cs typeface="Arial"/>
              </a:defRPr>
            </a:lvl1pPr>
            <a:lvl2pPr marL="742745" indent="-285672">
              <a:buFont typeface="Wingdings" panose="05000000000000000000" pitchFamily="2" charset="2"/>
              <a:buChar char="§"/>
              <a:defRPr sz="1799">
                <a:solidFill>
                  <a:srgbClr val="3C3C3B"/>
                </a:solidFill>
                <a:latin typeface="Arial"/>
                <a:cs typeface="Arial"/>
              </a:defRPr>
            </a:lvl2pPr>
            <a:lvl3pPr>
              <a:defRPr sz="1799">
                <a:solidFill>
                  <a:srgbClr val="3C3C3B"/>
                </a:solidFill>
                <a:latin typeface="Arial"/>
                <a:cs typeface="Arial"/>
              </a:defRPr>
            </a:lvl3pPr>
            <a:lvl4pPr>
              <a:defRPr sz="1799" baseline="0">
                <a:solidFill>
                  <a:srgbClr val="3C3C3B"/>
                </a:solidFill>
                <a:latin typeface="Arial"/>
                <a:cs typeface="Arial"/>
              </a:defRPr>
            </a:lvl4pPr>
            <a:lvl5pPr>
              <a:defRPr>
                <a:solidFill>
                  <a:srgbClr val="3C3C3B"/>
                </a:solidFill>
                <a:latin typeface="Arial"/>
                <a:cs typeface="Arial"/>
              </a:defRPr>
            </a:lvl5pPr>
          </a:lstStyle>
          <a:p>
            <a:pPr lvl="0"/>
            <a:r>
              <a:rPr lang="sk-SK" dirty="0"/>
              <a:t>Click to edit Master text styles</a:t>
            </a:r>
          </a:p>
          <a:p>
            <a:pPr lvl="1"/>
            <a:r>
              <a:rPr lang="sk-SK" dirty="0"/>
              <a:t>1. level</a:t>
            </a:r>
          </a:p>
          <a:p>
            <a:pPr lvl="2"/>
            <a:r>
              <a:rPr lang="sk-SK" dirty="0"/>
              <a:t>2. level</a:t>
            </a:r>
          </a:p>
          <a:p>
            <a:pPr lvl="3"/>
            <a:r>
              <a:rPr lang="sk-SK" dirty="0"/>
              <a:t>3. level </a:t>
            </a:r>
          </a:p>
        </p:txBody>
      </p:sp>
    </p:spTree>
    <p:extLst>
      <p:ext uri="{BB962C8B-B14F-4D97-AF65-F5344CB8AC3E}">
        <p14:creationId xmlns:p14="http://schemas.microsoft.com/office/powerpoint/2010/main" val="3845363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9975111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yout 5">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4" imgW="421" imgH="420" progId="TCLayout.ActiveDocument.1">
                  <p:embed/>
                </p:oleObj>
              </mc:Choice>
              <mc:Fallback>
                <p:oleObj name="think-cell Slide" r:id="rId4" imgW="421" imgH="42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13"/>
          <p:cNvSpPr>
            <a:spLocks noGrp="1"/>
          </p:cNvSpPr>
          <p:nvPr>
            <p:ph type="body" sz="quarter" idx="10" hasCustomPrompt="1"/>
          </p:nvPr>
        </p:nvSpPr>
        <p:spPr>
          <a:xfrm>
            <a:off x="738189" y="424160"/>
            <a:ext cx="10631250" cy="396140"/>
          </a:xfrm>
          <a:prstGeom prst="rect">
            <a:avLst/>
          </a:prstGeom>
        </p:spPr>
        <p:txBody>
          <a:bodyPr lIns="64285" tIns="32143" rIns="64285" bIns="32143"/>
          <a:lstStyle>
            <a:lvl1pPr marL="0" marR="0" indent="0" algn="l" defTabSz="642850" rtl="0" eaLnBrk="1" fontAlgn="base" latinLnBrk="0" hangingPunct="1">
              <a:lnSpc>
                <a:spcPct val="100000"/>
              </a:lnSpc>
              <a:spcBef>
                <a:spcPct val="0"/>
              </a:spcBef>
              <a:spcAft>
                <a:spcPct val="0"/>
              </a:spcAft>
              <a:buClrTx/>
              <a:buSzTx/>
              <a:buFontTx/>
              <a:buNone/>
              <a:tabLst/>
              <a:defRPr sz="2500">
                <a:latin typeface="Frutiger Next Pro Light" pitchFamily="34" charset="0"/>
              </a:defRPr>
            </a:lvl1pPr>
          </a:lstStyle>
          <a:p>
            <a:pPr marL="0" marR="0" lvl="0" indent="0" algn="l" defTabSz="642850" rtl="0" eaLnBrk="1" fontAlgn="base" latinLnBrk="0" hangingPunct="1">
              <a:lnSpc>
                <a:spcPct val="100000"/>
              </a:lnSpc>
              <a:spcBef>
                <a:spcPct val="0"/>
              </a:spcBef>
              <a:spcAft>
                <a:spcPct val="0"/>
              </a:spcAft>
              <a:buClrTx/>
              <a:buSzTx/>
              <a:buFontTx/>
              <a:buNone/>
              <a:tabLst/>
              <a:defRPr/>
            </a:pPr>
            <a:r>
              <a:rPr kumimoji="0" lang="en-US" sz="2500" b="0" i="0" u="none" strike="noStrike" kern="1200" cap="none" spc="0" normalizeH="0" baseline="0" noProof="0" dirty="0">
                <a:ln>
                  <a:noFill/>
                </a:ln>
                <a:solidFill>
                  <a:srgbClr val="1A1A1A"/>
                </a:solidFill>
                <a:effectLst/>
                <a:uLnTx/>
                <a:uFillTx/>
                <a:latin typeface="Frutiger Next Pro Light" charset="0"/>
                <a:ea typeface="MS PGothic" pitchFamily="34" charset="-128"/>
                <a:sym typeface="FrutigerBQ-45Light" charset="0"/>
              </a:rPr>
              <a:t>Slide title</a:t>
            </a:r>
          </a:p>
        </p:txBody>
      </p:sp>
      <p:sp>
        <p:nvSpPr>
          <p:cNvPr id="12" name="Text Placeholder 13"/>
          <p:cNvSpPr>
            <a:spLocks noGrp="1"/>
          </p:cNvSpPr>
          <p:nvPr>
            <p:ph type="body" sz="quarter" idx="15" hasCustomPrompt="1"/>
          </p:nvPr>
        </p:nvSpPr>
        <p:spPr>
          <a:xfrm>
            <a:off x="733264" y="808445"/>
            <a:ext cx="10631250" cy="521773"/>
          </a:xfrm>
          <a:prstGeom prst="rect">
            <a:avLst/>
          </a:prstGeom>
        </p:spPr>
        <p:txBody>
          <a:bodyPr lIns="64285" tIns="32143" rIns="64285" bIns="32143"/>
          <a:lstStyle>
            <a:lvl1pPr marL="0" marR="0" indent="0" algn="l" defTabSz="642850" rtl="0" eaLnBrk="1" fontAlgn="base" latinLnBrk="0" hangingPunct="1">
              <a:lnSpc>
                <a:spcPct val="100000"/>
              </a:lnSpc>
              <a:spcBef>
                <a:spcPct val="0"/>
              </a:spcBef>
              <a:spcAft>
                <a:spcPct val="0"/>
              </a:spcAft>
              <a:buClrTx/>
              <a:buSzTx/>
              <a:buFontTx/>
              <a:buNone/>
              <a:tabLst/>
              <a:defRPr sz="1700">
                <a:solidFill>
                  <a:schemeClr val="bg1">
                    <a:lumMod val="65000"/>
                  </a:schemeClr>
                </a:solidFill>
                <a:latin typeface="Frutiger Next Pro Light" pitchFamily="34" charset="0"/>
              </a:defRPr>
            </a:lvl1pPr>
          </a:lstStyle>
          <a:p>
            <a:r>
              <a:rPr kumimoji="0" lang="en-US" sz="1700" b="0" i="0" u="none" strike="noStrike" kern="1200" cap="none" spc="0" normalizeH="0" baseline="0" noProof="0" dirty="0">
                <a:ln>
                  <a:noFill/>
                </a:ln>
                <a:solidFill>
                  <a:srgbClr val="343434"/>
                </a:solidFill>
                <a:effectLst/>
                <a:uLnTx/>
                <a:uFillTx/>
                <a:latin typeface="Frutiger Next Pro Light" pitchFamily="34" charset="0"/>
                <a:ea typeface="MS PGothic" pitchFamily="34" charset="-128"/>
                <a:sym typeface="FrutigerBQ-55Roman" charset="0"/>
              </a:rPr>
              <a:t>Story board title split over up to two lines in slightly lighter and smaller </a:t>
            </a:r>
            <a:r>
              <a:rPr kumimoji="0" lang="en-US" sz="1700" b="0" i="0" u="none" strike="noStrike" kern="1200" cap="none" spc="0" normalizeH="0" baseline="0" noProof="0" dirty="0" err="1">
                <a:ln>
                  <a:noFill/>
                </a:ln>
                <a:solidFill>
                  <a:srgbClr val="343434"/>
                </a:solidFill>
                <a:effectLst/>
                <a:uLnTx/>
                <a:uFillTx/>
                <a:latin typeface="Frutiger Next Pro Light" pitchFamily="34" charset="0"/>
                <a:ea typeface="MS PGothic" pitchFamily="34" charset="-128"/>
                <a:sym typeface="FrutigerBQ-55Roman" charset="0"/>
              </a:rPr>
              <a:t>frutiger</a:t>
            </a:r>
            <a:r>
              <a:rPr kumimoji="0" lang="en-US" sz="1700" b="0" i="0" u="none" strike="noStrike" kern="1200" cap="none" spc="0" normalizeH="0" baseline="0" noProof="0" dirty="0">
                <a:ln>
                  <a:noFill/>
                </a:ln>
                <a:solidFill>
                  <a:srgbClr val="343434"/>
                </a:solidFill>
                <a:effectLst/>
                <a:uLnTx/>
                <a:uFillTx/>
                <a:latin typeface="Frutiger Next Pro Light" pitchFamily="34" charset="0"/>
                <a:ea typeface="MS PGothic" pitchFamily="34" charset="-128"/>
                <a:sym typeface="FrutigerBQ-55Roman" charset="0"/>
              </a:rPr>
              <a:t> light font with slightly less emphasis</a:t>
            </a:r>
            <a:endParaRPr kumimoji="0" lang="en-US" sz="1700" b="0" i="0" u="none" strike="noStrike" kern="1200" cap="none" spc="0" normalizeH="0" baseline="0" noProof="0" dirty="0">
              <a:ln>
                <a:noFill/>
              </a:ln>
              <a:solidFill>
                <a:srgbClr val="B3B3B3"/>
              </a:solidFill>
              <a:effectLst/>
              <a:uLnTx/>
              <a:uFillTx/>
              <a:latin typeface="Frutiger Next Pro Light" charset="0"/>
              <a:ea typeface="MS PGothic" pitchFamily="34" charset="-128"/>
              <a:sym typeface="FrutigerBQ-45Light" charset="0"/>
            </a:endParaRPr>
          </a:p>
        </p:txBody>
      </p:sp>
      <p:sp>
        <p:nvSpPr>
          <p:cNvPr id="16" name="Text Placeholder 14"/>
          <p:cNvSpPr>
            <a:spLocks noGrp="1"/>
          </p:cNvSpPr>
          <p:nvPr>
            <p:ph type="body" sz="quarter" idx="17" hasCustomPrompt="1"/>
          </p:nvPr>
        </p:nvSpPr>
        <p:spPr>
          <a:xfrm>
            <a:off x="4465468" y="4966684"/>
            <a:ext cx="6918751" cy="1012500"/>
          </a:xfrm>
          <a:prstGeom prst="rect">
            <a:avLst/>
          </a:prstGeom>
        </p:spPr>
        <p:txBody>
          <a:bodyPr lIns="64285" tIns="32143" rIns="64285" bIns="32143"/>
          <a:lstStyle>
            <a:lvl1pPr marL="0" marR="0" indent="0" algn="l" defTabSz="642850" rtl="0" eaLnBrk="1" fontAlgn="base" latinLnBrk="0" hangingPunct="1">
              <a:lnSpc>
                <a:spcPct val="120000"/>
              </a:lnSpc>
              <a:spcBef>
                <a:spcPct val="0"/>
              </a:spcBef>
              <a:spcAft>
                <a:spcPct val="0"/>
              </a:spcAft>
              <a:buClrTx/>
              <a:buSzTx/>
              <a:buFontTx/>
              <a:buNone/>
              <a:tabLst/>
              <a:defRPr sz="1000">
                <a:latin typeface="Frutiger Next Pro Light" pitchFamily="34" charset="0"/>
              </a:defRPr>
            </a:lvl1pPr>
          </a:lstStyle>
          <a:p>
            <a:pPr marL="0" marR="0" lvl="0" indent="0" algn="l" defTabSz="642850" rtl="0" eaLnBrk="1" fontAlgn="base" latinLnBrk="0" hangingPunct="1">
              <a:lnSpc>
                <a:spcPct val="12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Lorem ipsum dolor sit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amet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consectetur</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adipisicing</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elit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sed</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do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eiusmod</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tempor</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incididunt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labore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dolore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magna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aliqua</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enim</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ad minim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veniam</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quis</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nostrud</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exercitation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ullamco</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laboris</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nisi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aliquip</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ex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ea</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commodo</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consequat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Duis</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aute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irure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dolor in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reprehenderit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in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voluptate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velit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esse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cillum</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dolore</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eu</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fugiat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nulla</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pariatur</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Excepteur</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sint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occaecat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cupidatat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non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proident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sunt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in culpa qui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officia</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deserunt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mollit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anim</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id </a:t>
            </a:r>
            <a:r>
              <a:rPr kumimoji="0" lang="en-US" sz="10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est</a:t>
            </a:r>
            <a:r>
              <a:rPr kumimoji="0" lang="en-US" sz="10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diem.</a:t>
            </a:r>
          </a:p>
        </p:txBody>
      </p:sp>
      <p:sp>
        <p:nvSpPr>
          <p:cNvPr id="7" name="Text Placeholder 25"/>
          <p:cNvSpPr>
            <a:spLocks noGrp="1"/>
          </p:cNvSpPr>
          <p:nvPr>
            <p:ph type="body" sz="quarter" idx="23" hasCustomPrompt="1"/>
          </p:nvPr>
        </p:nvSpPr>
        <p:spPr>
          <a:xfrm>
            <a:off x="738188" y="1474325"/>
            <a:ext cx="3375001" cy="4500563"/>
          </a:xfrm>
          <a:prstGeom prst="rect">
            <a:avLst/>
          </a:prstGeom>
        </p:spPr>
        <p:txBody>
          <a:bodyPr lIns="64285" tIns="32143" rIns="64285" bIns="32143"/>
          <a:lstStyle>
            <a:lvl1pPr marL="0" marR="0" indent="0" algn="l" defTabSz="642850" rtl="0" eaLnBrk="1" fontAlgn="base" latinLnBrk="0" hangingPunct="1">
              <a:lnSpc>
                <a:spcPct val="150000"/>
              </a:lnSpc>
              <a:spcBef>
                <a:spcPct val="0"/>
              </a:spcBef>
              <a:spcAft>
                <a:spcPct val="0"/>
              </a:spcAft>
              <a:buClrTx/>
              <a:buSzTx/>
              <a:buFontTx/>
              <a:buNone/>
              <a:tabLst/>
              <a:defRPr sz="1300">
                <a:latin typeface="Frutiger Next Pro Light" pitchFamily="34" charset="0"/>
              </a:defRPr>
            </a:lvl1pPr>
          </a:lstStyle>
          <a:p>
            <a:pPr marL="0" marR="0" lvl="0" indent="0" algn="l" defTabSz="642850" rtl="0" eaLnBrk="1" fontAlgn="base" latinLnBrk="0" hangingPunct="1">
              <a:lnSpc>
                <a:spcPct val="15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Left hand narrative in size 18 font.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Lorem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ipsum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dolor sit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amet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consectetur</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adipisicing</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elit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sed</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do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eiusmod</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tempor</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incididunt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labore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dolore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magna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aliqua</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enim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ad minim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veniam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quis</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nostrud</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exercitation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ullamco</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laboris</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nisi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ut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aliquip</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ex ea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commodo</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consequat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Duis</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aute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irure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dolor in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reprehenderit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in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voluptate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velit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esse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cillum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dolore</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eu</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fugiat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nulla</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pariatur</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Excepteur</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sint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occaecat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cupidatat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non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proident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sunt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in culpa qui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officia</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deserunt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mollit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anim</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id </a:t>
            </a:r>
            <a:r>
              <a:rPr kumimoji="0" lang="en-US" sz="1300" b="0" i="0" u="none" strike="noStrike" kern="1200" cap="none" spc="0" normalizeH="0" baseline="0" noProof="0" dirty="0" err="1">
                <a:ln>
                  <a:noFill/>
                </a:ln>
                <a:solidFill>
                  <a:srgbClr val="343434"/>
                </a:solidFill>
                <a:effectLst/>
                <a:uLnTx/>
                <a:uFillTx/>
                <a:latin typeface="Frutiger Next Pro Light" charset="0"/>
                <a:ea typeface="MS PGothic" pitchFamily="34" charset="-128"/>
                <a:sym typeface="FrutigerBQ-45Light" charset="0"/>
              </a:rPr>
              <a:t>est</a:t>
            </a:r>
            <a:r>
              <a:rPr kumimoji="0" lang="en-US" sz="1300" b="0" i="0" u="none" strike="noStrike" kern="1200" cap="none" spc="0" normalizeH="0" baseline="0" noProof="0" dirty="0">
                <a:ln>
                  <a:noFill/>
                </a:ln>
                <a:solidFill>
                  <a:srgbClr val="343434"/>
                </a:solidFill>
                <a:effectLst/>
                <a:uLnTx/>
                <a:uFillTx/>
                <a:latin typeface="Frutiger Next Pro Light" charset="0"/>
                <a:ea typeface="MS PGothic" pitchFamily="34" charset="-128"/>
                <a:sym typeface="FrutigerBQ-45Light" charset="0"/>
              </a:rPr>
              <a:t> diem.</a:t>
            </a:r>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p>
            <a:r>
              <a:rPr lang="en-US" dirty="0" err="1">
                <a:solidFill>
                  <a:srgbClr val="000000"/>
                </a:solidFill>
                <a:ea typeface="ＭＳ Ｐゴシック" charset="0"/>
                <a:cs typeface="ＭＳ Ｐゴシック" charset="0"/>
                <a:sym typeface="Frutiger Next Pro Light" charset="0"/>
              </a:rPr>
              <a:t>Materiał</a:t>
            </a:r>
            <a:r>
              <a:rPr lang="en-US" dirty="0">
                <a:solidFill>
                  <a:srgbClr val="000000"/>
                </a:solidFill>
                <a:ea typeface="ＭＳ Ｐゴシック" charset="0"/>
                <a:cs typeface="ＭＳ Ｐゴシック" charset="0"/>
                <a:sym typeface="Frutiger Next Pro Light" charset="0"/>
              </a:rPr>
              <a:t> </a:t>
            </a:r>
            <a:r>
              <a:rPr lang="en-US" dirty="0" err="1">
                <a:solidFill>
                  <a:srgbClr val="000000"/>
                </a:solidFill>
                <a:ea typeface="ＭＳ Ｐゴシック" charset="0"/>
                <a:cs typeface="ＭＳ Ｐゴシック" charset="0"/>
                <a:sym typeface="Frutiger Next Pro Light" charset="0"/>
              </a:rPr>
              <a:t>wyłącznie</a:t>
            </a:r>
            <a:r>
              <a:rPr lang="en-US" dirty="0">
                <a:solidFill>
                  <a:srgbClr val="000000"/>
                </a:solidFill>
                <a:ea typeface="ＭＳ Ｐゴシック" charset="0"/>
                <a:cs typeface="ＭＳ Ｐゴシック" charset="0"/>
                <a:sym typeface="Frutiger Next Pro Light" charset="0"/>
              </a:rPr>
              <a:t> do </a:t>
            </a:r>
            <a:r>
              <a:rPr lang="en-US" dirty="0" err="1">
                <a:solidFill>
                  <a:srgbClr val="000000"/>
                </a:solidFill>
                <a:ea typeface="ＭＳ Ｐゴシック" charset="0"/>
                <a:cs typeface="ＭＳ Ｐゴシック" charset="0"/>
                <a:sym typeface="Frutiger Next Pro Light" charset="0"/>
              </a:rPr>
              <a:t>użytku</a:t>
            </a:r>
            <a:r>
              <a:rPr lang="en-US" dirty="0">
                <a:solidFill>
                  <a:srgbClr val="000000"/>
                </a:solidFill>
                <a:ea typeface="ＭＳ Ｐゴシック" charset="0"/>
                <a:cs typeface="ＭＳ Ｐゴシック" charset="0"/>
                <a:sym typeface="Frutiger Next Pro Light" charset="0"/>
              </a:rPr>
              <a:t> </a:t>
            </a:r>
            <a:r>
              <a:rPr lang="en-US" dirty="0" err="1">
                <a:solidFill>
                  <a:srgbClr val="000000"/>
                </a:solidFill>
                <a:ea typeface="ＭＳ Ｐゴシック" charset="0"/>
                <a:cs typeface="ＭＳ Ｐゴシック" charset="0"/>
                <a:sym typeface="Frutiger Next Pro Light" charset="0"/>
              </a:rPr>
              <a:t>wewnętrznego</a:t>
            </a:r>
            <a:r>
              <a:rPr lang="en-US" dirty="0">
                <a:solidFill>
                  <a:srgbClr val="000000"/>
                </a:solidFill>
                <a:ea typeface="ＭＳ Ｐゴシック" charset="0"/>
                <a:cs typeface="ＭＳ Ｐゴシック" charset="0"/>
                <a:sym typeface="Frutiger Next Pro Light" charset="0"/>
              </a:rPr>
              <a:t> Euro-net sp. z </a:t>
            </a:r>
            <a:r>
              <a:rPr lang="en-US" dirty="0" err="1">
                <a:solidFill>
                  <a:srgbClr val="000000"/>
                </a:solidFill>
                <a:ea typeface="ＭＳ Ｐゴシック" charset="0"/>
                <a:cs typeface="ＭＳ Ｐゴシック" charset="0"/>
                <a:sym typeface="Frutiger Next Pro Light" charset="0"/>
              </a:rPr>
              <a:t>o.o</a:t>
            </a:r>
            <a:endParaRPr lang="en-US" dirty="0">
              <a:solidFill>
                <a:srgbClr val="000000"/>
              </a:solidFill>
            </a:endParaRPr>
          </a:p>
        </p:txBody>
      </p:sp>
    </p:spTree>
    <p:extLst>
      <p:ext uri="{BB962C8B-B14F-4D97-AF65-F5344CB8AC3E}">
        <p14:creationId xmlns:p14="http://schemas.microsoft.com/office/powerpoint/2010/main" val="39380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628401-4F51-4A85-81C1-9A0C207D1D91}"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198983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28401-4F51-4A85-81C1-9A0C207D1D9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209031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28401-4F51-4A85-81C1-9A0C207D1D91}"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309466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28401-4F51-4A85-81C1-9A0C207D1D91}"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34466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28401-4F51-4A85-81C1-9A0C207D1D91}"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87745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628401-4F51-4A85-81C1-9A0C207D1D9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18633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628401-4F51-4A85-81C1-9A0C207D1D91}"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DAC1-C2F1-4F8A-B343-B8BF74633885}" type="slidenum">
              <a:rPr lang="en-US" smtClean="0"/>
              <a:t>‹#›</a:t>
            </a:fld>
            <a:endParaRPr lang="en-US"/>
          </a:p>
        </p:txBody>
      </p:sp>
    </p:spTree>
    <p:extLst>
      <p:ext uri="{BB962C8B-B14F-4D97-AF65-F5344CB8AC3E}">
        <p14:creationId xmlns:p14="http://schemas.microsoft.com/office/powerpoint/2010/main" val="18922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28401-4F51-4A85-81C1-9A0C207D1D91}" type="datetimeFigureOut">
              <a:rPr lang="en-US" smtClean="0"/>
              <a:t>12/22/2019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EDAC1-C2F1-4F8A-B343-B8BF74633885}" type="slidenum">
              <a:rPr lang="en-US" smtClean="0"/>
              <a:t>‹#›</a:t>
            </a:fld>
            <a:endParaRPr lang="en-US"/>
          </a:p>
        </p:txBody>
      </p:sp>
    </p:spTree>
    <p:extLst>
      <p:ext uri="{BB962C8B-B14F-4D97-AF65-F5344CB8AC3E}">
        <p14:creationId xmlns:p14="http://schemas.microsoft.com/office/powerpoint/2010/main" val="3577294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noProof="0" dirty="0"/>
              <a:t>Click To Edit Master Title</a:t>
            </a:r>
          </a:p>
        </p:txBody>
      </p:sp>
      <p:sp>
        <p:nvSpPr>
          <p:cNvPr id="4" name="Rectangle 2"/>
          <p:cNvSpPr>
            <a:spLocks/>
          </p:cNvSpPr>
          <p:nvPr userDrawn="1"/>
        </p:nvSpPr>
        <p:spPr bwMode="auto">
          <a:xfrm>
            <a:off x="914719" y="6444147"/>
            <a:ext cx="2787623"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noProof="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noProof="0" dirty="0">
                <a:solidFill>
                  <a:schemeClr val="accent5">
                    <a:lumMod val="60000"/>
                    <a:lumOff val="40000"/>
                  </a:schemeClr>
                </a:solidFill>
                <a:latin typeface="Open Sans" charset="0"/>
                <a:ea typeface="Open Sans" charset="0"/>
                <a:cs typeface="Open Sans" charset="0"/>
                <a:sym typeface="Frutiger Next Pro Light" charset="0"/>
              </a:rPr>
              <a:t>  |  Copyright © 2019 Deloitte Digital. All rights reserved.</a:t>
            </a:r>
          </a:p>
        </p:txBody>
      </p:sp>
    </p:spTree>
    <p:extLst>
      <p:ext uri="{BB962C8B-B14F-4D97-AF65-F5344CB8AC3E}">
        <p14:creationId xmlns:p14="http://schemas.microsoft.com/office/powerpoint/2010/main" val="3377703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7.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8.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641258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6000" b="1" dirty="0">
              <a:latin typeface="Calibri Light" panose="020F0302020204030204" pitchFamily="34" charset="0"/>
              <a:ea typeface="+mj-ea"/>
              <a:cs typeface="+mj-cs"/>
              <a:sym typeface="Calibri Light" panose="020F0302020204030204" pitchFamily="34" charset="0"/>
            </a:endParaRPr>
          </a:p>
        </p:txBody>
      </p:sp>
      <p:pic>
        <p:nvPicPr>
          <p:cNvPr id="11" name="Picture 10">
            <a:extLst>
              <a:ext uri="{FF2B5EF4-FFF2-40B4-BE49-F238E27FC236}">
                <a16:creationId xmlns:a16="http://schemas.microsoft.com/office/drawing/2014/main" id="{BBA32571-E252-924F-956C-2B82FAEF7CEF}"/>
              </a:ext>
            </a:extLst>
          </p:cNvPr>
          <p:cNvPicPr>
            <a:picLocks noChangeAspect="1"/>
          </p:cNvPicPr>
          <p:nvPr/>
        </p:nvPicPr>
        <p:blipFill rotWithShape="1">
          <a:blip r:embed="rId7" cstate="email">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0" name="Rectangle 9">
            <a:extLst>
              <a:ext uri="{FF2B5EF4-FFF2-40B4-BE49-F238E27FC236}">
                <a16:creationId xmlns:a16="http://schemas.microsoft.com/office/drawing/2014/main" id="{94A5C952-80B7-C34F-A1A4-67378907889C}"/>
              </a:ext>
            </a:extLst>
          </p:cNvPr>
          <p:cNvSpPr/>
          <p:nvPr/>
        </p:nvSpPr>
        <p:spPr>
          <a:xfrm>
            <a:off x="0" y="-1"/>
            <a:ext cx="121920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Subtitle 8"/>
          <p:cNvSpPr>
            <a:spLocks noGrp="1"/>
          </p:cNvSpPr>
          <p:nvPr>
            <p:ph type="subTitle" idx="1"/>
          </p:nvPr>
        </p:nvSpPr>
        <p:spPr/>
        <p:txBody>
          <a:bodyPr/>
          <a:lstStyle/>
          <a:p>
            <a:r>
              <a:rPr lang="pl-PL" dirty="0" smtClean="0">
                <a:solidFill>
                  <a:schemeClr val="bg1"/>
                </a:solidFill>
              </a:rPr>
              <a:t>Coursera </a:t>
            </a:r>
            <a:r>
              <a:rPr lang="pl-PL" dirty="0" err="1" smtClean="0">
                <a:solidFill>
                  <a:schemeClr val="bg1"/>
                </a:solidFill>
              </a:rPr>
              <a:t>Capstone</a:t>
            </a:r>
            <a:r>
              <a:rPr lang="pl-PL" dirty="0" smtClean="0">
                <a:solidFill>
                  <a:schemeClr val="bg1"/>
                </a:solidFill>
              </a:rPr>
              <a:t> Project</a:t>
            </a:r>
            <a:endParaRPr lang="en-US" dirty="0">
              <a:solidFill>
                <a:schemeClr val="bg1"/>
              </a:solidFill>
            </a:endParaRPr>
          </a:p>
        </p:txBody>
      </p:sp>
      <p:sp>
        <p:nvSpPr>
          <p:cNvPr id="8" name="Title 7"/>
          <p:cNvSpPr>
            <a:spLocks noGrp="1"/>
          </p:cNvSpPr>
          <p:nvPr>
            <p:ph type="ctrTitle"/>
          </p:nvPr>
        </p:nvSpPr>
        <p:spPr/>
        <p:txBody>
          <a:bodyPr/>
          <a:lstStyle/>
          <a:p>
            <a:r>
              <a:rPr lang="pl-PL" b="1" dirty="0" smtClean="0">
                <a:solidFill>
                  <a:schemeClr val="bg1"/>
                </a:solidFill>
              </a:rPr>
              <a:t>Shopping </a:t>
            </a:r>
            <a:r>
              <a:rPr lang="pl-PL" b="1" dirty="0" err="1" smtClean="0">
                <a:solidFill>
                  <a:schemeClr val="bg1"/>
                </a:solidFill>
              </a:rPr>
              <a:t>mall</a:t>
            </a:r>
            <a:r>
              <a:rPr lang="pl-PL" b="1" dirty="0" smtClean="0">
                <a:solidFill>
                  <a:schemeClr val="bg1"/>
                </a:solidFill>
              </a:rPr>
              <a:t> </a:t>
            </a:r>
            <a:r>
              <a:rPr lang="pl-PL" b="1" dirty="0" err="1" smtClean="0">
                <a:solidFill>
                  <a:schemeClr val="bg1"/>
                </a:solidFill>
              </a:rPr>
              <a:t>analysis</a:t>
            </a:r>
            <a:r>
              <a:rPr lang="pl-PL" b="1" dirty="0" smtClean="0">
                <a:solidFill>
                  <a:schemeClr val="bg1"/>
                </a:solidFill>
              </a:rPr>
              <a:t> of </a:t>
            </a:r>
            <a:r>
              <a:rPr lang="pl-PL" b="1" dirty="0" err="1" smtClean="0">
                <a:solidFill>
                  <a:schemeClr val="bg1"/>
                </a:solidFill>
              </a:rPr>
              <a:t>city</a:t>
            </a:r>
            <a:r>
              <a:rPr lang="pl-PL" b="1" dirty="0" smtClean="0">
                <a:solidFill>
                  <a:schemeClr val="bg1"/>
                </a:solidFill>
              </a:rPr>
              <a:t> of Warsaw</a:t>
            </a:r>
            <a:endParaRPr lang="en-US" b="1" dirty="0">
              <a:solidFill>
                <a:schemeClr val="bg1"/>
              </a:solidFill>
            </a:endParaRPr>
          </a:p>
        </p:txBody>
      </p:sp>
    </p:spTree>
    <p:extLst>
      <p:ext uri="{BB962C8B-B14F-4D97-AF65-F5344CB8AC3E}">
        <p14:creationId xmlns:p14="http://schemas.microsoft.com/office/powerpoint/2010/main" val="3201587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4401" y="2112579"/>
            <a:ext cx="2406868"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Modern retail</a:t>
            </a:r>
            <a:r>
              <a:rPr lang="pl-PL" sz="1600" b="1" dirty="0" smtClean="0">
                <a:solidFill>
                  <a:schemeClr val="tx1"/>
                </a:solidFill>
              </a:rPr>
              <a:t> </a:t>
            </a:r>
            <a:r>
              <a:rPr lang="pl-PL" sz="1600" b="1" dirty="0" err="1" smtClean="0">
                <a:solidFill>
                  <a:schemeClr val="tx1"/>
                </a:solidFill>
              </a:rPr>
              <a:t>stock</a:t>
            </a:r>
            <a:endParaRPr lang="en-US" sz="1600" b="1" dirty="0">
              <a:solidFill>
                <a:schemeClr val="tx1"/>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109485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dirty="0">
              <a:latin typeface="Chronicle Display Black"/>
              <a:sym typeface="Chronicle Display Black"/>
            </a:endParaRPr>
          </a:p>
        </p:txBody>
      </p:sp>
      <p:cxnSp>
        <p:nvCxnSpPr>
          <p:cNvPr id="30" name="Straight Connector 29"/>
          <p:cNvCxnSpPr/>
          <p:nvPr/>
        </p:nvCxnSpPr>
        <p:spPr>
          <a:xfrm>
            <a:off x="9075676" y="2601315"/>
            <a:ext cx="17558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844017" y="2364832"/>
            <a:ext cx="212455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20706" y="4288224"/>
            <a:ext cx="225525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72643" y="4188372"/>
            <a:ext cx="229096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57508" y="4409089"/>
            <a:ext cx="17212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6778" y="2490952"/>
            <a:ext cx="208269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13850" y="2375342"/>
            <a:ext cx="30492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83983" y="2606569"/>
            <a:ext cx="277206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27583" y="4288224"/>
            <a:ext cx="186384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Polish retail real-estate market continues to boom</a:t>
            </a:r>
            <a:endParaRPr lang="en-US" dirty="0"/>
          </a:p>
        </p:txBody>
      </p:sp>
      <p:sp>
        <p:nvSpPr>
          <p:cNvPr id="5" name="Text Placeholder 4"/>
          <p:cNvSpPr>
            <a:spLocks noGrp="1"/>
          </p:cNvSpPr>
          <p:nvPr>
            <p:ph type="body" sz="quarter" idx="14"/>
          </p:nvPr>
        </p:nvSpPr>
        <p:spPr/>
        <p:txBody>
          <a:bodyPr/>
          <a:lstStyle/>
          <a:p>
            <a:r>
              <a:rPr lang="en-US" dirty="0"/>
              <a:t>The first quarter of 2019 indicates continued strong interest in investing in Poland. What is more, our practice and market data show the group of active investors has grown since last </a:t>
            </a:r>
            <a:r>
              <a:rPr lang="en-US" dirty="0" smtClean="0"/>
              <a:t>year.</a:t>
            </a:r>
            <a:endParaRPr lang="en-US" dirty="0"/>
          </a:p>
        </p:txBody>
      </p:sp>
      <p:sp>
        <p:nvSpPr>
          <p:cNvPr id="6" name="Text Placeholder 5"/>
          <p:cNvSpPr>
            <a:spLocks noGrp="1"/>
          </p:cNvSpPr>
          <p:nvPr>
            <p:ph type="body" sz="quarter" idx="15"/>
          </p:nvPr>
        </p:nvSpPr>
        <p:spPr/>
        <p:txBody>
          <a:bodyPr/>
          <a:lstStyle/>
          <a:p>
            <a:r>
              <a:rPr lang="en-US" dirty="0" smtClean="0"/>
              <a:t>INTRODUCTION</a:t>
            </a:r>
            <a:endParaRPr lang="en-US" dirty="0"/>
          </a:p>
        </p:txBody>
      </p:sp>
      <p:sp>
        <p:nvSpPr>
          <p:cNvPr id="10" name="Rectangle 9"/>
          <p:cNvSpPr/>
          <p:nvPr/>
        </p:nvSpPr>
        <p:spPr>
          <a:xfrm>
            <a:off x="4267199" y="2112579"/>
            <a:ext cx="3615559"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Average purchasing power per inhabitant Poland/Warsaw</a:t>
            </a:r>
            <a:endParaRPr lang="en-US" sz="1600" b="1" dirty="0">
              <a:solidFill>
                <a:schemeClr val="tx1"/>
              </a:solidFill>
            </a:endParaRPr>
          </a:p>
        </p:txBody>
      </p:sp>
      <p:sp>
        <p:nvSpPr>
          <p:cNvPr id="11" name="Rectangle 10"/>
          <p:cNvSpPr/>
          <p:nvPr/>
        </p:nvSpPr>
        <p:spPr>
          <a:xfrm>
            <a:off x="8576441" y="2112579"/>
            <a:ext cx="2701159"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Average density per 1000 inhabitants</a:t>
            </a:r>
            <a:endParaRPr lang="en-US" sz="1600" b="1" dirty="0">
              <a:solidFill>
                <a:schemeClr val="tx1"/>
              </a:solidFill>
            </a:endParaRPr>
          </a:p>
        </p:txBody>
      </p:sp>
      <p:sp>
        <p:nvSpPr>
          <p:cNvPr id="12" name="Rectangle 11"/>
          <p:cNvSpPr/>
          <p:nvPr/>
        </p:nvSpPr>
        <p:spPr>
          <a:xfrm>
            <a:off x="914401" y="3909848"/>
            <a:ext cx="2406868"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Average vacancy rate in 6 major cities</a:t>
            </a:r>
            <a:endParaRPr lang="en-US" sz="1600" b="1" dirty="0">
              <a:solidFill>
                <a:schemeClr val="tx1"/>
              </a:solidFill>
            </a:endParaRPr>
          </a:p>
        </p:txBody>
      </p:sp>
      <p:sp>
        <p:nvSpPr>
          <p:cNvPr id="13" name="Rectangle 12"/>
          <p:cNvSpPr/>
          <p:nvPr/>
        </p:nvSpPr>
        <p:spPr>
          <a:xfrm>
            <a:off x="4267199" y="3909848"/>
            <a:ext cx="3615559"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New supply (2018)</a:t>
            </a:r>
            <a:endParaRPr lang="en-US" sz="1600" b="1" dirty="0">
              <a:solidFill>
                <a:schemeClr val="tx1"/>
              </a:solidFill>
            </a:endParaRPr>
          </a:p>
        </p:txBody>
      </p:sp>
      <p:sp>
        <p:nvSpPr>
          <p:cNvPr id="14" name="Rectangle 13"/>
          <p:cNvSpPr/>
          <p:nvPr/>
        </p:nvSpPr>
        <p:spPr>
          <a:xfrm>
            <a:off x="8576441" y="3909848"/>
            <a:ext cx="2701159"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Prime rent in Warsaw</a:t>
            </a:r>
            <a:endParaRPr lang="en-US" sz="1600" b="1" dirty="0">
              <a:solidFill>
                <a:schemeClr val="tx1"/>
              </a:solidFill>
            </a:endParaRPr>
          </a:p>
        </p:txBody>
      </p:sp>
      <p:sp>
        <p:nvSpPr>
          <p:cNvPr id="15" name="Rectangle 14"/>
          <p:cNvSpPr/>
          <p:nvPr/>
        </p:nvSpPr>
        <p:spPr>
          <a:xfrm>
            <a:off x="914401" y="3026979"/>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14.3m m</a:t>
            </a:r>
            <a:r>
              <a:rPr lang="en-US" b="1" spc="100" baseline="30000" dirty="0" smtClean="0">
                <a:solidFill>
                  <a:schemeClr val="accent3"/>
                </a:solidFill>
              </a:rPr>
              <a:t>2</a:t>
            </a:r>
            <a:endParaRPr lang="en-US" b="1" spc="100" baseline="30000" dirty="0">
              <a:solidFill>
                <a:schemeClr val="accent3"/>
              </a:solidFill>
            </a:endParaRPr>
          </a:p>
        </p:txBody>
      </p:sp>
      <p:sp>
        <p:nvSpPr>
          <p:cNvPr id="16" name="Rectangle 15"/>
          <p:cNvSpPr/>
          <p:nvPr/>
        </p:nvSpPr>
        <p:spPr>
          <a:xfrm>
            <a:off x="5024511" y="3026979"/>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€7200/ </a:t>
            </a:r>
            <a:r>
              <a:rPr lang="en-US" b="1" spc="100" dirty="0" smtClean="0">
                <a:solidFill>
                  <a:schemeClr val="accent3"/>
                </a:solidFill>
              </a:rPr>
              <a:t>€12,500</a:t>
            </a:r>
            <a:r>
              <a:rPr lang="en-US" b="1" spc="100" dirty="0" smtClean="0">
                <a:solidFill>
                  <a:schemeClr val="accent3"/>
                </a:solidFill>
              </a:rPr>
              <a:t> </a:t>
            </a:r>
            <a:endParaRPr lang="en-US" b="1" spc="100" baseline="30000" dirty="0">
              <a:solidFill>
                <a:schemeClr val="accent3"/>
              </a:solidFill>
            </a:endParaRPr>
          </a:p>
        </p:txBody>
      </p:sp>
      <p:sp>
        <p:nvSpPr>
          <p:cNvPr id="17" name="Rectangle 16"/>
          <p:cNvSpPr/>
          <p:nvPr/>
        </p:nvSpPr>
        <p:spPr>
          <a:xfrm>
            <a:off x="8860220" y="3026979"/>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311 m</a:t>
            </a:r>
            <a:r>
              <a:rPr lang="en-US" b="1" spc="100" baseline="30000" dirty="0" smtClean="0">
                <a:solidFill>
                  <a:schemeClr val="accent3"/>
                </a:solidFill>
              </a:rPr>
              <a:t>2</a:t>
            </a:r>
            <a:endParaRPr lang="en-US" b="1" spc="100" baseline="30000" dirty="0">
              <a:solidFill>
                <a:schemeClr val="accent3"/>
              </a:solidFill>
            </a:endParaRPr>
          </a:p>
        </p:txBody>
      </p:sp>
      <p:sp>
        <p:nvSpPr>
          <p:cNvPr id="18" name="Rectangle 17"/>
          <p:cNvSpPr/>
          <p:nvPr/>
        </p:nvSpPr>
        <p:spPr>
          <a:xfrm>
            <a:off x="914401" y="4908331"/>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3.9%</a:t>
            </a:r>
            <a:endParaRPr lang="en-US" b="1" spc="100" baseline="30000" dirty="0">
              <a:solidFill>
                <a:schemeClr val="accent3"/>
              </a:solidFill>
            </a:endParaRPr>
          </a:p>
        </p:txBody>
      </p:sp>
      <p:sp>
        <p:nvSpPr>
          <p:cNvPr id="19" name="Rectangle 18"/>
          <p:cNvSpPr/>
          <p:nvPr/>
        </p:nvSpPr>
        <p:spPr>
          <a:xfrm>
            <a:off x="5024511" y="4908331"/>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430,000 m</a:t>
            </a:r>
            <a:r>
              <a:rPr lang="en-US" b="1" spc="100" baseline="30000" dirty="0" smtClean="0">
                <a:solidFill>
                  <a:schemeClr val="accent3"/>
                </a:solidFill>
              </a:rPr>
              <a:t>2</a:t>
            </a:r>
            <a:endParaRPr lang="en-US" b="1" spc="100" baseline="30000" dirty="0">
              <a:solidFill>
                <a:schemeClr val="accent3"/>
              </a:solidFill>
            </a:endParaRPr>
          </a:p>
        </p:txBody>
      </p:sp>
      <p:sp>
        <p:nvSpPr>
          <p:cNvPr id="20" name="Rectangle 19"/>
          <p:cNvSpPr/>
          <p:nvPr/>
        </p:nvSpPr>
        <p:spPr>
          <a:xfrm>
            <a:off x="8860220" y="4908331"/>
            <a:ext cx="2133600" cy="599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smtClean="0">
                <a:solidFill>
                  <a:schemeClr val="accent3"/>
                </a:solidFill>
              </a:rPr>
              <a:t>€110-130 m</a:t>
            </a:r>
            <a:r>
              <a:rPr lang="en-US" b="1" spc="100" baseline="30000" dirty="0" smtClean="0">
                <a:solidFill>
                  <a:schemeClr val="accent3"/>
                </a:solidFill>
              </a:rPr>
              <a:t>2</a:t>
            </a:r>
            <a:r>
              <a:rPr lang="en-US" b="1" spc="100" dirty="0" smtClean="0">
                <a:solidFill>
                  <a:schemeClr val="accent3"/>
                </a:solidFill>
              </a:rPr>
              <a:t>/month</a:t>
            </a:r>
            <a:endParaRPr lang="en-US" b="1" spc="100" dirty="0">
              <a:solidFill>
                <a:schemeClr val="accent3"/>
              </a:solidFill>
            </a:endParaRPr>
          </a:p>
        </p:txBody>
      </p:sp>
    </p:spTree>
    <p:extLst>
      <p:ext uri="{BB962C8B-B14F-4D97-AF65-F5344CB8AC3E}">
        <p14:creationId xmlns:p14="http://schemas.microsoft.com/office/powerpoint/2010/main" val="836097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150645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3200" dirty="0">
              <a:sym typeface="Chronicle Display Black"/>
            </a:endParaRPr>
          </a:p>
        </p:txBody>
      </p:sp>
      <p:sp>
        <p:nvSpPr>
          <p:cNvPr id="2" name="Title 1"/>
          <p:cNvSpPr>
            <a:spLocks noGrp="1"/>
          </p:cNvSpPr>
          <p:nvPr>
            <p:ph type="title"/>
          </p:nvPr>
        </p:nvSpPr>
        <p:spPr/>
        <p:txBody>
          <a:bodyPr/>
          <a:lstStyle/>
          <a:p>
            <a:r>
              <a:rPr lang="pl-PL" dirty="0" err="1" smtClean="0"/>
              <a:t>Our</a:t>
            </a:r>
            <a:r>
              <a:rPr lang="pl-PL" dirty="0" smtClean="0"/>
              <a:t> </a:t>
            </a:r>
            <a:r>
              <a:rPr lang="pl-PL" dirty="0" err="1" smtClean="0"/>
              <a:t>understanding</a:t>
            </a:r>
            <a:r>
              <a:rPr lang="pl-PL" dirty="0" smtClean="0"/>
              <a:t> of </a:t>
            </a:r>
            <a:r>
              <a:rPr lang="pl-PL" dirty="0" err="1" smtClean="0"/>
              <a:t>your</a:t>
            </a:r>
            <a:r>
              <a:rPr lang="pl-PL" dirty="0" smtClean="0"/>
              <a:t> problem</a:t>
            </a:r>
            <a:endParaRPr lang="en-US" dirty="0"/>
          </a:p>
        </p:txBody>
      </p:sp>
      <p:sp>
        <p:nvSpPr>
          <p:cNvPr id="4" name="Text Placeholder 3"/>
          <p:cNvSpPr>
            <a:spLocks noGrp="1"/>
          </p:cNvSpPr>
          <p:nvPr>
            <p:ph type="body" sz="quarter" idx="15"/>
          </p:nvPr>
        </p:nvSpPr>
        <p:spPr/>
        <p:txBody>
          <a:bodyPr/>
          <a:lstStyle/>
          <a:p>
            <a:r>
              <a:rPr lang="pl-PL" dirty="0" smtClean="0"/>
              <a:t>INTRODUCTION</a:t>
            </a:r>
            <a:endParaRPr lang="en-US" dirty="0"/>
          </a:p>
        </p:txBody>
      </p:sp>
      <p:sp>
        <p:nvSpPr>
          <p:cNvPr id="7" name="Rectangle 6"/>
          <p:cNvSpPr/>
          <p:nvPr/>
        </p:nvSpPr>
        <p:spPr>
          <a:xfrm>
            <a:off x="798787" y="1713186"/>
            <a:ext cx="10468303"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Bef>
                <a:spcPts val="600"/>
              </a:spcBef>
            </a:pPr>
            <a:r>
              <a:rPr lang="en-US" sz="1400" dirty="0" smtClean="0">
                <a:solidFill>
                  <a:schemeClr val="tx1"/>
                </a:solidFill>
              </a:rPr>
              <a:t>With the ambition to take advantage of </a:t>
            </a:r>
            <a:r>
              <a:rPr lang="pl-PL" sz="1400" dirty="0" err="1" smtClean="0">
                <a:solidFill>
                  <a:schemeClr val="tx1"/>
                </a:solidFill>
              </a:rPr>
              <a:t>growing</a:t>
            </a:r>
            <a:r>
              <a:rPr lang="pl-PL" sz="1400" dirty="0" smtClean="0">
                <a:solidFill>
                  <a:schemeClr val="tx1"/>
                </a:solidFill>
              </a:rPr>
              <a:t> boom in </a:t>
            </a:r>
            <a:r>
              <a:rPr lang="pl-PL" sz="1400" dirty="0" err="1" smtClean="0">
                <a:solidFill>
                  <a:schemeClr val="tx1"/>
                </a:solidFill>
              </a:rPr>
              <a:t>retail</a:t>
            </a:r>
            <a:r>
              <a:rPr lang="pl-PL" sz="1400" dirty="0" smtClean="0">
                <a:solidFill>
                  <a:schemeClr val="tx1"/>
                </a:solidFill>
              </a:rPr>
              <a:t> real-</a:t>
            </a:r>
            <a:r>
              <a:rPr lang="pl-PL" sz="1400" dirty="0" err="1" smtClean="0">
                <a:solidFill>
                  <a:schemeClr val="tx1"/>
                </a:solidFill>
              </a:rPr>
              <a:t>estate</a:t>
            </a:r>
            <a:r>
              <a:rPr lang="pl-PL" sz="1400" dirty="0" smtClean="0">
                <a:solidFill>
                  <a:schemeClr val="tx1"/>
                </a:solidFill>
              </a:rPr>
              <a:t> market</a:t>
            </a:r>
            <a:r>
              <a:rPr lang="en-US" sz="1400" dirty="0" smtClean="0">
                <a:solidFill>
                  <a:schemeClr val="tx1"/>
                </a:solidFill>
              </a:rPr>
              <a:t>, </a:t>
            </a:r>
            <a:r>
              <a:rPr lang="pl-PL" sz="1400" dirty="0" err="1" smtClean="0">
                <a:solidFill>
                  <a:schemeClr val="tx1"/>
                </a:solidFill>
              </a:rPr>
              <a:t>you</a:t>
            </a:r>
            <a:r>
              <a:rPr lang="pl-PL" sz="1400" dirty="0" smtClean="0">
                <a:solidFill>
                  <a:schemeClr val="tx1"/>
                </a:solidFill>
              </a:rPr>
              <a:t> </a:t>
            </a:r>
            <a:r>
              <a:rPr lang="pl-PL" sz="1400" dirty="0" err="1" smtClean="0">
                <a:solidFill>
                  <a:schemeClr val="tx1"/>
                </a:solidFill>
              </a:rPr>
              <a:t>are</a:t>
            </a:r>
            <a:r>
              <a:rPr lang="pl-PL" sz="1400" dirty="0" smtClean="0">
                <a:solidFill>
                  <a:schemeClr val="tx1"/>
                </a:solidFill>
              </a:rPr>
              <a:t> </a:t>
            </a:r>
            <a:r>
              <a:rPr lang="en-US" sz="1400" dirty="0" smtClean="0">
                <a:solidFill>
                  <a:schemeClr val="tx1"/>
                </a:solidFill>
              </a:rPr>
              <a:t>looking to </a:t>
            </a:r>
            <a:r>
              <a:rPr lang="en-US" sz="1400" b="1" dirty="0" smtClean="0">
                <a:solidFill>
                  <a:schemeClr val="tx1"/>
                </a:solidFill>
              </a:rPr>
              <a:t>open/acquire a shopping mall in Warsaw</a:t>
            </a:r>
            <a:endParaRPr lang="pl-PL" sz="1400" b="1" dirty="0" smtClean="0">
              <a:solidFill>
                <a:schemeClr val="tx1"/>
              </a:solidFill>
            </a:endParaRPr>
          </a:p>
          <a:p>
            <a:pPr algn="just">
              <a:lnSpc>
                <a:spcPct val="120000"/>
              </a:lnSpc>
              <a:spcBef>
                <a:spcPts val="600"/>
              </a:spcBef>
            </a:pPr>
            <a:r>
              <a:rPr lang="en-US" sz="1400" dirty="0" smtClean="0">
                <a:solidFill>
                  <a:schemeClr val="tx1"/>
                </a:solidFill>
              </a:rPr>
              <a:t>In order to understand the commercial real-estate market better</a:t>
            </a:r>
            <a:r>
              <a:rPr lang="pl-PL" sz="1400" dirty="0" smtClean="0">
                <a:solidFill>
                  <a:schemeClr val="tx1"/>
                </a:solidFill>
              </a:rPr>
              <a:t>, t</a:t>
            </a:r>
            <a:r>
              <a:rPr lang="en-US" sz="1400" dirty="0" smtClean="0">
                <a:solidFill>
                  <a:schemeClr val="tx1"/>
                </a:solidFill>
              </a:rPr>
              <a:t>he following key questions</a:t>
            </a:r>
            <a:r>
              <a:rPr lang="pl-PL" sz="1400" dirty="0" smtClean="0">
                <a:solidFill>
                  <a:schemeClr val="tx1"/>
                </a:solidFill>
              </a:rPr>
              <a:t> </a:t>
            </a:r>
            <a:r>
              <a:rPr lang="pl-PL" sz="1400" dirty="0" err="1" smtClean="0">
                <a:solidFill>
                  <a:schemeClr val="tx1"/>
                </a:solidFill>
              </a:rPr>
              <a:t>need</a:t>
            </a:r>
            <a:r>
              <a:rPr lang="pl-PL" sz="1400" dirty="0" smtClean="0">
                <a:solidFill>
                  <a:schemeClr val="tx1"/>
                </a:solidFill>
              </a:rPr>
              <a:t> to be </a:t>
            </a:r>
            <a:r>
              <a:rPr lang="pl-PL" sz="1400" dirty="0" err="1" smtClean="0">
                <a:solidFill>
                  <a:schemeClr val="tx1"/>
                </a:solidFill>
              </a:rPr>
              <a:t>answered</a:t>
            </a:r>
            <a:r>
              <a:rPr lang="en-US" sz="1400" dirty="0" smtClean="0">
                <a:solidFill>
                  <a:schemeClr val="tx1"/>
                </a:solidFill>
              </a:rPr>
              <a:t>:</a:t>
            </a:r>
            <a:endParaRPr lang="pl-PL" sz="1400" dirty="0">
              <a:solidFill>
                <a:schemeClr val="tx1"/>
              </a:solidFill>
            </a:endParaRPr>
          </a:p>
          <a:p>
            <a:pPr marL="342900" indent="-342900" algn="just">
              <a:lnSpc>
                <a:spcPct val="120000"/>
              </a:lnSpc>
              <a:spcBef>
                <a:spcPts val="600"/>
              </a:spcBef>
              <a:buFont typeface="+mj-lt"/>
              <a:buAutoNum type="arabicPeriod"/>
            </a:pPr>
            <a:r>
              <a:rPr lang="en-US" sz="1400" dirty="0" smtClean="0">
                <a:solidFill>
                  <a:schemeClr val="tx1"/>
                </a:solidFill>
              </a:rPr>
              <a:t>What is the </a:t>
            </a:r>
            <a:r>
              <a:rPr lang="en-US" sz="1400" b="1" dirty="0" smtClean="0">
                <a:solidFill>
                  <a:schemeClr val="tx1"/>
                </a:solidFill>
              </a:rPr>
              <a:t>current landscape</a:t>
            </a:r>
            <a:r>
              <a:rPr lang="en-US" sz="1400" dirty="0" smtClean="0">
                <a:solidFill>
                  <a:schemeClr val="tx1"/>
                </a:solidFill>
              </a:rPr>
              <a:t> of the shopping centers/retail parks/high streets in the city of Warsaw?</a:t>
            </a:r>
            <a:endParaRPr lang="pl-PL" sz="1400" dirty="0">
              <a:solidFill>
                <a:schemeClr val="tx1"/>
              </a:solidFill>
            </a:endParaRPr>
          </a:p>
          <a:p>
            <a:pPr marL="742950" lvl="1" indent="-285750" algn="just">
              <a:lnSpc>
                <a:spcPct val="120000"/>
              </a:lnSpc>
              <a:spcBef>
                <a:spcPts val="600"/>
              </a:spcBef>
              <a:buFont typeface="Wingdings" panose="05000000000000000000" pitchFamily="2" charset="2"/>
              <a:buChar char="§"/>
            </a:pPr>
            <a:r>
              <a:rPr lang="en-US" sz="1400" dirty="0" smtClean="0">
                <a:solidFill>
                  <a:schemeClr val="tx1"/>
                </a:solidFill>
              </a:rPr>
              <a:t>What is the </a:t>
            </a:r>
            <a:r>
              <a:rPr lang="en-US" sz="1400" b="1" dirty="0" smtClean="0">
                <a:solidFill>
                  <a:schemeClr val="tx1"/>
                </a:solidFill>
              </a:rPr>
              <a:t>typical size</a:t>
            </a:r>
            <a:r>
              <a:rPr lang="en-US" sz="1400" dirty="0" smtClean="0">
                <a:solidFill>
                  <a:schemeClr val="tx1"/>
                </a:solidFill>
              </a:rPr>
              <a:t>?</a:t>
            </a:r>
            <a:endParaRPr lang="pl-PL" sz="1400" dirty="0" smtClean="0">
              <a:solidFill>
                <a:schemeClr val="tx1"/>
              </a:solidFill>
            </a:endParaRPr>
          </a:p>
          <a:p>
            <a:pPr marL="742950" lvl="1" indent="-285750" algn="just">
              <a:lnSpc>
                <a:spcPct val="120000"/>
              </a:lnSpc>
              <a:spcBef>
                <a:spcPts val="600"/>
              </a:spcBef>
              <a:buFont typeface="Wingdings" panose="05000000000000000000" pitchFamily="2" charset="2"/>
              <a:buChar char="§"/>
            </a:pPr>
            <a:r>
              <a:rPr lang="en-US" sz="1400" dirty="0" smtClean="0">
                <a:solidFill>
                  <a:schemeClr val="tx1"/>
                </a:solidFill>
              </a:rPr>
              <a:t>Are they relatively </a:t>
            </a:r>
            <a:r>
              <a:rPr lang="en-US" sz="1400" b="1" dirty="0" smtClean="0">
                <a:solidFill>
                  <a:schemeClr val="tx1"/>
                </a:solidFill>
              </a:rPr>
              <a:t>modern construction or older</a:t>
            </a:r>
            <a:r>
              <a:rPr lang="en-US" sz="1400" dirty="0" smtClean="0">
                <a:solidFill>
                  <a:schemeClr val="tx1"/>
                </a:solidFill>
              </a:rPr>
              <a:t>?</a:t>
            </a:r>
            <a:endParaRPr lang="pl-PL" sz="1400" dirty="0" smtClean="0">
              <a:solidFill>
                <a:schemeClr val="tx1"/>
              </a:solidFill>
            </a:endParaRPr>
          </a:p>
          <a:p>
            <a:pPr marL="742950" lvl="1" indent="-285750" algn="just">
              <a:lnSpc>
                <a:spcPct val="120000"/>
              </a:lnSpc>
              <a:spcBef>
                <a:spcPts val="600"/>
              </a:spcBef>
              <a:buFont typeface="Wingdings" panose="05000000000000000000" pitchFamily="2" charset="2"/>
              <a:buChar char="§"/>
            </a:pPr>
            <a:r>
              <a:rPr lang="en-US" sz="1400" dirty="0" smtClean="0">
                <a:solidFill>
                  <a:schemeClr val="tx1"/>
                </a:solidFill>
              </a:rPr>
              <a:t>What is their distribution in terms of </a:t>
            </a:r>
            <a:r>
              <a:rPr lang="en-US" sz="1400" b="1" dirty="0" smtClean="0">
                <a:solidFill>
                  <a:schemeClr val="tx1"/>
                </a:solidFill>
              </a:rPr>
              <a:t>their location </a:t>
            </a:r>
            <a:r>
              <a:rPr lang="en-US" sz="1400" dirty="0" smtClean="0">
                <a:solidFill>
                  <a:schemeClr val="tx1"/>
                </a:solidFill>
              </a:rPr>
              <a:t>(city-center, office district, residential district, suburbs etc.)</a:t>
            </a:r>
          </a:p>
          <a:p>
            <a:pPr marL="342900" indent="-342900" algn="just">
              <a:lnSpc>
                <a:spcPct val="120000"/>
              </a:lnSpc>
              <a:spcBef>
                <a:spcPts val="600"/>
              </a:spcBef>
              <a:buFont typeface="+mj-lt"/>
              <a:buAutoNum type="arabicPeriod"/>
            </a:pPr>
            <a:r>
              <a:rPr lang="en-US" sz="1400" dirty="0" smtClean="0">
                <a:solidFill>
                  <a:schemeClr val="tx1"/>
                </a:solidFill>
              </a:rPr>
              <a:t>How are malls that are situated in </a:t>
            </a:r>
            <a:r>
              <a:rPr lang="en-US" sz="1400" b="1" dirty="0" smtClean="0">
                <a:solidFill>
                  <a:schemeClr val="tx1"/>
                </a:solidFill>
              </a:rPr>
              <a:t>city center/commercial district </a:t>
            </a:r>
            <a:r>
              <a:rPr lang="en-US" sz="1400" dirty="0" smtClean="0">
                <a:solidFill>
                  <a:schemeClr val="tx1"/>
                </a:solidFill>
              </a:rPr>
              <a:t>different from those situated in </a:t>
            </a:r>
            <a:r>
              <a:rPr lang="en-US" sz="1400" b="1" dirty="0" smtClean="0">
                <a:solidFill>
                  <a:schemeClr val="tx1"/>
                </a:solidFill>
              </a:rPr>
              <a:t>residential districts </a:t>
            </a:r>
            <a:r>
              <a:rPr lang="en-US" sz="1400" dirty="0" smtClean="0">
                <a:solidFill>
                  <a:schemeClr val="tx1"/>
                </a:solidFill>
              </a:rPr>
              <a:t>in terms of size and store formats?</a:t>
            </a:r>
          </a:p>
          <a:p>
            <a:pPr marL="342900" indent="-342900" algn="just">
              <a:lnSpc>
                <a:spcPct val="120000"/>
              </a:lnSpc>
              <a:spcBef>
                <a:spcPts val="600"/>
              </a:spcBef>
              <a:buFont typeface="+mj-lt"/>
              <a:buAutoNum type="arabicPeriod"/>
            </a:pPr>
            <a:r>
              <a:rPr lang="en-US" sz="1400" dirty="0" smtClean="0">
                <a:solidFill>
                  <a:schemeClr val="tx1"/>
                </a:solidFill>
              </a:rPr>
              <a:t>Given, the client is looking to open/acquire a large shopping mall (60000 </a:t>
            </a:r>
            <a:r>
              <a:rPr lang="en-US" sz="1400" dirty="0" err="1" smtClean="0">
                <a:solidFill>
                  <a:schemeClr val="tx1"/>
                </a:solidFill>
              </a:rPr>
              <a:t>sq.m</a:t>
            </a:r>
            <a:r>
              <a:rPr lang="en-US" sz="1400" dirty="0" smtClean="0">
                <a:solidFill>
                  <a:schemeClr val="tx1"/>
                </a:solidFill>
              </a:rPr>
              <a:t>) near city center, what should be the </a:t>
            </a:r>
            <a:r>
              <a:rPr lang="en-US" sz="1400" b="1" dirty="0" smtClean="0">
                <a:solidFill>
                  <a:schemeClr val="tx1"/>
                </a:solidFill>
              </a:rPr>
              <a:t>typical stores </a:t>
            </a:r>
            <a:r>
              <a:rPr lang="en-US" sz="1400" dirty="0" smtClean="0">
                <a:solidFill>
                  <a:schemeClr val="tx1"/>
                </a:solidFill>
              </a:rPr>
              <a:t>in the mall based on current environment</a:t>
            </a:r>
            <a:endParaRPr lang="en-US" sz="1400" dirty="0">
              <a:solidFill>
                <a:schemeClr val="tx1"/>
              </a:solidFill>
            </a:endParaRPr>
          </a:p>
        </p:txBody>
      </p:sp>
      <p:sp>
        <p:nvSpPr>
          <p:cNvPr id="9" name="Oval 8"/>
          <p:cNvSpPr/>
          <p:nvPr/>
        </p:nvSpPr>
        <p:spPr>
          <a:xfrm>
            <a:off x="772013" y="2678579"/>
            <a:ext cx="284775" cy="287149"/>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a:solidFill>
                  <a:schemeClr val="tx1"/>
                </a:solidFill>
              </a:rPr>
              <a:t>1</a:t>
            </a:r>
            <a:endParaRPr lang="en-US" sz="1400" b="1" dirty="0">
              <a:solidFill>
                <a:schemeClr val="tx1"/>
              </a:solidFill>
            </a:endParaRPr>
          </a:p>
        </p:txBody>
      </p:sp>
      <p:sp>
        <p:nvSpPr>
          <p:cNvPr id="10" name="Oval 9"/>
          <p:cNvSpPr/>
          <p:nvPr/>
        </p:nvSpPr>
        <p:spPr>
          <a:xfrm>
            <a:off x="772013" y="3960841"/>
            <a:ext cx="284775" cy="287149"/>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smtClean="0">
                <a:solidFill>
                  <a:schemeClr val="tx1"/>
                </a:solidFill>
              </a:rPr>
              <a:t>2</a:t>
            </a:r>
            <a:endParaRPr lang="en-US" sz="1400" b="1" dirty="0">
              <a:solidFill>
                <a:schemeClr val="tx1"/>
              </a:solidFill>
            </a:endParaRPr>
          </a:p>
        </p:txBody>
      </p:sp>
      <p:sp>
        <p:nvSpPr>
          <p:cNvPr id="11" name="Oval 10"/>
          <p:cNvSpPr/>
          <p:nvPr/>
        </p:nvSpPr>
        <p:spPr>
          <a:xfrm>
            <a:off x="772013" y="4601972"/>
            <a:ext cx="284775" cy="287149"/>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a:solidFill>
                  <a:schemeClr val="tx1"/>
                </a:solidFill>
              </a:rPr>
              <a:t>3</a:t>
            </a:r>
            <a:endParaRPr lang="en-US" sz="1400" b="1" dirty="0">
              <a:solidFill>
                <a:schemeClr val="tx1"/>
              </a:solidFill>
            </a:endParaRPr>
          </a:p>
        </p:txBody>
      </p:sp>
    </p:spTree>
    <p:extLst>
      <p:ext uri="{BB962C8B-B14F-4D97-AF65-F5344CB8AC3E}">
        <p14:creationId xmlns:p14="http://schemas.microsoft.com/office/powerpoint/2010/main" val="64569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54292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3200" dirty="0">
              <a:latin typeface="Chronicle Display Black"/>
              <a:sym typeface="Chronicle Display Black"/>
            </a:endParaRPr>
          </a:p>
        </p:txBody>
      </p:sp>
      <p:sp>
        <p:nvSpPr>
          <p:cNvPr id="2" name="Title 1"/>
          <p:cNvSpPr>
            <a:spLocks noGrp="1"/>
          </p:cNvSpPr>
          <p:nvPr>
            <p:ph type="title"/>
          </p:nvPr>
        </p:nvSpPr>
        <p:spPr/>
        <p:txBody>
          <a:bodyPr/>
          <a:lstStyle/>
          <a:p>
            <a:r>
              <a:rPr lang="pl-PL" dirty="0" smtClean="0"/>
              <a:t>Shopping </a:t>
            </a:r>
            <a:r>
              <a:rPr lang="pl-PL" dirty="0" err="1" smtClean="0"/>
              <a:t>centers</a:t>
            </a:r>
            <a:r>
              <a:rPr lang="pl-PL" dirty="0" smtClean="0"/>
              <a:t> in Warsaw </a:t>
            </a:r>
            <a:r>
              <a:rPr lang="pl-PL" dirty="0" err="1" smtClean="0"/>
              <a:t>vary</a:t>
            </a:r>
            <a:r>
              <a:rPr lang="pl-PL" dirty="0" smtClean="0"/>
              <a:t> </a:t>
            </a:r>
            <a:r>
              <a:rPr lang="pl-PL" dirty="0" err="1" smtClean="0"/>
              <a:t>across</a:t>
            </a:r>
            <a:r>
              <a:rPr lang="pl-PL" dirty="0" smtClean="0"/>
              <a:t> </a:t>
            </a:r>
            <a:r>
              <a:rPr lang="pl-PL" dirty="0" err="1" smtClean="0"/>
              <a:t>size</a:t>
            </a:r>
            <a:r>
              <a:rPr lang="pl-PL" dirty="0" smtClean="0"/>
              <a:t> and format</a:t>
            </a:r>
            <a:endParaRPr lang="en-US" dirty="0"/>
          </a:p>
        </p:txBody>
      </p:sp>
      <p:sp>
        <p:nvSpPr>
          <p:cNvPr id="3" name="Text Placeholder 2"/>
          <p:cNvSpPr>
            <a:spLocks noGrp="1"/>
          </p:cNvSpPr>
          <p:nvPr>
            <p:ph type="body" sz="quarter" idx="14"/>
          </p:nvPr>
        </p:nvSpPr>
        <p:spPr/>
        <p:txBody>
          <a:bodyPr/>
          <a:lstStyle/>
          <a:p>
            <a:r>
              <a:rPr lang="pl-PL" dirty="0" smtClean="0"/>
              <a:t>We </a:t>
            </a:r>
            <a:r>
              <a:rPr lang="pl-PL" dirty="0" err="1" smtClean="0"/>
              <a:t>see</a:t>
            </a:r>
            <a:r>
              <a:rPr lang="pl-PL" dirty="0" smtClean="0"/>
              <a:t> </a:t>
            </a:r>
            <a:r>
              <a:rPr lang="pl-PL" dirty="0" err="1" smtClean="0"/>
              <a:t>that</a:t>
            </a:r>
            <a:r>
              <a:rPr lang="pl-PL" dirty="0" smtClean="0"/>
              <a:t> </a:t>
            </a:r>
            <a:r>
              <a:rPr lang="pl-PL" dirty="0" err="1" smtClean="0"/>
              <a:t>currently</a:t>
            </a:r>
            <a:r>
              <a:rPr lang="pl-PL" dirty="0" smtClean="0"/>
              <a:t> </a:t>
            </a:r>
            <a:r>
              <a:rPr lang="pl-PL" dirty="0" err="1" smtClean="0"/>
              <a:t>there</a:t>
            </a:r>
            <a:r>
              <a:rPr lang="pl-PL" dirty="0" smtClean="0"/>
              <a:t> </a:t>
            </a:r>
            <a:r>
              <a:rPr lang="pl-PL" dirty="0" err="1" smtClean="0"/>
              <a:t>are</a:t>
            </a:r>
            <a:r>
              <a:rPr lang="pl-PL" dirty="0" smtClean="0"/>
              <a:t> 60 shopping </a:t>
            </a:r>
            <a:r>
              <a:rPr lang="pl-PL" dirty="0" err="1" smtClean="0"/>
              <a:t>centers</a:t>
            </a:r>
            <a:r>
              <a:rPr lang="pl-PL" dirty="0" smtClean="0"/>
              <a:t> in </a:t>
            </a:r>
            <a:r>
              <a:rPr lang="pl-PL" dirty="0" err="1" smtClean="0"/>
              <a:t>city</a:t>
            </a:r>
            <a:r>
              <a:rPr lang="pl-PL" dirty="0" smtClean="0"/>
              <a:t> of Warsaw with </a:t>
            </a:r>
            <a:r>
              <a:rPr lang="pl-PL" dirty="0" err="1" smtClean="0"/>
              <a:t>varied</a:t>
            </a:r>
            <a:r>
              <a:rPr lang="pl-PL" dirty="0" smtClean="0"/>
              <a:t> </a:t>
            </a:r>
            <a:r>
              <a:rPr lang="pl-PL" dirty="0" err="1" smtClean="0"/>
              <a:t>formats</a:t>
            </a:r>
            <a:r>
              <a:rPr lang="pl-PL" dirty="0" smtClean="0"/>
              <a:t>, </a:t>
            </a:r>
            <a:r>
              <a:rPr lang="pl-PL" dirty="0" err="1" smtClean="0"/>
              <a:t>ranging</a:t>
            </a:r>
            <a:r>
              <a:rPr lang="pl-PL" dirty="0" smtClean="0"/>
              <a:t> from </a:t>
            </a:r>
            <a:r>
              <a:rPr lang="pl-PL" dirty="0" err="1" smtClean="0"/>
              <a:t>traditional</a:t>
            </a:r>
            <a:r>
              <a:rPr lang="pl-PL" dirty="0" smtClean="0"/>
              <a:t> </a:t>
            </a:r>
            <a:r>
              <a:rPr lang="pl-PL" dirty="0" err="1" smtClean="0"/>
              <a:t>malls</a:t>
            </a:r>
            <a:r>
              <a:rPr lang="pl-PL" dirty="0" smtClean="0"/>
              <a:t> to high </a:t>
            </a:r>
            <a:r>
              <a:rPr lang="pl-PL" dirty="0" err="1" smtClean="0"/>
              <a:t>street</a:t>
            </a:r>
            <a:r>
              <a:rPr lang="pl-PL" dirty="0" smtClean="0"/>
              <a:t>. We </a:t>
            </a:r>
            <a:r>
              <a:rPr lang="pl-PL" dirty="0" err="1" smtClean="0"/>
              <a:t>have</a:t>
            </a:r>
            <a:r>
              <a:rPr lang="pl-PL" dirty="0" smtClean="0"/>
              <a:t> </a:t>
            </a:r>
            <a:r>
              <a:rPr lang="pl-PL" dirty="0" err="1" smtClean="0"/>
              <a:t>also</a:t>
            </a:r>
            <a:r>
              <a:rPr lang="pl-PL" dirty="0" smtClean="0"/>
              <a:t> </a:t>
            </a:r>
            <a:r>
              <a:rPr lang="pl-PL" dirty="0" err="1" smtClean="0"/>
              <a:t>included</a:t>
            </a:r>
            <a:r>
              <a:rPr lang="pl-PL" dirty="0" smtClean="0"/>
              <a:t> the </a:t>
            </a:r>
            <a:r>
              <a:rPr lang="pl-PL" dirty="0" err="1" smtClean="0"/>
              <a:t>malls</a:t>
            </a:r>
            <a:r>
              <a:rPr lang="pl-PL" dirty="0" smtClean="0"/>
              <a:t> </a:t>
            </a:r>
            <a:r>
              <a:rPr lang="pl-PL" dirty="0" err="1" smtClean="0"/>
              <a:t>which</a:t>
            </a:r>
            <a:r>
              <a:rPr lang="pl-PL" dirty="0" smtClean="0"/>
              <a:t> </a:t>
            </a:r>
            <a:r>
              <a:rPr lang="pl-PL" dirty="0" err="1" smtClean="0"/>
              <a:t>are</a:t>
            </a:r>
            <a:r>
              <a:rPr lang="pl-PL" dirty="0" smtClean="0"/>
              <a:t> </a:t>
            </a:r>
            <a:r>
              <a:rPr lang="pl-PL" dirty="0" err="1" smtClean="0"/>
              <a:t>currently</a:t>
            </a:r>
            <a:r>
              <a:rPr lang="pl-PL" dirty="0" smtClean="0"/>
              <a:t> </a:t>
            </a:r>
            <a:r>
              <a:rPr lang="pl-PL" dirty="0" err="1" smtClean="0"/>
              <a:t>planned</a:t>
            </a:r>
            <a:r>
              <a:rPr lang="pl-PL" dirty="0" smtClean="0"/>
              <a:t> </a:t>
            </a:r>
            <a:r>
              <a:rPr lang="pl-PL" dirty="0" err="1" smtClean="0"/>
              <a:t>or</a:t>
            </a:r>
            <a:r>
              <a:rPr lang="pl-PL" dirty="0" smtClean="0"/>
              <a:t> </a:t>
            </a:r>
            <a:r>
              <a:rPr lang="pl-PL" dirty="0" err="1" smtClean="0"/>
              <a:t>under</a:t>
            </a:r>
            <a:r>
              <a:rPr lang="pl-PL" dirty="0" smtClean="0"/>
              <a:t> </a:t>
            </a:r>
            <a:r>
              <a:rPr lang="pl-PL" dirty="0" err="1" smtClean="0"/>
              <a:t>construction</a:t>
            </a:r>
            <a:r>
              <a:rPr lang="pl-PL" dirty="0" smtClean="0"/>
              <a:t> to </a:t>
            </a:r>
            <a:r>
              <a:rPr lang="pl-PL" dirty="0" err="1" smtClean="0"/>
              <a:t>see</a:t>
            </a:r>
            <a:r>
              <a:rPr lang="pl-PL" dirty="0" smtClean="0"/>
              <a:t> </a:t>
            </a:r>
            <a:r>
              <a:rPr lang="pl-PL" dirty="0" err="1" smtClean="0"/>
              <a:t>short</a:t>
            </a:r>
            <a:r>
              <a:rPr lang="pl-PL" dirty="0" smtClean="0"/>
              <a:t>/medium term </a:t>
            </a:r>
            <a:r>
              <a:rPr lang="pl-PL" dirty="0" err="1" smtClean="0"/>
              <a:t>overview</a:t>
            </a:r>
            <a:r>
              <a:rPr lang="pl-PL" dirty="0" smtClean="0"/>
              <a:t> of the market</a:t>
            </a:r>
            <a:endParaRPr lang="en-US" dirty="0"/>
          </a:p>
        </p:txBody>
      </p:sp>
      <p:sp>
        <p:nvSpPr>
          <p:cNvPr id="4" name="Text Placeholder 3"/>
          <p:cNvSpPr>
            <a:spLocks noGrp="1"/>
          </p:cNvSpPr>
          <p:nvPr>
            <p:ph type="body" sz="quarter" idx="15"/>
          </p:nvPr>
        </p:nvSpPr>
        <p:spPr/>
        <p:txBody>
          <a:bodyPr/>
          <a:lstStyle/>
          <a:p>
            <a:r>
              <a:rPr lang="en-US" dirty="0" smtClean="0"/>
              <a:t>INTRODUCTION</a:t>
            </a:r>
            <a:endParaRPr lang="en-US" dirty="0"/>
          </a:p>
        </p:txBody>
      </p:sp>
      <p:pic>
        <p:nvPicPr>
          <p:cNvPr id="7" name="Picture 6"/>
          <p:cNvPicPr>
            <a:picLocks noChangeAspect="1"/>
          </p:cNvPicPr>
          <p:nvPr/>
        </p:nvPicPr>
        <p:blipFill>
          <a:blip r:embed="rId7"/>
          <a:stretch>
            <a:fillRect/>
          </a:stretch>
        </p:blipFill>
        <p:spPr>
          <a:xfrm>
            <a:off x="914400" y="2060973"/>
            <a:ext cx="5136492" cy="447929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984784882"/>
              </p:ext>
            </p:extLst>
          </p:nvPr>
        </p:nvGraphicFramePr>
        <p:xfrm>
          <a:off x="6625021" y="2050463"/>
          <a:ext cx="3811752" cy="2438400"/>
        </p:xfrm>
        <a:graphic>
          <a:graphicData uri="http://schemas.openxmlformats.org/drawingml/2006/table">
            <a:tbl>
              <a:tblPr firstRow="1" bandRow="1">
                <a:tableStyleId>{5C22544A-7EE6-4342-B048-85BDC9FD1C3A}</a:tableStyleId>
              </a:tblPr>
              <a:tblGrid>
                <a:gridCol w="1905876">
                  <a:extLst>
                    <a:ext uri="{9D8B030D-6E8A-4147-A177-3AD203B41FA5}">
                      <a16:colId xmlns:a16="http://schemas.microsoft.com/office/drawing/2014/main" val="2348596608"/>
                    </a:ext>
                  </a:extLst>
                </a:gridCol>
                <a:gridCol w="1905876">
                  <a:extLst>
                    <a:ext uri="{9D8B030D-6E8A-4147-A177-3AD203B41FA5}">
                      <a16:colId xmlns:a16="http://schemas.microsoft.com/office/drawing/2014/main" val="1513750793"/>
                    </a:ext>
                  </a:extLst>
                </a:gridCol>
              </a:tblGrid>
              <a:tr h="235419">
                <a:tc>
                  <a:txBody>
                    <a:bodyPr/>
                    <a:lstStyle/>
                    <a:p>
                      <a:r>
                        <a:rPr lang="en-US" sz="1400" dirty="0" smtClean="0">
                          <a:solidFill>
                            <a:schemeClr val="tx1"/>
                          </a:solidFill>
                        </a:rPr>
                        <a:t>Type</a:t>
                      </a:r>
                      <a:r>
                        <a:rPr lang="en-US" sz="1400" baseline="0" dirty="0" smtClean="0">
                          <a:solidFill>
                            <a:schemeClr val="tx1"/>
                          </a:solidFill>
                        </a:rPr>
                        <a:t> of mall</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solidFill>
                            <a:schemeClr val="tx1"/>
                          </a:solidFill>
                        </a:rPr>
                        <a:t>Number (#)</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418514944"/>
                  </a:ext>
                </a:extLst>
              </a:tr>
              <a:tr h="286427">
                <a:tc>
                  <a:txBody>
                    <a:bodyPr/>
                    <a:lstStyle/>
                    <a:p>
                      <a:r>
                        <a:rPr lang="en-US" sz="1400" dirty="0" smtClean="0">
                          <a:solidFill>
                            <a:schemeClr val="tx1"/>
                          </a:solidFill>
                        </a:rPr>
                        <a:t>Traditional </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38</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9116147"/>
                  </a:ext>
                </a:extLst>
              </a:tr>
              <a:tr h="286427">
                <a:tc>
                  <a:txBody>
                    <a:bodyPr/>
                    <a:lstStyle/>
                    <a:p>
                      <a:r>
                        <a:rPr lang="en-US" sz="1400" dirty="0" smtClean="0">
                          <a:solidFill>
                            <a:schemeClr val="tx1"/>
                          </a:solidFill>
                        </a:rPr>
                        <a:t>Mixed-use</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7</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88027855"/>
                  </a:ext>
                </a:extLst>
              </a:tr>
              <a:tr h="286427">
                <a:tc>
                  <a:txBody>
                    <a:bodyPr/>
                    <a:lstStyle/>
                    <a:p>
                      <a:r>
                        <a:rPr lang="en-US" sz="1400" dirty="0" smtClean="0">
                          <a:solidFill>
                            <a:schemeClr val="tx1"/>
                          </a:solidFill>
                        </a:rPr>
                        <a:t>Retail park</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5</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41711056"/>
                  </a:ext>
                </a:extLst>
              </a:tr>
              <a:tr h="286427">
                <a:tc>
                  <a:txBody>
                    <a:bodyPr/>
                    <a:lstStyle/>
                    <a:p>
                      <a:r>
                        <a:rPr lang="en-US" sz="1400" dirty="0" smtClean="0">
                          <a:solidFill>
                            <a:schemeClr val="tx1"/>
                          </a:solidFill>
                        </a:rPr>
                        <a:t>Specialty mall</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4</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455949110"/>
                  </a:ext>
                </a:extLst>
              </a:tr>
              <a:tr h="286427">
                <a:tc>
                  <a:txBody>
                    <a:bodyPr/>
                    <a:lstStyle/>
                    <a:p>
                      <a:r>
                        <a:rPr lang="en-US" sz="1400" dirty="0" smtClean="0">
                          <a:solidFill>
                            <a:schemeClr val="tx1"/>
                          </a:solidFill>
                        </a:rPr>
                        <a:t>High street</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4</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73384"/>
                  </a:ext>
                </a:extLst>
              </a:tr>
              <a:tr h="286427">
                <a:tc>
                  <a:txBody>
                    <a:bodyPr/>
                    <a:lstStyle/>
                    <a:p>
                      <a:r>
                        <a:rPr lang="en-US" sz="1400" dirty="0" smtClean="0">
                          <a:solidFill>
                            <a:schemeClr val="tx1"/>
                          </a:solidFill>
                        </a:rPr>
                        <a:t>Outlet</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2</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831301144"/>
                  </a:ext>
                </a:extLst>
              </a:tr>
              <a:tr h="286427">
                <a:tc>
                  <a:txBody>
                    <a:bodyPr/>
                    <a:lstStyle/>
                    <a:p>
                      <a:r>
                        <a:rPr lang="en-US" sz="1400" b="1" dirty="0" smtClean="0">
                          <a:solidFill>
                            <a:schemeClr val="tx1"/>
                          </a:solidFill>
                        </a:rPr>
                        <a:t>Total </a:t>
                      </a:r>
                      <a:endParaRPr lang="en-US" sz="1400" b="1"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b="1" dirty="0" smtClean="0">
                          <a:solidFill>
                            <a:schemeClr val="tx1"/>
                          </a:solidFill>
                        </a:rPr>
                        <a:t>60</a:t>
                      </a:r>
                      <a:endParaRPr lang="en-US" sz="1400" b="1"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514283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62242827"/>
              </p:ext>
            </p:extLst>
          </p:nvPr>
        </p:nvGraphicFramePr>
        <p:xfrm>
          <a:off x="6625021" y="4711471"/>
          <a:ext cx="3811752" cy="1828800"/>
        </p:xfrm>
        <a:graphic>
          <a:graphicData uri="http://schemas.openxmlformats.org/drawingml/2006/table">
            <a:tbl>
              <a:tblPr firstRow="1" bandRow="1">
                <a:tableStyleId>{5C22544A-7EE6-4342-B048-85BDC9FD1C3A}</a:tableStyleId>
              </a:tblPr>
              <a:tblGrid>
                <a:gridCol w="1905876">
                  <a:extLst>
                    <a:ext uri="{9D8B030D-6E8A-4147-A177-3AD203B41FA5}">
                      <a16:colId xmlns:a16="http://schemas.microsoft.com/office/drawing/2014/main" val="2348596608"/>
                    </a:ext>
                  </a:extLst>
                </a:gridCol>
                <a:gridCol w="1905876">
                  <a:extLst>
                    <a:ext uri="{9D8B030D-6E8A-4147-A177-3AD203B41FA5}">
                      <a16:colId xmlns:a16="http://schemas.microsoft.com/office/drawing/2014/main" val="1513750793"/>
                    </a:ext>
                  </a:extLst>
                </a:gridCol>
              </a:tblGrid>
              <a:tr h="242917">
                <a:tc>
                  <a:txBody>
                    <a:bodyPr/>
                    <a:lstStyle/>
                    <a:p>
                      <a:r>
                        <a:rPr lang="en-US" sz="1400" dirty="0" smtClean="0">
                          <a:solidFill>
                            <a:schemeClr val="tx1"/>
                          </a:solidFill>
                        </a:rPr>
                        <a:t>Status</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solidFill>
                            <a:schemeClr val="tx1"/>
                          </a:solidFill>
                        </a:rPr>
                        <a:t>Number (#)</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418514944"/>
                  </a:ext>
                </a:extLst>
              </a:tr>
              <a:tr h="242917">
                <a:tc>
                  <a:txBody>
                    <a:bodyPr/>
                    <a:lstStyle/>
                    <a:p>
                      <a:r>
                        <a:rPr lang="en-US" sz="1400" dirty="0" smtClean="0">
                          <a:solidFill>
                            <a:schemeClr val="tx1"/>
                          </a:solidFill>
                        </a:rPr>
                        <a:t>Open</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50</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9116147"/>
                  </a:ext>
                </a:extLst>
              </a:tr>
              <a:tr h="242917">
                <a:tc>
                  <a:txBody>
                    <a:bodyPr/>
                    <a:lstStyle/>
                    <a:p>
                      <a:r>
                        <a:rPr lang="en-US" sz="1400" dirty="0" smtClean="0">
                          <a:solidFill>
                            <a:schemeClr val="tx1"/>
                          </a:solidFill>
                        </a:rPr>
                        <a:t>In construction</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7</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88027855"/>
                  </a:ext>
                </a:extLst>
              </a:tr>
              <a:tr h="242917">
                <a:tc>
                  <a:txBody>
                    <a:bodyPr/>
                    <a:lstStyle/>
                    <a:p>
                      <a:r>
                        <a:rPr lang="en-US" sz="1400" dirty="0" smtClean="0">
                          <a:solidFill>
                            <a:schemeClr val="tx1"/>
                          </a:solidFill>
                        </a:rPr>
                        <a:t>Planned</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2</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41711056"/>
                  </a:ext>
                </a:extLst>
              </a:tr>
              <a:tr h="242917">
                <a:tc>
                  <a:txBody>
                    <a:bodyPr/>
                    <a:lstStyle/>
                    <a:p>
                      <a:r>
                        <a:rPr lang="en-US" sz="1400" dirty="0" smtClean="0">
                          <a:solidFill>
                            <a:schemeClr val="tx1"/>
                          </a:solidFill>
                        </a:rPr>
                        <a:t>Closed</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smtClean="0">
                          <a:solidFill>
                            <a:schemeClr val="tx1"/>
                          </a:solidFill>
                        </a:rPr>
                        <a:t>1</a:t>
                      </a:r>
                      <a:endParaRPr lang="en-US" sz="1400"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455949110"/>
                  </a:ext>
                </a:extLst>
              </a:tr>
              <a:tr h="242917">
                <a:tc>
                  <a:txBody>
                    <a:bodyPr/>
                    <a:lstStyle/>
                    <a:p>
                      <a:r>
                        <a:rPr lang="pl-PL" sz="1400" b="1" dirty="0" smtClean="0">
                          <a:solidFill>
                            <a:schemeClr val="tx1"/>
                          </a:solidFill>
                        </a:rPr>
                        <a:t>Total</a:t>
                      </a:r>
                      <a:endParaRPr lang="en-US" sz="1400" b="1"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pl-PL" sz="1400" b="1" dirty="0" smtClean="0">
                          <a:solidFill>
                            <a:schemeClr val="tx1"/>
                          </a:solidFill>
                        </a:rPr>
                        <a:t>60</a:t>
                      </a:r>
                      <a:endParaRPr lang="en-US" sz="1400" b="1"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743302108"/>
                  </a:ext>
                </a:extLst>
              </a:tr>
            </a:tbl>
          </a:graphicData>
        </a:graphic>
      </p:graphicFrame>
    </p:spTree>
    <p:extLst>
      <p:ext uri="{BB962C8B-B14F-4D97-AF65-F5344CB8AC3E}">
        <p14:creationId xmlns:p14="http://schemas.microsoft.com/office/powerpoint/2010/main" val="296058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118203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3200" dirty="0">
              <a:sym typeface="Chronicle Display Black"/>
            </a:endParaRPr>
          </a:p>
        </p:txBody>
      </p:sp>
      <p:sp>
        <p:nvSpPr>
          <p:cNvPr id="2" name="Title 1"/>
          <p:cNvSpPr>
            <a:spLocks noGrp="1"/>
          </p:cNvSpPr>
          <p:nvPr>
            <p:ph type="title"/>
          </p:nvPr>
        </p:nvSpPr>
        <p:spPr/>
        <p:txBody>
          <a:bodyPr/>
          <a:lstStyle/>
          <a:p>
            <a:r>
              <a:rPr lang="pl-PL" dirty="0" err="1" smtClean="0"/>
              <a:t>Current</a:t>
            </a:r>
            <a:r>
              <a:rPr lang="pl-PL" dirty="0" smtClean="0"/>
              <a:t> </a:t>
            </a:r>
            <a:r>
              <a:rPr lang="pl-PL" dirty="0" err="1" smtClean="0"/>
              <a:t>landscape</a:t>
            </a:r>
            <a:r>
              <a:rPr lang="pl-PL" dirty="0" smtClean="0"/>
              <a:t> of shopping </a:t>
            </a:r>
            <a:r>
              <a:rPr lang="pl-PL" dirty="0" err="1" smtClean="0"/>
              <a:t>centers</a:t>
            </a:r>
            <a:r>
              <a:rPr lang="pl-PL" dirty="0" smtClean="0"/>
              <a:t> in Warsaw</a:t>
            </a:r>
            <a:endParaRPr lang="en-US" dirty="0"/>
          </a:p>
        </p:txBody>
      </p:sp>
      <p:sp>
        <p:nvSpPr>
          <p:cNvPr id="3" name="Text Placeholder 2"/>
          <p:cNvSpPr>
            <a:spLocks noGrp="1"/>
          </p:cNvSpPr>
          <p:nvPr>
            <p:ph type="body" sz="quarter" idx="14"/>
          </p:nvPr>
        </p:nvSpPr>
        <p:spPr/>
        <p:txBody>
          <a:bodyPr/>
          <a:lstStyle/>
          <a:p>
            <a:r>
              <a:rPr lang="pl-PL" dirty="0" err="1" smtClean="0"/>
              <a:t>Analysing</a:t>
            </a:r>
            <a:r>
              <a:rPr lang="pl-PL" dirty="0" smtClean="0"/>
              <a:t> the shopping </a:t>
            </a:r>
            <a:r>
              <a:rPr lang="pl-PL" dirty="0" err="1" smtClean="0"/>
              <a:t>centers</a:t>
            </a:r>
            <a:r>
              <a:rPr lang="pl-PL" dirty="0" smtClean="0"/>
              <a:t> </a:t>
            </a:r>
            <a:r>
              <a:rPr lang="pl-PL" dirty="0" err="1" smtClean="0"/>
              <a:t>based</a:t>
            </a:r>
            <a:r>
              <a:rPr lang="pl-PL" dirty="0" smtClean="0"/>
              <a:t> on </a:t>
            </a:r>
            <a:r>
              <a:rPr lang="pl-PL" dirty="0" err="1" smtClean="0"/>
              <a:t>size</a:t>
            </a:r>
            <a:r>
              <a:rPr lang="pl-PL" dirty="0" smtClean="0"/>
              <a:t>, </a:t>
            </a:r>
            <a:r>
              <a:rPr lang="pl-PL" dirty="0" err="1" smtClean="0"/>
              <a:t>years</a:t>
            </a:r>
            <a:r>
              <a:rPr lang="pl-PL" dirty="0" smtClean="0"/>
              <a:t> </a:t>
            </a:r>
            <a:r>
              <a:rPr lang="pl-PL" dirty="0" err="1" smtClean="0"/>
              <a:t>since</a:t>
            </a:r>
            <a:r>
              <a:rPr lang="pl-PL" dirty="0" smtClean="0"/>
              <a:t> </a:t>
            </a:r>
            <a:r>
              <a:rPr lang="pl-PL" dirty="0" err="1" smtClean="0"/>
              <a:t>operation</a:t>
            </a:r>
            <a:r>
              <a:rPr lang="pl-PL" dirty="0" smtClean="0"/>
              <a:t> and </a:t>
            </a:r>
            <a:r>
              <a:rPr lang="pl-PL" dirty="0" err="1" smtClean="0"/>
              <a:t>distance</a:t>
            </a:r>
            <a:r>
              <a:rPr lang="pl-PL" dirty="0" smtClean="0"/>
              <a:t> from </a:t>
            </a:r>
            <a:r>
              <a:rPr lang="pl-PL" dirty="0" err="1" smtClean="0"/>
              <a:t>center</a:t>
            </a:r>
            <a:r>
              <a:rPr lang="pl-PL" dirty="0" smtClean="0"/>
              <a:t>, we </a:t>
            </a:r>
            <a:r>
              <a:rPr lang="pl-PL" dirty="0" err="1" smtClean="0"/>
              <a:t>have</a:t>
            </a:r>
            <a:r>
              <a:rPr lang="pl-PL" dirty="0" smtClean="0"/>
              <a:t> </a:t>
            </a:r>
            <a:r>
              <a:rPr lang="pl-PL" dirty="0" err="1" smtClean="0"/>
              <a:t>identified</a:t>
            </a:r>
            <a:r>
              <a:rPr lang="pl-PL" dirty="0" smtClean="0"/>
              <a:t> </a:t>
            </a:r>
            <a:r>
              <a:rPr lang="pl-PL" dirty="0" err="1" smtClean="0"/>
              <a:t>four</a:t>
            </a:r>
            <a:r>
              <a:rPr lang="pl-PL" dirty="0" smtClean="0"/>
              <a:t> </a:t>
            </a:r>
            <a:r>
              <a:rPr lang="pl-PL" dirty="0" err="1" smtClean="0"/>
              <a:t>segments</a:t>
            </a:r>
            <a:r>
              <a:rPr lang="pl-PL" dirty="0" smtClean="0"/>
              <a:t> of shopping </a:t>
            </a:r>
            <a:r>
              <a:rPr lang="pl-PL" dirty="0" err="1" smtClean="0"/>
              <a:t>centers</a:t>
            </a:r>
            <a:endParaRPr lang="en-US" dirty="0"/>
          </a:p>
        </p:txBody>
      </p:sp>
      <p:sp>
        <p:nvSpPr>
          <p:cNvPr id="4" name="Text Placeholder 3"/>
          <p:cNvSpPr>
            <a:spLocks noGrp="1"/>
          </p:cNvSpPr>
          <p:nvPr>
            <p:ph type="body" sz="quarter" idx="15"/>
          </p:nvPr>
        </p:nvSpPr>
        <p:spPr/>
        <p:txBody>
          <a:bodyPr/>
          <a:lstStyle/>
          <a:p>
            <a:r>
              <a:rPr lang="en-US" dirty="0" smtClean="0"/>
              <a:t>SHOPPING CENTERS SEGMENTS</a:t>
            </a:r>
            <a:endParaRPr lang="en-US" dirty="0"/>
          </a:p>
        </p:txBody>
      </p:sp>
      <p:sp>
        <p:nvSpPr>
          <p:cNvPr id="7" name="Oval 6"/>
          <p:cNvSpPr/>
          <p:nvPr/>
        </p:nvSpPr>
        <p:spPr>
          <a:xfrm>
            <a:off x="6516415" y="2743200"/>
            <a:ext cx="346841" cy="28377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16415" y="3465513"/>
            <a:ext cx="346841" cy="283779"/>
          </a:xfrm>
          <a:prstGeom prst="ellipse">
            <a:avLst/>
          </a:prstGeom>
          <a:solidFill>
            <a:srgbClr val="3C1A5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16415" y="4187826"/>
            <a:ext cx="346841" cy="283779"/>
          </a:xfrm>
          <a:prstGeom prst="ellipse">
            <a:avLst/>
          </a:prstGeom>
          <a:solidFill>
            <a:schemeClr val="accent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16415" y="4910139"/>
            <a:ext cx="346841" cy="28377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47338" y="3307857"/>
            <a:ext cx="4130566"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dirty="0" smtClean="0">
                <a:solidFill>
                  <a:schemeClr val="tx1"/>
                </a:solidFill>
              </a:rPr>
              <a:t>Cluster 1</a:t>
            </a:r>
            <a:r>
              <a:rPr lang="pl-PL" sz="1200" b="1" dirty="0" smtClean="0">
                <a:solidFill>
                  <a:schemeClr val="tx1"/>
                </a:solidFill>
              </a:rPr>
              <a:t>: </a:t>
            </a:r>
            <a:r>
              <a:rPr lang="pl-PL" sz="1200" b="1" dirty="0" err="1" smtClean="0">
                <a:solidFill>
                  <a:schemeClr val="tx1"/>
                </a:solidFill>
              </a:rPr>
              <a:t>Smaller</a:t>
            </a:r>
            <a:r>
              <a:rPr lang="pl-PL" sz="1200" b="1" dirty="0" smtClean="0">
                <a:solidFill>
                  <a:schemeClr val="tx1"/>
                </a:solidFill>
              </a:rPr>
              <a:t> </a:t>
            </a:r>
            <a:r>
              <a:rPr lang="pl-PL" sz="1200" b="1" dirty="0" err="1" smtClean="0">
                <a:solidFill>
                  <a:schemeClr val="tx1"/>
                </a:solidFill>
              </a:rPr>
              <a:t>sized</a:t>
            </a:r>
            <a:r>
              <a:rPr lang="pl-PL" sz="1200" b="1" dirty="0" smtClean="0">
                <a:solidFill>
                  <a:schemeClr val="tx1"/>
                </a:solidFill>
              </a:rPr>
              <a:t> </a:t>
            </a:r>
            <a:r>
              <a:rPr lang="pl-PL" sz="1200" b="1" dirty="0" err="1" smtClean="0">
                <a:solidFill>
                  <a:schemeClr val="tx1"/>
                </a:solidFill>
              </a:rPr>
              <a:t>units</a:t>
            </a:r>
            <a:r>
              <a:rPr lang="pl-PL" sz="1200" b="1" dirty="0" smtClean="0">
                <a:solidFill>
                  <a:schemeClr val="tx1"/>
                </a:solidFill>
              </a:rPr>
              <a:t>, </a:t>
            </a:r>
            <a:r>
              <a:rPr lang="pl-PL" sz="1200" b="1" dirty="0" err="1" smtClean="0">
                <a:solidFill>
                  <a:schemeClr val="tx1"/>
                </a:solidFill>
              </a:rPr>
              <a:t>located</a:t>
            </a:r>
            <a:r>
              <a:rPr lang="pl-PL" sz="1200" b="1" dirty="0" smtClean="0">
                <a:solidFill>
                  <a:schemeClr val="tx1"/>
                </a:solidFill>
              </a:rPr>
              <a:t> </a:t>
            </a:r>
            <a:r>
              <a:rPr lang="pl-PL" sz="1200" b="1" dirty="0" err="1" smtClean="0">
                <a:solidFill>
                  <a:schemeClr val="tx1"/>
                </a:solidFill>
              </a:rPr>
              <a:t>near</a:t>
            </a:r>
            <a:r>
              <a:rPr lang="pl-PL" sz="1200" b="1" dirty="0" smtClean="0">
                <a:solidFill>
                  <a:schemeClr val="tx1"/>
                </a:solidFill>
              </a:rPr>
              <a:t> </a:t>
            </a:r>
            <a:r>
              <a:rPr lang="pl-PL" sz="1200" b="1" dirty="0" err="1" smtClean="0">
                <a:solidFill>
                  <a:schemeClr val="tx1"/>
                </a:solidFill>
              </a:rPr>
              <a:t>city-center</a:t>
            </a:r>
            <a:endParaRPr lang="en-US" sz="1200" b="1" dirty="0">
              <a:solidFill>
                <a:schemeClr val="tx1"/>
              </a:solidFill>
            </a:endParaRPr>
          </a:p>
        </p:txBody>
      </p:sp>
      <p:sp>
        <p:nvSpPr>
          <p:cNvPr id="13" name="Rectangle 12"/>
          <p:cNvSpPr/>
          <p:nvPr/>
        </p:nvSpPr>
        <p:spPr>
          <a:xfrm>
            <a:off x="6947338" y="4027269"/>
            <a:ext cx="4130566"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dirty="0" smtClean="0">
                <a:solidFill>
                  <a:schemeClr val="tx1"/>
                </a:solidFill>
              </a:rPr>
              <a:t>Cluster 2</a:t>
            </a:r>
            <a:r>
              <a:rPr lang="pl-PL" sz="1200" b="1" dirty="0" smtClean="0">
                <a:solidFill>
                  <a:schemeClr val="tx1"/>
                </a:solidFill>
              </a:rPr>
              <a:t>:New/</a:t>
            </a:r>
            <a:r>
              <a:rPr lang="pl-PL" sz="1200" b="1" dirty="0" err="1" smtClean="0">
                <a:solidFill>
                  <a:schemeClr val="tx1"/>
                </a:solidFill>
              </a:rPr>
              <a:t>upcoming</a:t>
            </a:r>
            <a:r>
              <a:rPr lang="pl-PL" sz="1200" b="1" dirty="0" smtClean="0">
                <a:solidFill>
                  <a:schemeClr val="tx1"/>
                </a:solidFill>
              </a:rPr>
              <a:t> </a:t>
            </a:r>
            <a:r>
              <a:rPr lang="pl-PL" sz="1200" b="1" dirty="0" err="1" smtClean="0">
                <a:solidFill>
                  <a:schemeClr val="tx1"/>
                </a:solidFill>
              </a:rPr>
              <a:t>centers</a:t>
            </a:r>
            <a:r>
              <a:rPr lang="pl-PL" sz="1200" b="1" dirty="0" smtClean="0">
                <a:solidFill>
                  <a:schemeClr val="tx1"/>
                </a:solidFill>
              </a:rPr>
              <a:t>, </a:t>
            </a:r>
            <a:r>
              <a:rPr lang="pl-PL" sz="1200" b="1" dirty="0" err="1" smtClean="0">
                <a:solidFill>
                  <a:schemeClr val="tx1"/>
                </a:solidFill>
              </a:rPr>
              <a:t>mainly</a:t>
            </a:r>
            <a:r>
              <a:rPr lang="pl-PL" sz="1200" b="1" dirty="0" smtClean="0">
                <a:solidFill>
                  <a:schemeClr val="tx1"/>
                </a:solidFill>
              </a:rPr>
              <a:t> medium </a:t>
            </a:r>
            <a:r>
              <a:rPr lang="pl-PL" sz="1200" b="1" dirty="0" err="1" smtClean="0">
                <a:solidFill>
                  <a:schemeClr val="tx1"/>
                </a:solidFill>
              </a:rPr>
              <a:t>sized</a:t>
            </a:r>
            <a:r>
              <a:rPr lang="pl-PL" sz="1200" b="1" dirty="0" smtClean="0">
                <a:solidFill>
                  <a:schemeClr val="tx1"/>
                </a:solidFill>
              </a:rPr>
              <a:t>, </a:t>
            </a:r>
            <a:r>
              <a:rPr lang="pl-PL" sz="1200" b="1" dirty="0" err="1" smtClean="0">
                <a:solidFill>
                  <a:schemeClr val="tx1"/>
                </a:solidFill>
              </a:rPr>
              <a:t>located</a:t>
            </a:r>
            <a:r>
              <a:rPr lang="pl-PL" sz="1200" b="1" dirty="0" smtClean="0">
                <a:solidFill>
                  <a:schemeClr val="tx1"/>
                </a:solidFill>
              </a:rPr>
              <a:t> in residential </a:t>
            </a:r>
            <a:r>
              <a:rPr lang="pl-PL" sz="1200" b="1" dirty="0" err="1" smtClean="0">
                <a:solidFill>
                  <a:schemeClr val="tx1"/>
                </a:solidFill>
              </a:rPr>
              <a:t>districts</a:t>
            </a:r>
            <a:endParaRPr lang="en-US" sz="1200" b="1" dirty="0">
              <a:solidFill>
                <a:schemeClr val="tx1"/>
              </a:solidFill>
            </a:endParaRPr>
          </a:p>
        </p:txBody>
      </p:sp>
      <p:sp>
        <p:nvSpPr>
          <p:cNvPr id="14" name="Rectangle 13"/>
          <p:cNvSpPr/>
          <p:nvPr/>
        </p:nvSpPr>
        <p:spPr>
          <a:xfrm>
            <a:off x="6947338" y="4758999"/>
            <a:ext cx="4130566"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dirty="0" smtClean="0">
                <a:solidFill>
                  <a:schemeClr val="tx1"/>
                </a:solidFill>
              </a:rPr>
              <a:t>Cluster 3</a:t>
            </a:r>
            <a:r>
              <a:rPr lang="pl-PL" sz="1200" b="1" dirty="0" smtClean="0">
                <a:solidFill>
                  <a:schemeClr val="tx1"/>
                </a:solidFill>
              </a:rPr>
              <a:t>:Middle </a:t>
            </a:r>
            <a:r>
              <a:rPr lang="pl-PL" sz="1200" b="1" dirty="0" err="1" smtClean="0">
                <a:solidFill>
                  <a:schemeClr val="tx1"/>
                </a:solidFill>
              </a:rPr>
              <a:t>aged</a:t>
            </a:r>
            <a:r>
              <a:rPr lang="pl-PL" sz="1200" b="1" dirty="0" smtClean="0">
                <a:solidFill>
                  <a:schemeClr val="tx1"/>
                </a:solidFill>
              </a:rPr>
              <a:t>, </a:t>
            </a:r>
            <a:r>
              <a:rPr lang="pl-PL" sz="1200" b="1" dirty="0" err="1" smtClean="0">
                <a:solidFill>
                  <a:schemeClr val="tx1"/>
                </a:solidFill>
              </a:rPr>
              <a:t>large</a:t>
            </a:r>
            <a:r>
              <a:rPr lang="pl-PL" sz="1200" b="1" dirty="0" smtClean="0">
                <a:solidFill>
                  <a:schemeClr val="tx1"/>
                </a:solidFill>
              </a:rPr>
              <a:t> </a:t>
            </a:r>
            <a:r>
              <a:rPr lang="pl-PL" sz="1200" b="1" dirty="0" err="1" smtClean="0">
                <a:solidFill>
                  <a:schemeClr val="tx1"/>
                </a:solidFill>
              </a:rPr>
              <a:t>sized</a:t>
            </a:r>
            <a:r>
              <a:rPr lang="pl-PL" sz="1200" b="1" dirty="0" smtClean="0">
                <a:solidFill>
                  <a:schemeClr val="tx1"/>
                </a:solidFill>
              </a:rPr>
              <a:t> </a:t>
            </a:r>
            <a:r>
              <a:rPr lang="pl-PL" sz="1200" b="1" dirty="0" err="1" smtClean="0">
                <a:solidFill>
                  <a:schemeClr val="tx1"/>
                </a:solidFill>
              </a:rPr>
              <a:t>malls</a:t>
            </a:r>
            <a:r>
              <a:rPr lang="pl-PL" sz="1200" b="1" dirty="0" smtClean="0">
                <a:solidFill>
                  <a:schemeClr val="tx1"/>
                </a:solidFill>
              </a:rPr>
              <a:t>, </a:t>
            </a:r>
            <a:r>
              <a:rPr lang="pl-PL" sz="1200" b="1" dirty="0" err="1" smtClean="0">
                <a:solidFill>
                  <a:schemeClr val="tx1"/>
                </a:solidFill>
              </a:rPr>
              <a:t>located</a:t>
            </a:r>
            <a:r>
              <a:rPr lang="pl-PL" sz="1200" b="1" dirty="0" smtClean="0">
                <a:solidFill>
                  <a:schemeClr val="tx1"/>
                </a:solidFill>
              </a:rPr>
              <a:t> in business </a:t>
            </a:r>
            <a:r>
              <a:rPr lang="pl-PL" sz="1200" b="1" dirty="0" err="1" smtClean="0">
                <a:solidFill>
                  <a:schemeClr val="tx1"/>
                </a:solidFill>
              </a:rPr>
              <a:t>districts</a:t>
            </a:r>
            <a:r>
              <a:rPr lang="pl-PL" sz="1200" b="1" dirty="0" smtClean="0">
                <a:solidFill>
                  <a:schemeClr val="tx1"/>
                </a:solidFill>
              </a:rPr>
              <a:t> of Warsaw</a:t>
            </a:r>
            <a:endParaRPr lang="en-US" sz="1200" b="1" dirty="0">
              <a:solidFill>
                <a:schemeClr val="tx1"/>
              </a:solidFill>
            </a:endParaRPr>
          </a:p>
        </p:txBody>
      </p:sp>
      <p:cxnSp>
        <p:nvCxnSpPr>
          <p:cNvPr id="15" name="Straight Connector 14"/>
          <p:cNvCxnSpPr/>
          <p:nvPr/>
        </p:nvCxnSpPr>
        <p:spPr>
          <a:xfrm>
            <a:off x="7057138" y="2879838"/>
            <a:ext cx="790455"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57138" y="3594541"/>
            <a:ext cx="790455" cy="0"/>
          </a:xfrm>
          <a:prstGeom prst="line">
            <a:avLst/>
          </a:prstGeom>
          <a:ln w="57150">
            <a:solidFill>
              <a:srgbClr val="3C1A5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57138" y="4298734"/>
            <a:ext cx="790455"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57138" y="5034459"/>
            <a:ext cx="790455"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47338" y="2585544"/>
            <a:ext cx="4130566"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dirty="0" smtClean="0">
                <a:solidFill>
                  <a:schemeClr val="tx1"/>
                </a:solidFill>
              </a:rPr>
              <a:t>Cluster 0</a:t>
            </a:r>
            <a:r>
              <a:rPr lang="pl-PL" sz="1200" b="1" dirty="0" smtClean="0">
                <a:solidFill>
                  <a:schemeClr val="tx1"/>
                </a:solidFill>
              </a:rPr>
              <a:t>: </a:t>
            </a:r>
            <a:r>
              <a:rPr lang="pl-PL" sz="1200" b="1" dirty="0" err="1" smtClean="0">
                <a:solidFill>
                  <a:schemeClr val="tx1"/>
                </a:solidFill>
              </a:rPr>
              <a:t>Older</a:t>
            </a:r>
            <a:r>
              <a:rPr lang="pl-PL" sz="1200" b="1" dirty="0" smtClean="0">
                <a:solidFill>
                  <a:schemeClr val="tx1"/>
                </a:solidFill>
              </a:rPr>
              <a:t>, medium </a:t>
            </a:r>
            <a:r>
              <a:rPr lang="pl-PL" sz="1200" b="1" dirty="0" err="1" smtClean="0">
                <a:solidFill>
                  <a:schemeClr val="tx1"/>
                </a:solidFill>
              </a:rPr>
              <a:t>sized</a:t>
            </a:r>
            <a:r>
              <a:rPr lang="pl-PL" sz="1200" b="1" dirty="0" smtClean="0">
                <a:solidFill>
                  <a:schemeClr val="tx1"/>
                </a:solidFill>
              </a:rPr>
              <a:t> </a:t>
            </a:r>
            <a:r>
              <a:rPr lang="pl-PL" sz="1200" b="1" dirty="0" err="1" smtClean="0">
                <a:solidFill>
                  <a:schemeClr val="tx1"/>
                </a:solidFill>
              </a:rPr>
              <a:t>malls</a:t>
            </a:r>
            <a:r>
              <a:rPr lang="pl-PL" sz="1200" b="1" dirty="0" smtClean="0">
                <a:solidFill>
                  <a:schemeClr val="tx1"/>
                </a:solidFill>
              </a:rPr>
              <a:t>, </a:t>
            </a:r>
            <a:r>
              <a:rPr lang="pl-PL" sz="1200" b="1" dirty="0" err="1" smtClean="0">
                <a:solidFill>
                  <a:schemeClr val="tx1"/>
                </a:solidFill>
              </a:rPr>
              <a:t>located</a:t>
            </a:r>
            <a:r>
              <a:rPr lang="pl-PL" sz="1200" b="1" dirty="0" smtClean="0">
                <a:solidFill>
                  <a:schemeClr val="tx1"/>
                </a:solidFill>
              </a:rPr>
              <a:t> in residential </a:t>
            </a:r>
            <a:r>
              <a:rPr lang="pl-PL" sz="1200" b="1" dirty="0" err="1" smtClean="0">
                <a:solidFill>
                  <a:schemeClr val="tx1"/>
                </a:solidFill>
              </a:rPr>
              <a:t>districts</a:t>
            </a:r>
            <a:endParaRPr lang="en-US" sz="1200" b="1" dirty="0">
              <a:solidFill>
                <a:schemeClr val="tx1"/>
              </a:solidFill>
            </a:endParaRPr>
          </a:p>
        </p:txBody>
      </p:sp>
      <p:sp>
        <p:nvSpPr>
          <p:cNvPr id="19" name="Rectangle 18"/>
          <p:cNvSpPr/>
          <p:nvPr/>
        </p:nvSpPr>
        <p:spPr>
          <a:xfrm>
            <a:off x="6863256" y="1986455"/>
            <a:ext cx="4498428"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spc="110" dirty="0" smtClean="0">
                <a:solidFill>
                  <a:schemeClr val="tx1"/>
                </a:solidFill>
              </a:rPr>
              <a:t>FOUR SEGMENTS OF SHOPPING CENTERS</a:t>
            </a:r>
            <a:endParaRPr lang="en-US" sz="1200" b="1" spc="110" dirty="0">
              <a:solidFill>
                <a:schemeClr val="tx1"/>
              </a:solidFill>
            </a:endParaRPr>
          </a:p>
        </p:txBody>
      </p:sp>
      <p:pic>
        <p:nvPicPr>
          <p:cNvPr id="20" name="Picture 19"/>
          <p:cNvPicPr>
            <a:picLocks noChangeAspect="1"/>
          </p:cNvPicPr>
          <p:nvPr/>
        </p:nvPicPr>
        <p:blipFill>
          <a:blip r:embed="rId7"/>
          <a:stretch>
            <a:fillRect/>
          </a:stretch>
        </p:blipFill>
        <p:spPr>
          <a:xfrm>
            <a:off x="914400" y="2081048"/>
            <a:ext cx="4740166" cy="4445876"/>
          </a:xfrm>
          <a:prstGeom prst="rect">
            <a:avLst/>
          </a:prstGeom>
        </p:spPr>
      </p:pic>
      <p:sp>
        <p:nvSpPr>
          <p:cNvPr id="21" name="Oval 20"/>
          <p:cNvSpPr/>
          <p:nvPr/>
        </p:nvSpPr>
        <p:spPr>
          <a:xfrm>
            <a:off x="10804302" y="84149"/>
            <a:ext cx="379036" cy="382195"/>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smtClean="0">
                <a:solidFill>
                  <a:schemeClr val="tx1"/>
                </a:solidFill>
              </a:rPr>
              <a:t>1</a:t>
            </a:r>
            <a:endParaRPr lang="en-US" sz="1400" b="1" dirty="0">
              <a:solidFill>
                <a:schemeClr val="tx1"/>
              </a:solidFill>
            </a:endParaRPr>
          </a:p>
        </p:txBody>
      </p:sp>
    </p:spTree>
    <p:extLst>
      <p:ext uri="{BB962C8B-B14F-4D97-AF65-F5344CB8AC3E}">
        <p14:creationId xmlns:p14="http://schemas.microsoft.com/office/powerpoint/2010/main" val="208192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300815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3200" dirty="0">
              <a:sym typeface="Chronicle Display Black"/>
            </a:endParaRPr>
          </a:p>
        </p:txBody>
      </p:sp>
      <p:sp>
        <p:nvSpPr>
          <p:cNvPr id="2" name="Title 1"/>
          <p:cNvSpPr>
            <a:spLocks noGrp="1"/>
          </p:cNvSpPr>
          <p:nvPr>
            <p:ph type="title"/>
          </p:nvPr>
        </p:nvSpPr>
        <p:spPr/>
        <p:txBody>
          <a:bodyPr anchor="t"/>
          <a:lstStyle/>
          <a:p>
            <a:r>
              <a:rPr lang="pl-PL" dirty="0" err="1" smtClean="0"/>
              <a:t>Difference</a:t>
            </a:r>
            <a:r>
              <a:rPr lang="pl-PL" dirty="0" smtClean="0"/>
              <a:t> in </a:t>
            </a:r>
            <a:r>
              <a:rPr lang="pl-PL" dirty="0" err="1" smtClean="0"/>
              <a:t>store</a:t>
            </a:r>
            <a:r>
              <a:rPr lang="pl-PL" dirty="0" smtClean="0"/>
              <a:t> </a:t>
            </a:r>
            <a:r>
              <a:rPr lang="pl-PL" dirty="0" err="1" smtClean="0"/>
              <a:t>formats</a:t>
            </a:r>
            <a:r>
              <a:rPr lang="pl-PL" dirty="0" smtClean="0"/>
              <a:t> of residential and </a:t>
            </a:r>
            <a:r>
              <a:rPr lang="pl-PL" dirty="0" err="1" smtClean="0"/>
              <a:t>commercial</a:t>
            </a:r>
            <a:r>
              <a:rPr lang="pl-PL" dirty="0" smtClean="0"/>
              <a:t> </a:t>
            </a:r>
            <a:r>
              <a:rPr lang="pl-PL" dirty="0" err="1" smtClean="0"/>
              <a:t>located</a:t>
            </a:r>
            <a:r>
              <a:rPr lang="pl-PL" dirty="0" smtClean="0"/>
              <a:t> shopping </a:t>
            </a:r>
            <a:r>
              <a:rPr lang="pl-PL" dirty="0" err="1" smtClean="0"/>
              <a:t>centes</a:t>
            </a:r>
            <a:endParaRPr lang="en-US" dirty="0"/>
          </a:p>
        </p:txBody>
      </p:sp>
      <p:sp>
        <p:nvSpPr>
          <p:cNvPr id="4" name="Text Placeholder 3"/>
          <p:cNvSpPr>
            <a:spLocks noGrp="1"/>
          </p:cNvSpPr>
          <p:nvPr>
            <p:ph type="body" sz="quarter" idx="15"/>
          </p:nvPr>
        </p:nvSpPr>
        <p:spPr/>
        <p:txBody>
          <a:bodyPr/>
          <a:lstStyle/>
          <a:p>
            <a:r>
              <a:rPr lang="pl-PL" dirty="0" smtClean="0"/>
              <a:t>STORE FORMATS</a:t>
            </a:r>
            <a:endParaRPr lang="en-US" dirty="0"/>
          </a:p>
        </p:txBody>
      </p:sp>
      <p:pic>
        <p:nvPicPr>
          <p:cNvPr id="7" name="Picture 6"/>
          <p:cNvPicPr>
            <a:picLocks noChangeAspect="1"/>
          </p:cNvPicPr>
          <p:nvPr/>
        </p:nvPicPr>
        <p:blipFill>
          <a:blip r:embed="rId7"/>
          <a:stretch>
            <a:fillRect/>
          </a:stretch>
        </p:blipFill>
        <p:spPr>
          <a:xfrm>
            <a:off x="914400" y="1970706"/>
            <a:ext cx="10363200" cy="1928615"/>
          </a:xfrm>
          <a:prstGeom prst="rect">
            <a:avLst/>
          </a:prstGeom>
          <a:ln>
            <a:solidFill>
              <a:srgbClr val="3C1A56"/>
            </a:solidFill>
          </a:ln>
          <a:effectLst>
            <a:outerShdw blurRad="50800" dist="38100" dir="2700000" algn="tl" rotWithShape="0">
              <a:prstClr val="black">
                <a:alpha val="40000"/>
              </a:prstClr>
            </a:outerShdw>
          </a:effectLst>
        </p:spPr>
      </p:pic>
      <p:sp>
        <p:nvSpPr>
          <p:cNvPr id="8" name="Rectangle 7"/>
          <p:cNvSpPr/>
          <p:nvPr/>
        </p:nvSpPr>
        <p:spPr>
          <a:xfrm>
            <a:off x="914399" y="4918841"/>
            <a:ext cx="10468303"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What we see from the above table is that the category of stores in shopping malls located in </a:t>
            </a:r>
            <a:r>
              <a:rPr lang="en-US" sz="1400" b="1" dirty="0" smtClean="0">
                <a:solidFill>
                  <a:schemeClr val="tx1"/>
                </a:solidFill>
              </a:rPr>
              <a:t>city center/commercial districts </a:t>
            </a:r>
            <a:r>
              <a:rPr lang="en-US" sz="1400" dirty="0" smtClean="0">
                <a:solidFill>
                  <a:schemeClr val="tx1"/>
                </a:solidFill>
              </a:rPr>
              <a:t>of Warsaw are more </a:t>
            </a:r>
            <a:r>
              <a:rPr lang="en-US" sz="1400" b="1" dirty="0" smtClean="0">
                <a:solidFill>
                  <a:schemeClr val="tx1"/>
                </a:solidFill>
              </a:rPr>
              <a:t>'entertainment based'</a:t>
            </a:r>
            <a:r>
              <a:rPr lang="en-US" sz="1400" dirty="0" smtClean="0">
                <a:solidFill>
                  <a:schemeClr val="tx1"/>
                </a:solidFill>
              </a:rPr>
              <a:t> with focus on cafes, cocktail bars, restaurants. This could be influenced by the factor that these districts also attract a large volume of tourists.</a:t>
            </a:r>
          </a:p>
          <a:p>
            <a:pPr algn="just"/>
            <a:endParaRPr lang="en-US" sz="1400" dirty="0" smtClean="0">
              <a:solidFill>
                <a:schemeClr val="tx1"/>
              </a:solidFill>
            </a:endParaRPr>
          </a:p>
          <a:p>
            <a:pPr algn="just"/>
            <a:r>
              <a:rPr lang="en-US" sz="1400" dirty="0" smtClean="0">
                <a:solidFill>
                  <a:schemeClr val="tx1"/>
                </a:solidFill>
              </a:rPr>
              <a:t>On the other hand, the shopping malls located in </a:t>
            </a:r>
            <a:r>
              <a:rPr lang="en-US" sz="1400" b="1" dirty="0" smtClean="0">
                <a:solidFill>
                  <a:schemeClr val="tx1"/>
                </a:solidFill>
              </a:rPr>
              <a:t>residential districts </a:t>
            </a:r>
            <a:r>
              <a:rPr lang="en-US" sz="1400" dirty="0" smtClean="0">
                <a:solidFill>
                  <a:schemeClr val="tx1"/>
                </a:solidFill>
              </a:rPr>
              <a:t>dominate in </a:t>
            </a:r>
            <a:r>
              <a:rPr lang="en-US" sz="1400" b="1" dirty="0" smtClean="0">
                <a:solidFill>
                  <a:schemeClr val="tx1"/>
                </a:solidFill>
              </a:rPr>
              <a:t>'utility based</a:t>
            </a:r>
            <a:r>
              <a:rPr lang="en-US" sz="1400" dirty="0" smtClean="0">
                <a:solidFill>
                  <a:schemeClr val="tx1"/>
                </a:solidFill>
              </a:rPr>
              <a:t>' stores such as Supermarket, Electronics store and sporting goods shop. These stores are family oriented and exist to cater to household needs of the city.</a:t>
            </a:r>
            <a:endParaRPr lang="en-US" sz="1200" dirty="0">
              <a:solidFill>
                <a:schemeClr val="tx1"/>
              </a:solidFill>
            </a:endParaRPr>
          </a:p>
        </p:txBody>
      </p:sp>
      <p:sp>
        <p:nvSpPr>
          <p:cNvPr id="9" name="Oval 8"/>
          <p:cNvSpPr/>
          <p:nvPr/>
        </p:nvSpPr>
        <p:spPr>
          <a:xfrm>
            <a:off x="10804302" y="84149"/>
            <a:ext cx="379036" cy="382195"/>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a:solidFill>
                  <a:schemeClr val="tx1"/>
                </a:solidFill>
              </a:rPr>
              <a:t>2</a:t>
            </a:r>
            <a:endParaRPr lang="en-US" sz="1400" b="1" dirty="0">
              <a:solidFill>
                <a:schemeClr val="tx1"/>
              </a:solidFill>
            </a:endParaRPr>
          </a:p>
        </p:txBody>
      </p:sp>
    </p:spTree>
    <p:extLst>
      <p:ext uri="{BB962C8B-B14F-4D97-AF65-F5344CB8AC3E}">
        <p14:creationId xmlns:p14="http://schemas.microsoft.com/office/powerpoint/2010/main" val="580717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15357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pl-PL" sz="3200" dirty="0">
              <a:sym typeface="Chronicle Display Black"/>
            </a:endParaRPr>
          </a:p>
        </p:txBody>
      </p:sp>
      <p:sp>
        <p:nvSpPr>
          <p:cNvPr id="2" name="Title 1"/>
          <p:cNvSpPr>
            <a:spLocks noGrp="1"/>
          </p:cNvSpPr>
          <p:nvPr>
            <p:ph type="title"/>
          </p:nvPr>
        </p:nvSpPr>
        <p:spPr/>
        <p:txBody>
          <a:bodyPr/>
          <a:lstStyle/>
          <a:p>
            <a:r>
              <a:rPr lang="pl-PL" dirty="0" smtClean="0"/>
              <a:t>Store </a:t>
            </a:r>
            <a:r>
              <a:rPr lang="pl-PL" dirty="0" err="1" smtClean="0"/>
              <a:t>formats</a:t>
            </a:r>
            <a:r>
              <a:rPr lang="pl-PL" dirty="0" smtClean="0"/>
              <a:t> for </a:t>
            </a:r>
            <a:r>
              <a:rPr lang="pl-PL" dirty="0" err="1" smtClean="0"/>
              <a:t>large</a:t>
            </a:r>
            <a:r>
              <a:rPr lang="pl-PL" dirty="0" smtClean="0"/>
              <a:t> </a:t>
            </a:r>
            <a:r>
              <a:rPr lang="pl-PL" dirty="0" err="1" smtClean="0"/>
              <a:t>mall</a:t>
            </a:r>
            <a:r>
              <a:rPr lang="pl-PL" dirty="0" smtClean="0"/>
              <a:t> </a:t>
            </a:r>
            <a:r>
              <a:rPr lang="pl-PL" dirty="0" err="1" smtClean="0"/>
              <a:t>near</a:t>
            </a:r>
            <a:r>
              <a:rPr lang="pl-PL" dirty="0" smtClean="0"/>
              <a:t> </a:t>
            </a:r>
            <a:r>
              <a:rPr lang="pl-PL" dirty="0" err="1" smtClean="0"/>
              <a:t>city</a:t>
            </a:r>
            <a:r>
              <a:rPr lang="pl-PL" dirty="0" smtClean="0"/>
              <a:t> </a:t>
            </a:r>
            <a:r>
              <a:rPr lang="pl-PL" dirty="0" err="1" smtClean="0"/>
              <a:t>center</a:t>
            </a:r>
            <a:endParaRPr lang="en-US" dirty="0"/>
          </a:p>
        </p:txBody>
      </p:sp>
      <p:sp>
        <p:nvSpPr>
          <p:cNvPr id="4" name="Text Placeholder 3"/>
          <p:cNvSpPr>
            <a:spLocks noGrp="1"/>
          </p:cNvSpPr>
          <p:nvPr>
            <p:ph type="body" sz="quarter" idx="15"/>
          </p:nvPr>
        </p:nvSpPr>
        <p:spPr/>
        <p:txBody>
          <a:bodyPr/>
          <a:lstStyle/>
          <a:p>
            <a:r>
              <a:rPr lang="pl-PL" dirty="0" smtClean="0"/>
              <a:t>STORE FORMATS</a:t>
            </a:r>
            <a:endParaRPr lang="en-US" dirty="0"/>
          </a:p>
        </p:txBody>
      </p:sp>
      <p:pic>
        <p:nvPicPr>
          <p:cNvPr id="7" name="Picture 6"/>
          <p:cNvPicPr>
            <a:picLocks noChangeAspect="1"/>
          </p:cNvPicPr>
          <p:nvPr/>
        </p:nvPicPr>
        <p:blipFill>
          <a:blip r:embed="rId7"/>
          <a:stretch>
            <a:fillRect/>
          </a:stretch>
        </p:blipFill>
        <p:spPr>
          <a:xfrm>
            <a:off x="914400" y="1949083"/>
            <a:ext cx="10109411" cy="2959835"/>
          </a:xfrm>
          <a:prstGeom prst="rect">
            <a:avLst/>
          </a:prstGeom>
          <a:ln>
            <a:solidFill>
              <a:srgbClr val="3C1A56"/>
            </a:solidFill>
          </a:ln>
          <a:effectLst>
            <a:outerShdw blurRad="50800" dist="38100" dir="2700000" algn="tl" rotWithShape="0">
              <a:prstClr val="black">
                <a:alpha val="40000"/>
              </a:prstClr>
            </a:outerShdw>
          </a:effectLst>
        </p:spPr>
      </p:pic>
      <p:sp>
        <p:nvSpPr>
          <p:cNvPr id="8" name="Rectangle 7"/>
          <p:cNvSpPr/>
          <p:nvPr/>
        </p:nvSpPr>
        <p:spPr>
          <a:xfrm>
            <a:off x="935422" y="4393324"/>
            <a:ext cx="10174014" cy="56814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399" y="5318233"/>
            <a:ext cx="10468303" cy="599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As we see from the table, the cluster 3 shopping malls have a </a:t>
            </a:r>
            <a:r>
              <a:rPr lang="en-US" sz="1400" b="1" dirty="0" smtClean="0">
                <a:solidFill>
                  <a:schemeClr val="tx1"/>
                </a:solidFill>
              </a:rPr>
              <a:t>wide variety of store category </a:t>
            </a:r>
            <a:r>
              <a:rPr lang="en-US" sz="1400" dirty="0" smtClean="0">
                <a:solidFill>
                  <a:schemeClr val="tx1"/>
                </a:solidFill>
              </a:rPr>
              <a:t>including fast food restaurants, clothing store, Electronic stores and supermarket. These malls, owing to their size and location, are designed to cater to </a:t>
            </a:r>
            <a:r>
              <a:rPr lang="en-US" sz="1400" b="1" dirty="0" smtClean="0">
                <a:solidFill>
                  <a:schemeClr val="tx1"/>
                </a:solidFill>
              </a:rPr>
              <a:t>most of the needs of the visitors</a:t>
            </a:r>
            <a:r>
              <a:rPr lang="en-US" sz="1400" dirty="0" smtClean="0">
                <a:solidFill>
                  <a:schemeClr val="tx1"/>
                </a:solidFill>
              </a:rPr>
              <a:t>, that is both, entertainment based and utility based.</a:t>
            </a:r>
            <a:endParaRPr lang="en-US" sz="1200" dirty="0">
              <a:solidFill>
                <a:schemeClr val="tx1"/>
              </a:solidFill>
            </a:endParaRPr>
          </a:p>
        </p:txBody>
      </p:sp>
      <p:sp>
        <p:nvSpPr>
          <p:cNvPr id="10" name="Oval 9"/>
          <p:cNvSpPr/>
          <p:nvPr/>
        </p:nvSpPr>
        <p:spPr>
          <a:xfrm>
            <a:off x="10804302" y="84149"/>
            <a:ext cx="379036" cy="382195"/>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smtClean="0">
                <a:solidFill>
                  <a:schemeClr val="tx1"/>
                </a:solidFill>
              </a:rPr>
              <a:t>3</a:t>
            </a:r>
            <a:endParaRPr lang="en-US" sz="1400" b="1" dirty="0">
              <a:solidFill>
                <a:schemeClr val="tx1"/>
              </a:solidFill>
            </a:endParaRPr>
          </a:p>
        </p:txBody>
      </p:sp>
    </p:spTree>
    <p:extLst>
      <p:ext uri="{BB962C8B-B14F-4D97-AF65-F5344CB8AC3E}">
        <p14:creationId xmlns:p14="http://schemas.microsoft.com/office/powerpoint/2010/main" val="35753614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ahpIFnkjEOtsaCV7SUp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BsfYxdHp67SxsP0jifCa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wEM1zlEa9SJEcKVyGYFJ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l5feR4CgAQbxpLHTBmCQC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_VoLooBW5U60g.q5IQMD_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fViluiphCsPXcwLKBdpG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msfDrcb4l8de7AcgJCJI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D C&amp;M Template Aug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634</Words>
  <Application>Microsoft Office PowerPoint</Application>
  <PresentationFormat>Widescreen</PresentationFormat>
  <Paragraphs>80</Paragraphs>
  <Slides>7</Slides>
  <Notes>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5" baseType="lpstr">
      <vt:lpstr>ＭＳ Ｐゴシック</vt:lpstr>
      <vt:lpstr>ＭＳ Ｐゴシック</vt:lpstr>
      <vt:lpstr>Arial</vt:lpstr>
      <vt:lpstr>Bebas Neue</vt:lpstr>
      <vt:lpstr>Calibri</vt:lpstr>
      <vt:lpstr>Calibri Light</vt:lpstr>
      <vt:lpstr>Chronicle Display Black</vt:lpstr>
      <vt:lpstr>Frutiger Next Pro Light</vt:lpstr>
      <vt:lpstr>FrutigerBQ-45Light</vt:lpstr>
      <vt:lpstr>FrutigerBQ-55Roman</vt:lpstr>
      <vt:lpstr>Nexa Black</vt:lpstr>
      <vt:lpstr>Open Sans</vt:lpstr>
      <vt:lpstr>Open Sans Light</vt:lpstr>
      <vt:lpstr>Verdana</vt:lpstr>
      <vt:lpstr>Wingdings</vt:lpstr>
      <vt:lpstr>Office Theme</vt:lpstr>
      <vt:lpstr>DD C&amp;M Template Aug 2018 16x9</vt:lpstr>
      <vt:lpstr>think-cell Slide</vt:lpstr>
      <vt:lpstr>Shopping mall analysis of city of Warsaw</vt:lpstr>
      <vt:lpstr>Polish retail real-estate market continues to boom</vt:lpstr>
      <vt:lpstr>Our understanding of your problem</vt:lpstr>
      <vt:lpstr>Shopping centers in Warsaw vary across size and format</vt:lpstr>
      <vt:lpstr>Current landscape of shopping centers in Warsaw</vt:lpstr>
      <vt:lpstr>Difference in store formats of residential and commercial located shopping centes</vt:lpstr>
      <vt:lpstr>Store formats for large mall near city center</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Nipika</dc:creator>
  <cp:lastModifiedBy>Sharma, Nipika</cp:lastModifiedBy>
  <cp:revision>9</cp:revision>
  <dcterms:created xsi:type="dcterms:W3CDTF">2019-12-22T11:15:32Z</dcterms:created>
  <dcterms:modified xsi:type="dcterms:W3CDTF">2019-12-22T13:16:23Z</dcterms:modified>
</cp:coreProperties>
</file>