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69" r:id="rId7"/>
    <p:sldId id="279" r:id="rId8"/>
    <p:sldId id="280" r:id="rId9"/>
    <p:sldId id="264" r:id="rId10"/>
    <p:sldId id="270" r:id="rId11"/>
    <p:sldId id="271" r:id="rId12"/>
    <p:sldId id="272" r:id="rId13"/>
    <p:sldId id="273" r:id="rId14"/>
    <p:sldId id="274" r:id="rId15"/>
    <p:sldId id="276" r:id="rId16"/>
    <p:sldId id="277" r:id="rId17"/>
    <p:sldId id="278" r:id="rId18"/>
    <p:sldId id="281" r:id="rId19"/>
    <p:sldId id="268" r:id="rId20"/>
  </p:sldIdLst>
  <p:sldSz cx="9144000" cy="6858000" type="screen4x3"/>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0" autoAdjust="0"/>
    <p:restoredTop sz="94673" autoAdjust="0"/>
  </p:normalViewPr>
  <p:slideViewPr>
    <p:cSldViewPr snapToGrid="0" snapToObjects="1" showGuides="1">
      <p:cViewPr varScale="1">
        <p:scale>
          <a:sx n="81" d="100"/>
          <a:sy n="81" d="100"/>
        </p:scale>
        <p:origin x="1406"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EFA0D184-D464-48E9-9CA0-A94E873F6C2C}" type="datetimeFigureOut">
              <a:rPr lang="de-CH" smtClean="0"/>
              <a:t>30.10.2019</a:t>
            </a:fld>
            <a:endParaRPr lang="de-CH"/>
          </a:p>
        </p:txBody>
      </p:sp>
      <p:sp>
        <p:nvSpPr>
          <p:cNvPr id="4" name="Fußzeilenplatzhalt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5AF2B663-2BA9-4D7E-8201-5DE4109E1EDD}" type="datetimeFigureOut">
              <a:rPr lang="de-CH" smtClean="0"/>
              <a:t>30.10.2019</a:t>
            </a:fld>
            <a:endParaRPr lang="de-CH"/>
          </a:p>
        </p:txBody>
      </p:sp>
      <p:sp>
        <p:nvSpPr>
          <p:cNvPr id="4" name="Folienbildplatzhalt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202706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Im Rahmen des Projekts Design </a:t>
            </a:r>
            <a:r>
              <a:rPr lang="de-CH" sz="1200" kern="1200" dirty="0" err="1">
                <a:solidFill>
                  <a:schemeClr val="tx1"/>
                </a:solidFill>
                <a:effectLst/>
                <a:latin typeface="+mn-lt"/>
                <a:ea typeface="+mn-ea"/>
                <a:cs typeface="+mn-cs"/>
              </a:rPr>
              <a:t>Thinking</a:t>
            </a:r>
            <a:r>
              <a:rPr lang="de-CH" sz="1200" kern="1200" dirty="0">
                <a:solidFill>
                  <a:schemeClr val="tx1"/>
                </a:solidFill>
                <a:effectLst/>
                <a:latin typeface="+mn-lt"/>
                <a:ea typeface="+mn-ea"/>
                <a:cs typeface="+mn-cs"/>
              </a:rPr>
              <a:t> im Modul BTX8081-Software Engineering </a:t>
            </a:r>
            <a:r>
              <a:rPr lang="de-CH" sz="1200" kern="1200" dirty="0" err="1">
                <a:solidFill>
                  <a:schemeClr val="tx1"/>
                </a:solidFill>
                <a:effectLst/>
                <a:latin typeface="+mn-lt"/>
                <a:ea typeface="+mn-ea"/>
                <a:cs typeface="+mn-cs"/>
              </a:rPr>
              <a:t>and</a:t>
            </a:r>
            <a:r>
              <a:rPr lang="de-CH" sz="1200" kern="1200" dirty="0">
                <a:solidFill>
                  <a:schemeClr val="tx1"/>
                </a:solidFill>
                <a:effectLst/>
                <a:latin typeface="+mn-lt"/>
                <a:ea typeface="+mn-ea"/>
                <a:cs typeface="+mn-cs"/>
              </a:rPr>
              <a:t> Design entwerfen wir eine Web-Applikation zum Thema Patient Management Software. Das Ziel dieser Web-Applikation ist es den Arzt bei der Behandlung von Patienten mit Suchterkrankungen zu unterstützen, dies aus dem Blickwinkel des Arztes. Die Ausgangslage ist im Anhang gekürzt und strukturiert ersichtlich.</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Probleme aus Sicht dieser Interaktionen zwischen Arzt und Suchtkranken über das Patienten-Informations-System sind wie folgt:</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007507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5" name="Fußzeilenplatzhalter 3">
            <a:extLst>
              <a:ext uri="{FF2B5EF4-FFF2-40B4-BE49-F238E27FC236}">
                <a16:creationId xmlns:a16="http://schemas.microsoft.com/office/drawing/2014/main" id="{DB731B00-E74A-4C68-B92A-55C3FBA8C2E5}"/>
              </a:ext>
            </a:extLst>
          </p:cNvPr>
          <p:cNvSpPr>
            <a:spLocks noGrp="1"/>
          </p:cNvSpPr>
          <p:nvPr>
            <p:ph type="ftr" sz="quarter" idx="3"/>
          </p:nvPr>
        </p:nvSpPr>
        <p:spPr>
          <a:xfrm>
            <a:off x="475606"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ea typeface="Lucida Sans"/>
              <a:cs typeface="Lucida Sans"/>
              <a:sym typeface="Lucida Sans"/>
            </a:endParaRPr>
          </a:p>
        </p:txBody>
      </p:sp>
      <p:pic>
        <p:nvPicPr>
          <p:cNvPr id="11" name="Grafik 10">
            <a:extLst>
              <a:ext uri="{FF2B5EF4-FFF2-40B4-BE49-F238E27FC236}">
                <a16:creationId xmlns:a16="http://schemas.microsoft.com/office/drawing/2014/main" id="{DDD63865-60E1-44BA-AC22-B5030301FAA1}"/>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
        <p:nvSpPr>
          <p:cNvPr id="15" name="Textfeld 14">
            <a:extLst>
              <a:ext uri="{FF2B5EF4-FFF2-40B4-BE49-F238E27FC236}">
                <a16:creationId xmlns:a16="http://schemas.microsoft.com/office/drawing/2014/main" id="{5B5820E2-2C1E-45BE-BCDD-C9067999F3A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4" name="Textfeld 3">
            <a:extLst>
              <a:ext uri="{FF2B5EF4-FFF2-40B4-BE49-F238E27FC236}">
                <a16:creationId xmlns:a16="http://schemas.microsoft.com/office/drawing/2014/main" id="{8375AC12-7C44-4BA4-8FA4-0111A5DBD2DC}"/>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4" name="Fußzeilenplatzhalter 3">
            <a:extLst>
              <a:ext uri="{FF2B5EF4-FFF2-40B4-BE49-F238E27FC236}">
                <a16:creationId xmlns:a16="http://schemas.microsoft.com/office/drawing/2014/main" id="{24B8BCEB-ECF4-4817-B167-82C656D98B1E}"/>
              </a:ext>
            </a:extLst>
          </p:cNvPr>
          <p:cNvSpPr>
            <a:spLocks noGrp="1"/>
          </p:cNvSpPr>
          <p:nvPr>
            <p:ph type="ftr" sz="quarter" idx="3"/>
          </p:nvPr>
        </p:nvSpPr>
        <p:spPr>
          <a:xfrm>
            <a:off x="475200"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5" name="Grafik 14">
            <a:extLst>
              <a:ext uri="{FF2B5EF4-FFF2-40B4-BE49-F238E27FC236}">
                <a16:creationId xmlns:a16="http://schemas.microsoft.com/office/drawing/2014/main" id="{08EB342B-B96A-46EF-90DE-FE9FADD8561E}"/>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11" name="Textfeld 10">
            <a:extLst>
              <a:ext uri="{FF2B5EF4-FFF2-40B4-BE49-F238E27FC236}">
                <a16:creationId xmlns:a16="http://schemas.microsoft.com/office/drawing/2014/main" id="{64B40497-9796-4815-9B75-9ACA5FCF49EF}"/>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3" name="Textfeld 2">
            <a:extLst>
              <a:ext uri="{FF2B5EF4-FFF2-40B4-BE49-F238E27FC236}">
                <a16:creationId xmlns:a16="http://schemas.microsoft.com/office/drawing/2014/main" id="{4B2728E8-4EF4-4AAA-B483-49C4E4F32D95}"/>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42950" indent="-285750">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
        <p:nvSpPr>
          <p:cNvPr id="6" name="Textfeld 5">
            <a:extLst>
              <a:ext uri="{FF2B5EF4-FFF2-40B4-BE49-F238E27FC236}">
                <a16:creationId xmlns:a16="http://schemas.microsoft.com/office/drawing/2014/main" id="{DB9F061D-D926-4186-A55C-CD6E22C88DF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
        <p:nvSpPr>
          <p:cNvPr id="7" name="Textfeld 6">
            <a:extLst>
              <a:ext uri="{FF2B5EF4-FFF2-40B4-BE49-F238E27FC236}">
                <a16:creationId xmlns:a16="http://schemas.microsoft.com/office/drawing/2014/main" id="{1EBEE7B1-61B0-4D10-8851-4F450A41FBEA}"/>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
        <p:nvSpPr>
          <p:cNvPr id="12" name="Textfeld 11">
            <a:extLst>
              <a:ext uri="{FF2B5EF4-FFF2-40B4-BE49-F238E27FC236}">
                <a16:creationId xmlns:a16="http://schemas.microsoft.com/office/drawing/2014/main" id="{0FEBB02E-936A-4AC9-836A-65FF776E655B}"/>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
        <p:nvSpPr>
          <p:cNvPr id="9" name="Textfeld 8">
            <a:extLst>
              <a:ext uri="{FF2B5EF4-FFF2-40B4-BE49-F238E27FC236}">
                <a16:creationId xmlns:a16="http://schemas.microsoft.com/office/drawing/2014/main" id="{8DC838BE-6358-4D6E-9AF7-5A5098711E37}"/>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
        <p:nvSpPr>
          <p:cNvPr id="16" name="Textfeld 15">
            <a:extLst>
              <a:ext uri="{FF2B5EF4-FFF2-40B4-BE49-F238E27FC236}">
                <a16:creationId xmlns:a16="http://schemas.microsoft.com/office/drawing/2014/main" id="{1A0234E7-B946-4DC8-816D-093666D0AF30}"/>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
        <p:nvSpPr>
          <p:cNvPr id="4" name="Fußzeilenplatzhalter 3">
            <a:extLst>
              <a:ext uri="{FF2B5EF4-FFF2-40B4-BE49-F238E27FC236}">
                <a16:creationId xmlns:a16="http://schemas.microsoft.com/office/drawing/2014/main" id="{182E3759-2592-4632-8F24-B982FB3133B1}"/>
              </a:ext>
            </a:extLst>
          </p:cNvPr>
          <p:cNvSpPr>
            <a:spLocks noGrp="1"/>
          </p:cNvSpPr>
          <p:nvPr>
            <p:ph type="ftr" sz="quarter" idx="3"/>
          </p:nvPr>
        </p:nvSpPr>
        <p:spPr>
          <a:xfrm>
            <a:off x="278098" y="6238658"/>
            <a:ext cx="4293901"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CA84AD8-0E1B-4DDC-8C00-C55FCEF22673}"/>
              </a:ext>
            </a:extLst>
          </p:cNvPr>
          <p:cNvSpPr>
            <a:spLocks noGrp="1"/>
          </p:cNvSpPr>
          <p:nvPr>
            <p:ph type="ctrTitle"/>
          </p:nvPr>
        </p:nvSpPr>
        <p:spPr/>
        <p:txBody>
          <a:bodyPr/>
          <a:lstStyle/>
          <a:p>
            <a:r>
              <a:rPr lang="de-CH" dirty="0"/>
              <a:t>Task 1 – Doktor / Sucht</a:t>
            </a:r>
          </a:p>
        </p:txBody>
      </p:sp>
      <p:sp>
        <p:nvSpPr>
          <p:cNvPr id="7" name="Untertitel 6">
            <a:extLst>
              <a:ext uri="{FF2B5EF4-FFF2-40B4-BE49-F238E27FC236}">
                <a16:creationId xmlns:a16="http://schemas.microsoft.com/office/drawing/2014/main" id="{DA1F4C3A-3ECC-4E1B-9A39-F642DF08D0FB}"/>
              </a:ext>
            </a:extLst>
          </p:cNvPr>
          <p:cNvSpPr>
            <a:spLocks noGrp="1"/>
          </p:cNvSpPr>
          <p:nvPr>
            <p:ph type="subTitle" idx="1"/>
          </p:nvPr>
        </p:nvSpPr>
        <p:spPr/>
        <p:txBody>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p:txBody>
      </p:sp>
      <p:sp>
        <p:nvSpPr>
          <p:cNvPr id="2" name="Fußzeilenplatzhalter 1">
            <a:extLst>
              <a:ext uri="{FF2B5EF4-FFF2-40B4-BE49-F238E27FC236}">
                <a16:creationId xmlns:a16="http://schemas.microsoft.com/office/drawing/2014/main" id="{61AFFCE2-9C09-42BC-9A37-19F0C5DDC66E}"/>
              </a:ext>
            </a:extLst>
          </p:cNvPr>
          <p:cNvSpPr>
            <a:spLocks noGrp="1"/>
          </p:cNvSpPr>
          <p:nvPr>
            <p:ph type="ftr" sz="quarter" idx="3"/>
          </p:nvPr>
        </p:nvSpPr>
        <p:spPr/>
        <p:txBody>
          <a:bodyPr/>
          <a:lstStyle/>
          <a:p>
            <a:pPr marL="0" lvl="0" indent="0" algn="l">
              <a:spcBef>
                <a:spcPts val="0"/>
              </a:spcBef>
              <a:spcAft>
                <a:spcPts val="0"/>
              </a:spcAft>
              <a:buSzPts val="1120"/>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026" name="Picture 2" descr="Bildergebnis für untersuchungszimmer arzt">
            <a:extLst>
              <a:ext uri="{FF2B5EF4-FFF2-40B4-BE49-F238E27FC236}">
                <a16:creationId xmlns:a16="http://schemas.microsoft.com/office/drawing/2014/main" id="{EB146DAC-B25C-4625-974B-CC8E83528005}"/>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15608" b="1560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a16="http://schemas.microsoft.com/office/drawing/2014/main" id="{9923EFB4-FBEE-48B9-91CF-8FF9E9602D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148833"/>
            <a:ext cx="3481013" cy="2256796"/>
          </a:xfrm>
          <a:prstGeom prst="rect">
            <a:avLst/>
          </a:prstGeom>
          <a:noFill/>
          <a:ln>
            <a:noFill/>
          </a:ln>
        </p:spPr>
      </p:pic>
      <p:pic>
        <p:nvPicPr>
          <p:cNvPr id="26" name="Grafik 25">
            <a:extLst>
              <a:ext uri="{FF2B5EF4-FFF2-40B4-BE49-F238E27FC236}">
                <a16:creationId xmlns:a16="http://schemas.microsoft.com/office/drawing/2014/main" id="{37FCEA04-16B0-4A50-9FAE-B559598AEE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696" y="1148833"/>
            <a:ext cx="3481013" cy="2256795"/>
          </a:xfrm>
          <a:prstGeom prst="rect">
            <a:avLst/>
          </a:prstGeom>
          <a:noFill/>
          <a:ln>
            <a:noFill/>
          </a:ln>
        </p:spPr>
      </p:pic>
      <p:pic>
        <p:nvPicPr>
          <p:cNvPr id="27" name="Grafik 26">
            <a:extLst>
              <a:ext uri="{FF2B5EF4-FFF2-40B4-BE49-F238E27FC236}">
                <a16:creationId xmlns:a16="http://schemas.microsoft.com/office/drawing/2014/main" id="{33569E4A-82B6-42A8-8096-05574B4E3AD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291" y="3758274"/>
            <a:ext cx="3481013" cy="2254243"/>
          </a:xfrm>
          <a:prstGeom prst="rect">
            <a:avLst/>
          </a:prstGeom>
          <a:noFill/>
          <a:ln>
            <a:noFill/>
          </a:ln>
        </p:spPr>
      </p:pic>
      <p:pic>
        <p:nvPicPr>
          <p:cNvPr id="28" name="Grafik 27">
            <a:extLst>
              <a:ext uri="{FF2B5EF4-FFF2-40B4-BE49-F238E27FC236}">
                <a16:creationId xmlns:a16="http://schemas.microsoft.com/office/drawing/2014/main" id="{9C2B18AF-8C46-4726-A4D3-4BD7C365EC8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3841" y="3760149"/>
            <a:ext cx="3481013" cy="2293224"/>
          </a:xfrm>
          <a:prstGeom prst="rect">
            <a:avLst/>
          </a:prstGeom>
          <a:noFill/>
          <a:ln>
            <a:noFill/>
          </a:ln>
        </p:spPr>
      </p:pic>
    </p:spTree>
    <p:extLst>
      <p:ext uri="{BB962C8B-B14F-4D97-AF65-F5344CB8AC3E}">
        <p14:creationId xmlns:p14="http://schemas.microsoft.com/office/powerpoint/2010/main" val="23798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145065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145507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30" name="Grafik 29">
            <a:extLst>
              <a:ext uri="{FF2B5EF4-FFF2-40B4-BE49-F238E27FC236}">
                <a16:creationId xmlns:a16="http://schemas.microsoft.com/office/drawing/2014/main" id="{391A6DA5-4848-4811-A3BB-4C072237DB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756553"/>
            <a:ext cx="3481013" cy="2299035"/>
          </a:xfrm>
          <a:prstGeom prst="rect">
            <a:avLst/>
          </a:prstGeom>
          <a:noFill/>
          <a:ln>
            <a:noFill/>
          </a:ln>
        </p:spPr>
      </p:pic>
      <p:pic>
        <p:nvPicPr>
          <p:cNvPr id="40" name="Grafik 39">
            <a:extLst>
              <a:ext uri="{FF2B5EF4-FFF2-40B4-BE49-F238E27FC236}">
                <a16:creationId xmlns:a16="http://schemas.microsoft.com/office/drawing/2014/main" id="{3CCE1B0F-F5CF-42A2-852D-B0C6E37E7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842" y="1756553"/>
            <a:ext cx="3481012" cy="2292658"/>
          </a:xfrm>
          <a:prstGeom prst="rect">
            <a:avLst/>
          </a:prstGeom>
          <a:noFill/>
          <a:ln>
            <a:noFill/>
          </a:ln>
        </p:spPr>
      </p:pic>
    </p:spTree>
    <p:extLst>
      <p:ext uri="{BB962C8B-B14F-4D97-AF65-F5344CB8AC3E}">
        <p14:creationId xmlns:p14="http://schemas.microsoft.com/office/powerpoint/2010/main" val="304783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109EE75-9C05-46C7-8586-9F9EFCFB34D8}"/>
              </a:ext>
            </a:extLst>
          </p:cNvPr>
          <p:cNvSpPr>
            <a:spLocks noGrp="1"/>
          </p:cNvSpPr>
          <p:nvPr>
            <p:ph type="ctrTitle"/>
          </p:nvPr>
        </p:nvSpPr>
        <p:spPr>
          <a:xfrm>
            <a:off x="468000" y="360000"/>
            <a:ext cx="8100000" cy="540000"/>
          </a:xfrm>
        </p:spPr>
        <p:txBody>
          <a:bodyPr/>
          <a:lstStyle/>
          <a:p>
            <a:r>
              <a:rPr lang="de-CH" dirty="0"/>
              <a:t>Prototyp Anbindung eines EPDs </a:t>
            </a:r>
          </a:p>
        </p:txBody>
      </p:sp>
      <p:pic>
        <p:nvPicPr>
          <p:cNvPr id="5" name="Grafik 4">
            <a:extLst>
              <a:ext uri="{FF2B5EF4-FFF2-40B4-BE49-F238E27FC236}">
                <a16:creationId xmlns:a16="http://schemas.microsoft.com/office/drawing/2014/main" id="{260AD1CF-8337-499F-99A3-2AA457096326}"/>
              </a:ext>
            </a:extLst>
          </p:cNvPr>
          <p:cNvPicPr>
            <a:picLocks noChangeAspect="1"/>
          </p:cNvPicPr>
          <p:nvPr/>
        </p:nvPicPr>
        <p:blipFill rotWithShape="1">
          <a:blip r:embed="rId2"/>
          <a:srcRect l="5405" r="9262" b="12191"/>
          <a:stretch/>
        </p:blipFill>
        <p:spPr>
          <a:xfrm>
            <a:off x="1807688" y="1039306"/>
            <a:ext cx="5528623" cy="4307544"/>
          </a:xfrm>
          <a:prstGeom prst="rect">
            <a:avLst/>
          </a:prstGeom>
        </p:spPr>
      </p:pic>
      <p:sp>
        <p:nvSpPr>
          <p:cNvPr id="6" name="Rechteck 5">
            <a:extLst>
              <a:ext uri="{FF2B5EF4-FFF2-40B4-BE49-F238E27FC236}">
                <a16:creationId xmlns:a16="http://schemas.microsoft.com/office/drawing/2014/main" id="{CBA1CF05-8843-46AD-95B1-EB0AA5EC68D6}"/>
              </a:ext>
            </a:extLst>
          </p:cNvPr>
          <p:cNvSpPr/>
          <p:nvPr/>
        </p:nvSpPr>
        <p:spPr>
          <a:xfrm>
            <a:off x="2243580" y="1860850"/>
            <a:ext cx="4666267" cy="4632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2BC19DD5-B69D-4DC3-B719-06F258BA03E8}"/>
              </a:ext>
            </a:extLst>
          </p:cNvPr>
          <p:cNvSpPr/>
          <p:nvPr/>
        </p:nvSpPr>
        <p:spPr>
          <a:xfrm>
            <a:off x="2114551" y="2379116"/>
            <a:ext cx="4914900" cy="1547089"/>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Rechteck 7">
            <a:extLst>
              <a:ext uri="{FF2B5EF4-FFF2-40B4-BE49-F238E27FC236}">
                <a16:creationId xmlns:a16="http://schemas.microsoft.com/office/drawing/2014/main" id="{B3BFFACF-7F40-4870-B759-F2261CD1C521}"/>
              </a:ext>
            </a:extLst>
          </p:cNvPr>
          <p:cNvSpPr/>
          <p:nvPr/>
        </p:nvSpPr>
        <p:spPr>
          <a:xfrm>
            <a:off x="2049780" y="3977652"/>
            <a:ext cx="5166359" cy="123061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99B9AEB-135C-4C3B-9A13-B9D4C0878D09}"/>
              </a:ext>
            </a:extLst>
          </p:cNvPr>
          <p:cNvSpPr txBox="1"/>
          <p:nvPr/>
        </p:nvSpPr>
        <p:spPr>
          <a:xfrm>
            <a:off x="2243580" y="5301490"/>
            <a:ext cx="4798493" cy="369332"/>
          </a:xfrm>
          <a:prstGeom prst="rect">
            <a:avLst/>
          </a:prstGeom>
          <a:noFill/>
        </p:spPr>
        <p:txBody>
          <a:bodyPr wrap="none" rtlCol="0">
            <a:spAutoFit/>
          </a:bodyPr>
          <a:lstStyle/>
          <a:p>
            <a:r>
              <a:rPr lang="de-CH" sz="1800" dirty="0">
                <a:solidFill>
                  <a:srgbClr val="FF0000"/>
                </a:solidFill>
              </a:rPr>
              <a:t>Zugriff auf die verschiedenen Dokumente im EPD</a:t>
            </a:r>
          </a:p>
        </p:txBody>
      </p:sp>
      <p:sp>
        <p:nvSpPr>
          <p:cNvPr id="10" name="Textfeld 9">
            <a:extLst>
              <a:ext uri="{FF2B5EF4-FFF2-40B4-BE49-F238E27FC236}">
                <a16:creationId xmlns:a16="http://schemas.microsoft.com/office/drawing/2014/main" id="{1F759005-9FC3-4329-9C0D-F1538B10BAB6}"/>
              </a:ext>
            </a:extLst>
          </p:cNvPr>
          <p:cNvSpPr txBox="1"/>
          <p:nvPr/>
        </p:nvSpPr>
        <p:spPr>
          <a:xfrm>
            <a:off x="2243579" y="5582941"/>
            <a:ext cx="3689856" cy="369332"/>
          </a:xfrm>
          <a:prstGeom prst="rect">
            <a:avLst/>
          </a:prstGeom>
          <a:noFill/>
        </p:spPr>
        <p:txBody>
          <a:bodyPr wrap="none" rtlCol="0">
            <a:spAutoFit/>
          </a:bodyPr>
          <a:lstStyle/>
          <a:p>
            <a:r>
              <a:rPr lang="de-CH" sz="1800" dirty="0">
                <a:solidFill>
                  <a:srgbClr val="0070C0"/>
                </a:solidFill>
              </a:rPr>
              <a:t>Beispiel für verordnete Medikamente</a:t>
            </a:r>
          </a:p>
        </p:txBody>
      </p:sp>
      <p:sp>
        <p:nvSpPr>
          <p:cNvPr id="11" name="Textfeld 10">
            <a:extLst>
              <a:ext uri="{FF2B5EF4-FFF2-40B4-BE49-F238E27FC236}">
                <a16:creationId xmlns:a16="http://schemas.microsoft.com/office/drawing/2014/main" id="{F2A756D3-A3B1-44AA-AC49-0B79FD1A0B2B}"/>
              </a:ext>
            </a:extLst>
          </p:cNvPr>
          <p:cNvSpPr txBox="1"/>
          <p:nvPr/>
        </p:nvSpPr>
        <p:spPr>
          <a:xfrm>
            <a:off x="2243580" y="5871622"/>
            <a:ext cx="3259547" cy="369332"/>
          </a:xfrm>
          <a:prstGeom prst="rect">
            <a:avLst/>
          </a:prstGeom>
          <a:noFill/>
        </p:spPr>
        <p:txBody>
          <a:bodyPr wrap="none" rtlCol="0">
            <a:spAutoFit/>
          </a:bodyPr>
          <a:lstStyle/>
          <a:p>
            <a:r>
              <a:rPr lang="de-CH" sz="1800" dirty="0">
                <a:solidFill>
                  <a:srgbClr val="00B050"/>
                </a:solidFill>
              </a:rPr>
              <a:t>Verordnung neuer Medikamente</a:t>
            </a:r>
          </a:p>
        </p:txBody>
      </p:sp>
      <p:sp>
        <p:nvSpPr>
          <p:cNvPr id="12" name="Ellipse 11">
            <a:extLst>
              <a:ext uri="{FF2B5EF4-FFF2-40B4-BE49-F238E27FC236}">
                <a16:creationId xmlns:a16="http://schemas.microsoft.com/office/drawing/2014/main" id="{F81D44DE-9002-42D7-9003-43DDD31DE00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76912D61-DCFB-4DAD-98CC-090B383CC290}"/>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 name="Ellipse 13">
            <a:extLst>
              <a:ext uri="{FF2B5EF4-FFF2-40B4-BE49-F238E27FC236}">
                <a16:creationId xmlns:a16="http://schemas.microsoft.com/office/drawing/2014/main" id="{5EAE18A0-170C-4634-9614-9AFCE325994B}"/>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5275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B9D3CC2-42E9-4875-BFBF-E629FC5F63CC}"/>
              </a:ext>
            </a:extLst>
          </p:cNvPr>
          <p:cNvSpPr>
            <a:spLocks noGrp="1"/>
          </p:cNvSpPr>
          <p:nvPr>
            <p:ph type="ctrTitle"/>
          </p:nvPr>
        </p:nvSpPr>
        <p:spPr/>
        <p:txBody>
          <a:bodyPr/>
          <a:lstStyle/>
          <a:p>
            <a:r>
              <a:rPr lang="de-CH" dirty="0"/>
              <a:t>Prototyp Anbindung </a:t>
            </a:r>
            <a:r>
              <a:rPr lang="de-CH" dirty="0" err="1"/>
              <a:t>HospINDEX</a:t>
            </a:r>
            <a:endParaRPr lang="de-CH" dirty="0"/>
          </a:p>
        </p:txBody>
      </p:sp>
      <p:pic>
        <p:nvPicPr>
          <p:cNvPr id="4" name="Grafik 3">
            <a:extLst>
              <a:ext uri="{FF2B5EF4-FFF2-40B4-BE49-F238E27FC236}">
                <a16:creationId xmlns:a16="http://schemas.microsoft.com/office/drawing/2014/main" id="{51321772-747B-4641-8E5C-3E82412FE39F}"/>
              </a:ext>
            </a:extLst>
          </p:cNvPr>
          <p:cNvPicPr/>
          <p:nvPr/>
        </p:nvPicPr>
        <p:blipFill>
          <a:blip r:embed="rId2"/>
          <a:stretch>
            <a:fillRect/>
          </a:stretch>
        </p:blipFill>
        <p:spPr>
          <a:xfrm>
            <a:off x="1847854" y="900000"/>
            <a:ext cx="5340291" cy="4315918"/>
          </a:xfrm>
          <a:prstGeom prst="rect">
            <a:avLst/>
          </a:prstGeom>
        </p:spPr>
      </p:pic>
      <p:sp>
        <p:nvSpPr>
          <p:cNvPr id="5" name="Rechteck 4">
            <a:extLst>
              <a:ext uri="{FF2B5EF4-FFF2-40B4-BE49-F238E27FC236}">
                <a16:creationId xmlns:a16="http://schemas.microsoft.com/office/drawing/2014/main" id="{BEDA9B25-8D69-49FE-8576-090C119B1DD7}"/>
              </a:ext>
            </a:extLst>
          </p:cNvPr>
          <p:cNvSpPr/>
          <p:nvPr/>
        </p:nvSpPr>
        <p:spPr>
          <a:xfrm>
            <a:off x="2102178" y="1860850"/>
            <a:ext cx="4590854" cy="100489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7A121EBF-63E3-4935-A675-E20F9C7D8EF8}"/>
              </a:ext>
            </a:extLst>
          </p:cNvPr>
          <p:cNvSpPr/>
          <p:nvPr/>
        </p:nvSpPr>
        <p:spPr>
          <a:xfrm>
            <a:off x="2026765" y="2965749"/>
            <a:ext cx="1630835"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a16="http://schemas.microsoft.com/office/drawing/2014/main" id="{3646DA7D-91D7-4E95-A540-9B8B652C34AC}"/>
              </a:ext>
            </a:extLst>
          </p:cNvPr>
          <p:cNvSpPr/>
          <p:nvPr/>
        </p:nvSpPr>
        <p:spPr>
          <a:xfrm>
            <a:off x="3733014" y="3299381"/>
            <a:ext cx="3261675" cy="44726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a16="http://schemas.microsoft.com/office/drawing/2014/main" id="{7A02578C-03AD-4870-B22C-0CA145C05C07}"/>
              </a:ext>
            </a:extLst>
          </p:cNvPr>
          <p:cNvSpPr txBox="1"/>
          <p:nvPr/>
        </p:nvSpPr>
        <p:spPr>
          <a:xfrm>
            <a:off x="2243580" y="5301490"/>
            <a:ext cx="2131033" cy="369332"/>
          </a:xfrm>
          <a:prstGeom prst="rect">
            <a:avLst/>
          </a:prstGeom>
          <a:noFill/>
        </p:spPr>
        <p:txBody>
          <a:bodyPr wrap="none" rtlCol="0">
            <a:spAutoFit/>
          </a:bodyPr>
          <a:lstStyle/>
          <a:p>
            <a:r>
              <a:rPr lang="de-CH" sz="1800" dirty="0">
                <a:solidFill>
                  <a:srgbClr val="FF0000"/>
                </a:solidFill>
              </a:rPr>
              <a:t>Anamnese Erfassung</a:t>
            </a:r>
          </a:p>
        </p:txBody>
      </p:sp>
      <p:sp>
        <p:nvSpPr>
          <p:cNvPr id="9" name="Textfeld 8">
            <a:extLst>
              <a:ext uri="{FF2B5EF4-FFF2-40B4-BE49-F238E27FC236}">
                <a16:creationId xmlns:a16="http://schemas.microsoft.com/office/drawing/2014/main" id="{579E0299-E7D7-4542-ABC1-6942F2C2B5BE}"/>
              </a:ext>
            </a:extLst>
          </p:cNvPr>
          <p:cNvSpPr txBox="1"/>
          <p:nvPr/>
        </p:nvSpPr>
        <p:spPr>
          <a:xfrm>
            <a:off x="2243579" y="5582941"/>
            <a:ext cx="3857594" cy="369332"/>
          </a:xfrm>
          <a:prstGeom prst="rect">
            <a:avLst/>
          </a:prstGeom>
          <a:noFill/>
        </p:spPr>
        <p:txBody>
          <a:bodyPr wrap="none" rtlCol="0">
            <a:spAutoFit/>
          </a:bodyPr>
          <a:lstStyle/>
          <a:p>
            <a:r>
              <a:rPr lang="de-CH" sz="1800" dirty="0">
                <a:solidFill>
                  <a:srgbClr val="0070C0"/>
                </a:solidFill>
              </a:rPr>
              <a:t>Suchleiste mit Medikamentenvorschlag</a:t>
            </a:r>
          </a:p>
        </p:txBody>
      </p:sp>
      <p:sp>
        <p:nvSpPr>
          <p:cNvPr id="10" name="Textfeld 9">
            <a:extLst>
              <a:ext uri="{FF2B5EF4-FFF2-40B4-BE49-F238E27FC236}">
                <a16:creationId xmlns:a16="http://schemas.microsoft.com/office/drawing/2014/main" id="{05481F1A-D048-435F-AD12-30101E500A5E}"/>
              </a:ext>
            </a:extLst>
          </p:cNvPr>
          <p:cNvSpPr txBox="1"/>
          <p:nvPr/>
        </p:nvSpPr>
        <p:spPr>
          <a:xfrm>
            <a:off x="2243580" y="5871622"/>
            <a:ext cx="2567947" cy="369332"/>
          </a:xfrm>
          <a:prstGeom prst="rect">
            <a:avLst/>
          </a:prstGeom>
          <a:noFill/>
        </p:spPr>
        <p:txBody>
          <a:bodyPr wrap="none" rtlCol="0">
            <a:spAutoFit/>
          </a:bodyPr>
          <a:lstStyle/>
          <a:p>
            <a:r>
              <a:rPr lang="de-CH" sz="1800" dirty="0">
                <a:solidFill>
                  <a:srgbClr val="00B050"/>
                </a:solidFill>
              </a:rPr>
              <a:t>Einnahmedokumentation</a:t>
            </a:r>
          </a:p>
        </p:txBody>
      </p:sp>
      <p:sp>
        <p:nvSpPr>
          <p:cNvPr id="11" name="Ellipse 10">
            <a:extLst>
              <a:ext uri="{FF2B5EF4-FFF2-40B4-BE49-F238E27FC236}">
                <a16:creationId xmlns:a16="http://schemas.microsoft.com/office/drawing/2014/main" id="{87E67574-0B0A-4CE8-A2D4-99F881C735BC}"/>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2" name="Ellipse 11">
            <a:extLst>
              <a:ext uri="{FF2B5EF4-FFF2-40B4-BE49-F238E27FC236}">
                <a16:creationId xmlns:a16="http://schemas.microsoft.com/office/drawing/2014/main" id="{0D751BB2-4865-4864-89CF-2F202BE4E697}"/>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a16="http://schemas.microsoft.com/office/drawing/2014/main" id="{DBBEE1DB-E601-4FB0-88E5-44842FD69D25}"/>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0527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a:extLst>
              <a:ext uri="{FF2B5EF4-FFF2-40B4-BE49-F238E27FC236}">
                <a16:creationId xmlns:a16="http://schemas.microsoft.com/office/drawing/2014/main" id="{08C2B08E-0744-4A91-B557-E4DEA0202D40}"/>
              </a:ext>
            </a:extLst>
          </p:cNvPr>
          <p:cNvPicPr/>
          <p:nvPr/>
        </p:nvPicPr>
        <p:blipFill rotWithShape="1">
          <a:blip r:embed="rId2">
            <a:extLst>
              <a:ext uri="{28A0092B-C50C-407E-A947-70E740481C1C}">
                <a14:useLocalDpi xmlns:a14="http://schemas.microsoft.com/office/drawing/2010/main" val="0"/>
              </a:ext>
            </a:extLst>
          </a:blip>
          <a:srcRect l="6029" r="4326" b="12120"/>
          <a:stretch/>
        </p:blipFill>
        <p:spPr bwMode="auto">
          <a:xfrm>
            <a:off x="1847854" y="900001"/>
            <a:ext cx="5340291" cy="4315918"/>
          </a:xfrm>
          <a:prstGeom prst="rect">
            <a:avLst/>
          </a:prstGeom>
          <a:noFill/>
          <a:ln>
            <a:noFill/>
          </a:ln>
        </p:spPr>
      </p:pic>
      <p:sp>
        <p:nvSpPr>
          <p:cNvPr id="3" name="Titel 2">
            <a:extLst>
              <a:ext uri="{FF2B5EF4-FFF2-40B4-BE49-F238E27FC236}">
                <a16:creationId xmlns:a16="http://schemas.microsoft.com/office/drawing/2014/main" id="{983A66D6-A9AB-4B0A-8025-4B7B21590B82}"/>
              </a:ext>
            </a:extLst>
          </p:cNvPr>
          <p:cNvSpPr>
            <a:spLocks noGrp="1"/>
          </p:cNvSpPr>
          <p:nvPr>
            <p:ph type="ctrTitle"/>
          </p:nvPr>
        </p:nvSpPr>
        <p:spPr/>
        <p:txBody>
          <a:bodyPr/>
          <a:lstStyle/>
          <a:p>
            <a:r>
              <a:rPr lang="de-CH" dirty="0"/>
              <a:t>Prototyp strukturierte Terminerfassung </a:t>
            </a:r>
          </a:p>
        </p:txBody>
      </p:sp>
      <p:sp>
        <p:nvSpPr>
          <p:cNvPr id="16" name="Rechteck 15">
            <a:extLst>
              <a:ext uri="{FF2B5EF4-FFF2-40B4-BE49-F238E27FC236}">
                <a16:creationId xmlns:a16="http://schemas.microsoft.com/office/drawing/2014/main" id="{E87CD4C0-2FCA-465C-A71C-BD9DB05FC1E8}"/>
              </a:ext>
            </a:extLst>
          </p:cNvPr>
          <p:cNvSpPr/>
          <p:nvPr/>
        </p:nvSpPr>
        <p:spPr>
          <a:xfrm>
            <a:off x="3157978" y="1828801"/>
            <a:ext cx="3948975" cy="219644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7" name="Rechteck 16">
            <a:extLst>
              <a:ext uri="{FF2B5EF4-FFF2-40B4-BE49-F238E27FC236}">
                <a16:creationId xmlns:a16="http://schemas.microsoft.com/office/drawing/2014/main" id="{3313FEB4-CA0C-4788-B02C-93ABE1E791A7}"/>
              </a:ext>
            </a:extLst>
          </p:cNvPr>
          <p:cNvSpPr/>
          <p:nvPr/>
        </p:nvSpPr>
        <p:spPr>
          <a:xfrm>
            <a:off x="3702581" y="4381056"/>
            <a:ext cx="1934648"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a16="http://schemas.microsoft.com/office/drawing/2014/main" id="{F841E27C-59CA-4B78-8603-88D87534EF9B}"/>
              </a:ext>
            </a:extLst>
          </p:cNvPr>
          <p:cNvSpPr/>
          <p:nvPr/>
        </p:nvSpPr>
        <p:spPr>
          <a:xfrm>
            <a:off x="1955855" y="1338754"/>
            <a:ext cx="1120931" cy="295044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9" name="Textfeld 18">
            <a:extLst>
              <a:ext uri="{FF2B5EF4-FFF2-40B4-BE49-F238E27FC236}">
                <a16:creationId xmlns:a16="http://schemas.microsoft.com/office/drawing/2014/main" id="{FC9A373E-568D-49F3-B9F8-5BDFBEA82953}"/>
              </a:ext>
            </a:extLst>
          </p:cNvPr>
          <p:cNvSpPr txBox="1"/>
          <p:nvPr/>
        </p:nvSpPr>
        <p:spPr>
          <a:xfrm>
            <a:off x="2243580" y="5301490"/>
            <a:ext cx="4813369" cy="369332"/>
          </a:xfrm>
          <a:prstGeom prst="rect">
            <a:avLst/>
          </a:prstGeom>
          <a:noFill/>
        </p:spPr>
        <p:txBody>
          <a:bodyPr wrap="none" rtlCol="0">
            <a:spAutoFit/>
          </a:bodyPr>
          <a:lstStyle/>
          <a:p>
            <a:r>
              <a:rPr lang="de-CH" sz="1800" dirty="0">
                <a:solidFill>
                  <a:srgbClr val="FF0000"/>
                </a:solidFill>
              </a:rPr>
              <a:t>Terminübersicht mit Suchfunktion für Mitarbeiter</a:t>
            </a:r>
          </a:p>
        </p:txBody>
      </p:sp>
      <p:sp>
        <p:nvSpPr>
          <p:cNvPr id="20" name="Textfeld 19">
            <a:extLst>
              <a:ext uri="{FF2B5EF4-FFF2-40B4-BE49-F238E27FC236}">
                <a16:creationId xmlns:a16="http://schemas.microsoft.com/office/drawing/2014/main" id="{01B4470B-A86F-4A93-9A5A-BF68471C0768}"/>
              </a:ext>
            </a:extLst>
          </p:cNvPr>
          <p:cNvSpPr txBox="1"/>
          <p:nvPr/>
        </p:nvSpPr>
        <p:spPr>
          <a:xfrm>
            <a:off x="2243579" y="5582941"/>
            <a:ext cx="6032357" cy="369332"/>
          </a:xfrm>
          <a:prstGeom prst="rect">
            <a:avLst/>
          </a:prstGeom>
          <a:noFill/>
        </p:spPr>
        <p:txBody>
          <a:bodyPr wrap="none" rtlCol="0">
            <a:spAutoFit/>
          </a:bodyPr>
          <a:lstStyle/>
          <a:p>
            <a:r>
              <a:rPr lang="de-CH" sz="1800" dirty="0" err="1">
                <a:solidFill>
                  <a:srgbClr val="0070C0"/>
                </a:solidFill>
              </a:rPr>
              <a:t>Menübar</a:t>
            </a:r>
            <a:r>
              <a:rPr lang="de-CH" sz="1800" dirty="0">
                <a:solidFill>
                  <a:srgbClr val="0070C0"/>
                </a:solidFill>
              </a:rPr>
              <a:t>: </a:t>
            </a:r>
            <a:r>
              <a:rPr lang="de-CH" sz="1800" dirty="0" err="1">
                <a:solidFill>
                  <a:srgbClr val="0070C0"/>
                </a:solidFill>
              </a:rPr>
              <a:t>ToDo</a:t>
            </a:r>
            <a:r>
              <a:rPr lang="de-CH" sz="1800" dirty="0">
                <a:solidFill>
                  <a:srgbClr val="0070C0"/>
                </a:solidFill>
              </a:rPr>
              <a:t>-Liste erstellen, suchen, neue Termine erstellen</a:t>
            </a:r>
          </a:p>
        </p:txBody>
      </p:sp>
      <p:sp>
        <p:nvSpPr>
          <p:cNvPr id="21" name="Textfeld 20">
            <a:extLst>
              <a:ext uri="{FF2B5EF4-FFF2-40B4-BE49-F238E27FC236}">
                <a16:creationId xmlns:a16="http://schemas.microsoft.com/office/drawing/2014/main" id="{ED2A5B6F-A08A-4142-9D0F-209356E770A5}"/>
              </a:ext>
            </a:extLst>
          </p:cNvPr>
          <p:cNvSpPr txBox="1"/>
          <p:nvPr/>
        </p:nvSpPr>
        <p:spPr>
          <a:xfrm>
            <a:off x="2243580" y="5871622"/>
            <a:ext cx="3371308" cy="369332"/>
          </a:xfrm>
          <a:prstGeom prst="rect">
            <a:avLst/>
          </a:prstGeom>
          <a:noFill/>
        </p:spPr>
        <p:txBody>
          <a:bodyPr wrap="none" rtlCol="0">
            <a:spAutoFit/>
          </a:bodyPr>
          <a:lstStyle/>
          <a:p>
            <a:r>
              <a:rPr lang="de-CH" sz="1800" dirty="0">
                <a:solidFill>
                  <a:srgbClr val="00B050"/>
                </a:solidFill>
              </a:rPr>
              <a:t>Mitarbeiterübersicht &amp; </a:t>
            </a:r>
            <a:r>
              <a:rPr lang="de-CH" sz="1800" dirty="0" err="1">
                <a:solidFill>
                  <a:srgbClr val="00B050"/>
                </a:solidFill>
              </a:rPr>
              <a:t>ToDo</a:t>
            </a:r>
            <a:r>
              <a:rPr lang="de-CH" sz="1800" dirty="0">
                <a:solidFill>
                  <a:srgbClr val="00B050"/>
                </a:solidFill>
              </a:rPr>
              <a:t>-Liste</a:t>
            </a:r>
          </a:p>
        </p:txBody>
      </p:sp>
      <p:sp>
        <p:nvSpPr>
          <p:cNvPr id="22" name="Ellipse 21">
            <a:extLst>
              <a:ext uri="{FF2B5EF4-FFF2-40B4-BE49-F238E27FC236}">
                <a16:creationId xmlns:a16="http://schemas.microsoft.com/office/drawing/2014/main" id="{D15500BD-DF74-4ABD-9958-062C8157209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3" name="Ellipse 22">
            <a:extLst>
              <a:ext uri="{FF2B5EF4-FFF2-40B4-BE49-F238E27FC236}">
                <a16:creationId xmlns:a16="http://schemas.microsoft.com/office/drawing/2014/main" id="{2D265A08-8CE4-4A88-B355-8DEFCC6097EF}"/>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4" name="Ellipse 23">
            <a:extLst>
              <a:ext uri="{FF2B5EF4-FFF2-40B4-BE49-F238E27FC236}">
                <a16:creationId xmlns:a16="http://schemas.microsoft.com/office/drawing/2014/main" id="{E60911C1-4987-41B6-A9C2-C1A92422A429}"/>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310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dirty="0"/>
              <a:t>2. Iteration </a:t>
            </a:r>
            <a:r>
              <a:rPr lang="de-DE" dirty="0" err="1"/>
              <a:t>chunnt</a:t>
            </a:r>
            <a:r>
              <a:rPr lang="de-DE" dirty="0"/>
              <a:t> da </a:t>
            </a:r>
            <a:r>
              <a:rPr lang="de-DE" dirty="0" err="1"/>
              <a:t>ine</a:t>
            </a:r>
            <a:endParaRPr lang="de-DE" dirty="0"/>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Zusammenfassung</a:t>
            </a:r>
          </a:p>
        </p:txBody>
      </p:sp>
    </p:spTree>
    <p:extLst>
      <p:ext uri="{BB962C8B-B14F-4D97-AF65-F5344CB8AC3E}">
        <p14:creationId xmlns:p14="http://schemas.microsoft.com/office/powerpoint/2010/main" val="37524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827BF85-F196-4C6E-A5C0-D575FB01F001}"/>
              </a:ext>
            </a:extLst>
          </p:cNvPr>
          <p:cNvSpPr>
            <a:spLocks noGrp="1"/>
          </p:cNvSpPr>
          <p:nvPr>
            <p:ph sz="half" idx="1"/>
          </p:nvPr>
        </p:nvSpPr>
        <p:spPr/>
        <p:txBody>
          <a:bodyPr/>
          <a:lstStyle/>
          <a:p>
            <a:endParaRPr lang="de-CH"/>
          </a:p>
        </p:txBody>
      </p:sp>
      <p:sp>
        <p:nvSpPr>
          <p:cNvPr id="3" name="Titel 2">
            <a:extLst>
              <a:ext uri="{FF2B5EF4-FFF2-40B4-BE49-F238E27FC236}">
                <a16:creationId xmlns:a16="http://schemas.microsoft.com/office/drawing/2014/main" id="{DC12DFEC-06B5-4C69-A791-A0919EC72F36}"/>
              </a:ext>
            </a:extLst>
          </p:cNvPr>
          <p:cNvSpPr>
            <a:spLocks noGrp="1"/>
          </p:cNvSpPr>
          <p:nvPr>
            <p:ph type="ctrTitle"/>
          </p:nvPr>
        </p:nvSpPr>
        <p:spPr/>
        <p:txBody>
          <a:bodyPr/>
          <a:lstStyle/>
          <a:p>
            <a:endParaRPr lang="de-CH" dirty="0"/>
          </a:p>
        </p:txBody>
      </p:sp>
      <p:pic>
        <p:nvPicPr>
          <p:cNvPr id="2052" name="Picture 4">
            <a:extLst>
              <a:ext uri="{FF2B5EF4-FFF2-40B4-BE49-F238E27FC236}">
                <a16:creationId xmlns:a16="http://schemas.microsoft.com/office/drawing/2014/main" id="{623ED4E6-173F-40F9-985E-36764CC68C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30" r="9630"/>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Ausgangslage / Problemstellung</a:t>
            </a:r>
          </a:p>
          <a:p>
            <a:r>
              <a:rPr lang="de-CH" dirty="0"/>
              <a:t>Persona</a:t>
            </a:r>
          </a:p>
          <a:p>
            <a:r>
              <a:rPr lang="de-CH" dirty="0"/>
              <a:t>Ergebnis (Prototypen):</a:t>
            </a:r>
          </a:p>
          <a:p>
            <a:pPr lvl="1"/>
            <a:r>
              <a:rPr lang="de-CH" dirty="0"/>
              <a:t>Storyboard</a:t>
            </a:r>
          </a:p>
          <a:p>
            <a:pPr lvl="1"/>
            <a:r>
              <a:rPr lang="de-CH" dirty="0"/>
              <a:t>UI design</a:t>
            </a:r>
          </a:p>
          <a:p>
            <a:pPr lvl="1"/>
            <a:r>
              <a:rPr lang="de-CH" dirty="0"/>
              <a:t>Zusammenfassung</a:t>
            </a:r>
          </a:p>
          <a:p>
            <a:r>
              <a:rPr lang="de-CH" dirty="0"/>
              <a:t>Diskussion</a:t>
            </a:r>
          </a:p>
        </p:txBody>
      </p:sp>
      <p:sp>
        <p:nvSpPr>
          <p:cNvPr id="3" name="Titel 2"/>
          <p:cNvSpPr>
            <a:spLocks noGrp="1"/>
          </p:cNvSpPr>
          <p:nvPr>
            <p:ph type="ctrTitle"/>
          </p:nvPr>
        </p:nvSpPr>
        <p:spPr/>
        <p:txBody>
          <a:bodyPr/>
          <a:lstStyle/>
          <a:p>
            <a:r>
              <a:rPr lang="de-CH" dirty="0"/>
              <a:t>Inhalt</a:t>
            </a:r>
          </a:p>
        </p:txBody>
      </p:sp>
    </p:spTree>
    <p:extLst>
      <p:ext uri="{BB962C8B-B14F-4D97-AF65-F5344CB8AC3E}">
        <p14:creationId xmlns:p14="http://schemas.microsoft.com/office/powerpoint/2010/main" val="374167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a:buFont typeface="Lucida Grande"/>
              <a:buChar char="▶"/>
            </a:pPr>
            <a:r>
              <a:rPr lang="de-CH" dirty="0"/>
              <a:t>Web-Applikation </a:t>
            </a:r>
            <a:endParaRPr lang="de-DE" dirty="0"/>
          </a:p>
          <a:p>
            <a:pPr>
              <a:buFont typeface="Lucida Grande"/>
              <a:buChar char="▶"/>
            </a:pPr>
            <a:r>
              <a:rPr lang="de-DE" dirty="0"/>
              <a:t>Patienten Management System (PMS)</a:t>
            </a:r>
          </a:p>
          <a:p>
            <a:pPr>
              <a:buFont typeface="Lucida Grande"/>
              <a:buChar char="▶"/>
            </a:pPr>
            <a:r>
              <a:rPr lang="de-DE" dirty="0"/>
              <a:t>Arzt – Suchterkrankung</a:t>
            </a:r>
          </a:p>
          <a:p>
            <a:pPr marL="0" indent="0">
              <a:buNone/>
            </a:pPr>
            <a:endParaRPr lang="de-DE" dirty="0"/>
          </a:p>
          <a:p>
            <a:pPr lvl="0"/>
            <a:r>
              <a:rPr lang="de-CH" dirty="0"/>
              <a:t>Patient ist unorganisiert</a:t>
            </a:r>
          </a:p>
          <a:p>
            <a:pPr lvl="0"/>
            <a:r>
              <a:rPr lang="de-CH" dirty="0"/>
              <a:t>Patient verpasst Termine</a:t>
            </a:r>
          </a:p>
          <a:p>
            <a:pPr lvl="0"/>
            <a:r>
              <a:rPr lang="de-CH" dirty="0"/>
              <a:t>Patient ist nicht zuverlässig:</a:t>
            </a:r>
          </a:p>
          <a:p>
            <a:pPr lvl="1"/>
            <a:r>
              <a:rPr lang="de-CH" dirty="0"/>
              <a:t>Verliert Rezepte</a:t>
            </a:r>
          </a:p>
          <a:p>
            <a:pPr lvl="1"/>
            <a:r>
              <a:rPr lang="de-CH" dirty="0"/>
              <a:t>Nimmt Medikamente nicht ein</a:t>
            </a:r>
          </a:p>
          <a:p>
            <a:pPr lvl="1"/>
            <a:r>
              <a:rPr lang="de-CH" dirty="0"/>
              <a:t>Ist z.T. zahlungsunfähig</a:t>
            </a:r>
          </a:p>
          <a:p>
            <a:pPr lvl="0"/>
            <a:r>
              <a:rPr lang="de-CH" dirty="0"/>
              <a:t>Patient kann gefährlich werden</a:t>
            </a:r>
          </a:p>
          <a:p>
            <a:pPr lvl="0"/>
            <a:r>
              <a:rPr lang="de-CH" dirty="0"/>
              <a:t>Patient hat Termine bei verschiedenen Ärzten</a:t>
            </a:r>
          </a:p>
          <a:p>
            <a:pPr lvl="0"/>
            <a:r>
              <a:rPr lang="de-CH" dirty="0"/>
              <a:t>Patient hat vor der Konsultation schon Medikamente verschrieben bekommen</a:t>
            </a:r>
          </a:p>
          <a:p>
            <a:pPr marL="0" indent="0">
              <a:buNone/>
            </a:pPr>
            <a:endParaRPr lang="de-DE" dirty="0"/>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Ausgangslage/ Problemstellung</a:t>
            </a:r>
          </a:p>
        </p:txBody>
      </p:sp>
    </p:spTree>
    <p:extLst>
      <p:ext uri="{BB962C8B-B14F-4D97-AF65-F5344CB8AC3E}">
        <p14:creationId xmlns:p14="http://schemas.microsoft.com/office/powerpoint/2010/main" val="168653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1</a:t>
            </a:r>
          </a:p>
          <a:p>
            <a:pPr marL="0" indent="0">
              <a:buNone/>
            </a:pPr>
            <a:r>
              <a:rPr lang="de-DE" dirty="0"/>
              <a:t>Dr. med. Cruz, 20.04.1961</a:t>
            </a:r>
          </a:p>
          <a:p>
            <a:pPr marL="0" indent="0">
              <a:buNone/>
            </a:pPr>
            <a:r>
              <a:rPr lang="de-DE" dirty="0"/>
              <a:t>Facharzt für Psychiatrie und Psychotherapie</a:t>
            </a:r>
          </a:p>
          <a:p>
            <a:pPr marL="0" indent="0">
              <a:buNone/>
            </a:pPr>
            <a:endParaRPr lang="de-DE" dirty="0"/>
          </a:p>
          <a:p>
            <a:pPr marL="0" indent="0">
              <a:buNone/>
            </a:pPr>
            <a:r>
              <a:rPr lang="de-DE" dirty="0"/>
              <a:t>Team: 3 Praxisangestellte, Lehrling und Sekretärin</a:t>
            </a:r>
          </a:p>
          <a:p>
            <a:pPr marL="0" indent="0">
              <a:buNone/>
            </a:pPr>
            <a:endParaRPr lang="de-DE" dirty="0"/>
          </a:p>
          <a:p>
            <a:pPr marL="0" indent="0">
              <a:buNone/>
            </a:pPr>
            <a:r>
              <a:rPr lang="de-DE" b="1" dirty="0"/>
              <a:t>Ziele:</a:t>
            </a:r>
            <a:r>
              <a:rPr lang="de-DE" dirty="0"/>
              <a:t>	</a:t>
            </a:r>
          </a:p>
          <a:p>
            <a:r>
              <a:rPr lang="de-DE" dirty="0"/>
              <a:t>Patientensicherheit in Praxis erhöhen</a:t>
            </a:r>
          </a:p>
          <a:p>
            <a:r>
              <a:rPr lang="de-DE" dirty="0"/>
              <a:t>Besseren Überblick in seiner Agenda</a:t>
            </a:r>
          </a:p>
          <a:p>
            <a:pPr marL="0" indent="0">
              <a:buNone/>
            </a:pPr>
            <a:endParaRPr lang="de-DE" dirty="0"/>
          </a:p>
          <a:p>
            <a:pPr marL="0" indent="0">
              <a:buNone/>
            </a:pPr>
            <a:r>
              <a:rPr lang="de-DE" b="1" dirty="0" err="1"/>
              <a:t>Pain</a:t>
            </a:r>
            <a:r>
              <a:rPr lang="de-DE" b="1" dirty="0"/>
              <a:t> </a:t>
            </a:r>
            <a:r>
              <a:rPr lang="de-DE" b="1" dirty="0" err="1"/>
              <a:t>points</a:t>
            </a:r>
            <a:r>
              <a:rPr lang="de-DE" dirty="0"/>
              <a:t>: Terminplanung &amp; Informatikanwendungen</a:t>
            </a:r>
          </a:p>
          <a:p>
            <a:pPr marL="0" indent="0">
              <a:buNone/>
            </a:pPr>
            <a:endParaRPr lang="de-DE" dirty="0"/>
          </a:p>
          <a:p>
            <a:pPr marL="0" indent="0">
              <a:buNone/>
            </a:pPr>
            <a:r>
              <a:rPr lang="de-DE" b="1" dirty="0"/>
              <a:t>Short </a:t>
            </a:r>
            <a:r>
              <a:rPr lang="de-DE" b="1" dirty="0" err="1"/>
              <a:t>statements</a:t>
            </a:r>
            <a:r>
              <a:rPr lang="de-DE" b="1" dirty="0"/>
              <a:t>: </a:t>
            </a:r>
            <a:r>
              <a:rPr lang="de-DE" dirty="0"/>
              <a:t>strukturierte und übersichtliche Terminplanung  im PMS</a:t>
            </a:r>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Persona</a:t>
            </a:r>
          </a:p>
        </p:txBody>
      </p:sp>
    </p:spTree>
    <p:extLst>
      <p:ext uri="{BB962C8B-B14F-4D97-AF65-F5344CB8AC3E}">
        <p14:creationId xmlns:p14="http://schemas.microsoft.com/office/powerpoint/2010/main" val="388491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2</a:t>
            </a:r>
          </a:p>
          <a:p>
            <a:pPr marL="0" indent="0">
              <a:buNone/>
            </a:pPr>
            <a:r>
              <a:rPr lang="de-DE" dirty="0"/>
              <a:t>Dr. med. Brechthold, 11.10.1982</a:t>
            </a:r>
          </a:p>
          <a:p>
            <a:pPr marL="0" indent="0">
              <a:buNone/>
            </a:pPr>
            <a:r>
              <a:rPr lang="de-DE" dirty="0"/>
              <a:t>Ärztin in einer Gruppenpraxis in Nähe Biel</a:t>
            </a:r>
          </a:p>
          <a:p>
            <a:pPr marL="0" indent="0">
              <a:buNone/>
            </a:pPr>
            <a:endParaRPr lang="de-DE" dirty="0"/>
          </a:p>
          <a:p>
            <a:pPr marL="0" indent="0">
              <a:buNone/>
            </a:pPr>
            <a:r>
              <a:rPr lang="de-DE" dirty="0"/>
              <a:t>Präferiert papierbasierte Krankenakte</a:t>
            </a:r>
          </a:p>
          <a:p>
            <a:pPr marL="0" indent="0">
              <a:buNone/>
            </a:pPr>
            <a:endParaRPr lang="de-DE" dirty="0"/>
          </a:p>
          <a:p>
            <a:pPr marL="0" indent="0">
              <a:buNone/>
            </a:pPr>
            <a:r>
              <a:rPr lang="de-DE" b="1" dirty="0"/>
              <a:t>Ziele:</a:t>
            </a:r>
            <a:r>
              <a:rPr lang="de-DE" dirty="0"/>
              <a:t>	</a:t>
            </a:r>
          </a:p>
          <a:p>
            <a:r>
              <a:rPr lang="de-DE" dirty="0"/>
              <a:t>Datenschutz der Patienten</a:t>
            </a:r>
          </a:p>
          <a:p>
            <a:r>
              <a:rPr lang="de-DE" dirty="0"/>
              <a:t>Reibungslose Medikamentenversorgung</a:t>
            </a:r>
          </a:p>
          <a:p>
            <a:pPr marL="0" indent="0">
              <a:buNone/>
            </a:pPr>
            <a:endParaRPr lang="de-DE" dirty="0"/>
          </a:p>
          <a:p>
            <a:pPr marL="0" indent="0">
              <a:buNone/>
            </a:pPr>
            <a:r>
              <a:rPr lang="de-DE" b="1" dirty="0" err="1"/>
              <a:t>Pain</a:t>
            </a:r>
            <a:r>
              <a:rPr lang="de-DE" b="1" dirty="0"/>
              <a:t> </a:t>
            </a:r>
            <a:r>
              <a:rPr lang="de-DE" b="1" dirty="0" err="1"/>
              <a:t>points</a:t>
            </a:r>
            <a:r>
              <a:rPr lang="de-DE" dirty="0"/>
              <a:t>: Datenschutz &amp; Medikamentenfehler</a:t>
            </a:r>
          </a:p>
          <a:p>
            <a:pPr marL="0" indent="0">
              <a:buNone/>
            </a:pPr>
            <a:endParaRPr lang="de-DE" dirty="0"/>
          </a:p>
          <a:p>
            <a:pPr marL="0" indent="0">
              <a:buNone/>
            </a:pPr>
            <a:r>
              <a:rPr lang="de-DE" b="1" dirty="0"/>
              <a:t>Short </a:t>
            </a:r>
            <a:r>
              <a:rPr lang="de-DE" b="1" dirty="0" err="1"/>
              <a:t>statements</a:t>
            </a:r>
            <a:r>
              <a:rPr lang="de-DE" b="1" dirty="0"/>
              <a:t>: </a:t>
            </a:r>
            <a:r>
              <a:rPr lang="de-DE" dirty="0"/>
              <a:t>einfache Suche/ Auswahl der Medikamenten im PMS</a:t>
            </a:r>
          </a:p>
          <a:p>
            <a:endParaRPr lang="de-CH" dirty="0"/>
          </a:p>
        </p:txBody>
      </p:sp>
      <p:sp>
        <p:nvSpPr>
          <p:cNvPr id="3" name="Titel 2">
            <a:extLst>
              <a:ext uri="{FF2B5EF4-FFF2-40B4-BE49-F238E27FC236}">
                <a16:creationId xmlns:a16="http://schemas.microsoft.com/office/drawing/2014/main" id="{5432DB10-CCBB-425C-94F2-E92C9DDE1DCF}"/>
              </a:ext>
            </a:extLst>
          </p:cNvPr>
          <p:cNvSpPr>
            <a:spLocks noGrp="1"/>
          </p:cNvSpPr>
          <p:nvPr>
            <p:ph type="ctrTitle"/>
          </p:nvPr>
        </p:nvSpPr>
        <p:spPr/>
        <p:txBody>
          <a:bodyPr/>
          <a:lstStyle/>
          <a:p>
            <a:r>
              <a:rPr lang="de-CH" dirty="0"/>
              <a:t>Persona</a:t>
            </a:r>
          </a:p>
        </p:txBody>
      </p:sp>
    </p:spTree>
    <p:extLst>
      <p:ext uri="{BB962C8B-B14F-4D97-AF65-F5344CB8AC3E}">
        <p14:creationId xmlns:p14="http://schemas.microsoft.com/office/powerpoint/2010/main" val="39413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pic>
        <p:nvPicPr>
          <p:cNvPr id="13" name="Grafik 12">
            <a:extLst>
              <a:ext uri="{FF2B5EF4-FFF2-40B4-BE49-F238E27FC236}">
                <a16:creationId xmlns:a16="http://schemas.microsoft.com/office/drawing/2014/main" id="{E6BC9B57-EA18-4BE1-BCE3-7087898CB841}"/>
              </a:ext>
            </a:extLst>
          </p:cNvPr>
          <p:cNvPicPr/>
          <p:nvPr/>
        </p:nvPicPr>
        <p:blipFill>
          <a:blip r:embed="rId2"/>
          <a:stretch>
            <a:fillRect/>
          </a:stretch>
        </p:blipFill>
        <p:spPr>
          <a:xfrm>
            <a:off x="919431" y="1076778"/>
            <a:ext cx="3282751" cy="2346099"/>
          </a:xfrm>
          <a:prstGeom prst="rect">
            <a:avLst/>
          </a:prstGeom>
        </p:spPr>
      </p:pic>
      <p:pic>
        <p:nvPicPr>
          <p:cNvPr id="14" name="Grafik 13">
            <a:extLst>
              <a:ext uri="{FF2B5EF4-FFF2-40B4-BE49-F238E27FC236}">
                <a16:creationId xmlns:a16="http://schemas.microsoft.com/office/drawing/2014/main" id="{1287F1F9-B201-4D99-84A7-884F73ED7E1B}"/>
              </a:ext>
            </a:extLst>
          </p:cNvPr>
          <p:cNvPicPr/>
          <p:nvPr/>
        </p:nvPicPr>
        <p:blipFill>
          <a:blip r:embed="rId3"/>
          <a:stretch>
            <a:fillRect/>
          </a:stretch>
        </p:blipFill>
        <p:spPr>
          <a:xfrm>
            <a:off x="4941818" y="1076778"/>
            <a:ext cx="3282751" cy="2346099"/>
          </a:xfrm>
          <a:prstGeom prst="rect">
            <a:avLst/>
          </a:prstGeom>
        </p:spPr>
      </p:pic>
      <p:pic>
        <p:nvPicPr>
          <p:cNvPr id="24" name="Grafik 23">
            <a:extLst>
              <a:ext uri="{FF2B5EF4-FFF2-40B4-BE49-F238E27FC236}">
                <a16:creationId xmlns:a16="http://schemas.microsoft.com/office/drawing/2014/main" id="{358FAE78-8F14-4C0F-943A-61A0B9E196E3}"/>
              </a:ext>
            </a:extLst>
          </p:cNvPr>
          <p:cNvPicPr/>
          <p:nvPr/>
        </p:nvPicPr>
        <p:blipFill>
          <a:blip r:embed="rId4"/>
          <a:stretch>
            <a:fillRect/>
          </a:stretch>
        </p:blipFill>
        <p:spPr>
          <a:xfrm>
            <a:off x="919427" y="3719292"/>
            <a:ext cx="3282751" cy="2346099"/>
          </a:xfrm>
          <a:prstGeom prst="rect">
            <a:avLst/>
          </a:prstGeom>
        </p:spPr>
      </p:pic>
      <p:pic>
        <p:nvPicPr>
          <p:cNvPr id="25" name="Grafik 24">
            <a:extLst>
              <a:ext uri="{FF2B5EF4-FFF2-40B4-BE49-F238E27FC236}">
                <a16:creationId xmlns:a16="http://schemas.microsoft.com/office/drawing/2014/main" id="{2C354085-8B76-4676-8693-E98E4ABE74F6}"/>
              </a:ext>
            </a:extLst>
          </p:cNvPr>
          <p:cNvPicPr/>
          <p:nvPr/>
        </p:nvPicPr>
        <p:blipFill>
          <a:blip r:embed="rId5"/>
          <a:stretch>
            <a:fillRect/>
          </a:stretch>
        </p:blipFill>
        <p:spPr>
          <a:xfrm>
            <a:off x="4941816" y="3719292"/>
            <a:ext cx="3282750" cy="2346099"/>
          </a:xfrm>
          <a:prstGeom prst="rect">
            <a:avLst/>
          </a:prstGeom>
        </p:spPr>
      </p:pic>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51855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7</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8</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a16="http://schemas.microsoft.com/office/drawing/2014/main" id="{A3E6C50B-0FCA-47E6-B5D3-02883E0E43F4}"/>
              </a:ext>
            </a:extLst>
          </p:cNvPr>
          <p:cNvPicPr/>
          <p:nvPr/>
        </p:nvPicPr>
        <p:blipFill>
          <a:blip r:embed="rId2"/>
          <a:stretch>
            <a:fillRect/>
          </a:stretch>
        </p:blipFill>
        <p:spPr>
          <a:xfrm>
            <a:off x="961612" y="1106102"/>
            <a:ext cx="3198375" cy="2305827"/>
          </a:xfrm>
          <a:prstGeom prst="rect">
            <a:avLst/>
          </a:prstGeom>
        </p:spPr>
      </p:pic>
      <p:pic>
        <p:nvPicPr>
          <p:cNvPr id="26" name="Grafik 25">
            <a:extLst>
              <a:ext uri="{FF2B5EF4-FFF2-40B4-BE49-F238E27FC236}">
                <a16:creationId xmlns:a16="http://schemas.microsoft.com/office/drawing/2014/main" id="{4585F3A5-83E2-48C3-86BB-D862DFD32A49}"/>
              </a:ext>
            </a:extLst>
          </p:cNvPr>
          <p:cNvPicPr/>
          <p:nvPr/>
        </p:nvPicPr>
        <p:blipFill>
          <a:blip r:embed="rId3"/>
          <a:stretch>
            <a:fillRect/>
          </a:stretch>
        </p:blipFill>
        <p:spPr>
          <a:xfrm>
            <a:off x="4984015" y="1107977"/>
            <a:ext cx="3198375" cy="2299526"/>
          </a:xfrm>
          <a:prstGeom prst="rect">
            <a:avLst/>
          </a:prstGeom>
        </p:spPr>
      </p:pic>
      <p:pic>
        <p:nvPicPr>
          <p:cNvPr id="27" name="Grafik 26">
            <a:extLst>
              <a:ext uri="{FF2B5EF4-FFF2-40B4-BE49-F238E27FC236}">
                <a16:creationId xmlns:a16="http://schemas.microsoft.com/office/drawing/2014/main" id="{8AC6DC8C-2F4C-429F-8C06-4C69C0C990D8}"/>
              </a:ext>
            </a:extLst>
          </p:cNvPr>
          <p:cNvPicPr/>
          <p:nvPr/>
        </p:nvPicPr>
        <p:blipFill>
          <a:blip r:embed="rId4"/>
          <a:stretch>
            <a:fillRect/>
          </a:stretch>
        </p:blipFill>
        <p:spPr>
          <a:xfrm>
            <a:off x="961612" y="3753847"/>
            <a:ext cx="3198374" cy="2299526"/>
          </a:xfrm>
          <a:prstGeom prst="rect">
            <a:avLst/>
          </a:prstGeom>
        </p:spPr>
      </p:pic>
      <p:pic>
        <p:nvPicPr>
          <p:cNvPr id="28" name="Grafik 27">
            <a:extLst>
              <a:ext uri="{FF2B5EF4-FFF2-40B4-BE49-F238E27FC236}">
                <a16:creationId xmlns:a16="http://schemas.microsoft.com/office/drawing/2014/main" id="{2BCB5A92-5BE7-4786-95F1-8CBD21C50142}"/>
              </a:ext>
            </a:extLst>
          </p:cNvPr>
          <p:cNvPicPr/>
          <p:nvPr/>
        </p:nvPicPr>
        <p:blipFill>
          <a:blip r:embed="rId5"/>
          <a:stretch>
            <a:fillRect/>
          </a:stretch>
        </p:blipFill>
        <p:spPr>
          <a:xfrm>
            <a:off x="4975161" y="3753848"/>
            <a:ext cx="3198374" cy="2299525"/>
          </a:xfrm>
          <a:prstGeom prst="rect">
            <a:avLst/>
          </a:prstGeom>
        </p:spPr>
      </p:pic>
    </p:spTree>
    <p:extLst>
      <p:ext uri="{BB962C8B-B14F-4D97-AF65-F5344CB8AC3E}">
        <p14:creationId xmlns:p14="http://schemas.microsoft.com/office/powerpoint/2010/main" val="205440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2" name="Grafik 21">
            <a:extLst>
              <a:ext uri="{FF2B5EF4-FFF2-40B4-BE49-F238E27FC236}">
                <a16:creationId xmlns:a16="http://schemas.microsoft.com/office/drawing/2014/main" id="{F0631AE3-F9E7-445A-BC65-FCE85E5FFF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983" y="1106103"/>
            <a:ext cx="2961634" cy="2299526"/>
          </a:xfrm>
          <a:prstGeom prst="rect">
            <a:avLst/>
          </a:prstGeom>
        </p:spPr>
      </p:pic>
      <p:pic>
        <p:nvPicPr>
          <p:cNvPr id="24" name="Grafik 23">
            <a:extLst>
              <a:ext uri="{FF2B5EF4-FFF2-40B4-BE49-F238E27FC236}">
                <a16:creationId xmlns:a16="http://schemas.microsoft.com/office/drawing/2014/main" id="{A02E2237-CBF7-4199-B76B-C53F62E86F9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102385" y="1106103"/>
            <a:ext cx="2961634" cy="2287671"/>
          </a:xfrm>
          <a:prstGeom prst="rect">
            <a:avLst/>
          </a:prstGeom>
        </p:spPr>
      </p:pic>
      <p:pic>
        <p:nvPicPr>
          <p:cNvPr id="25" name="Grafik 24">
            <a:extLst>
              <a:ext uri="{FF2B5EF4-FFF2-40B4-BE49-F238E27FC236}">
                <a16:creationId xmlns:a16="http://schemas.microsoft.com/office/drawing/2014/main" id="{B90CE7DD-84B8-4587-8315-77DA23A4F48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79983" y="3758274"/>
            <a:ext cx="2961634" cy="2287671"/>
          </a:xfrm>
          <a:prstGeom prst="rect">
            <a:avLst/>
          </a:prstGeom>
        </p:spPr>
      </p:pic>
      <p:pic>
        <p:nvPicPr>
          <p:cNvPr id="29" name="Grafik 28">
            <a:extLst>
              <a:ext uri="{FF2B5EF4-FFF2-40B4-BE49-F238E27FC236}">
                <a16:creationId xmlns:a16="http://schemas.microsoft.com/office/drawing/2014/main" id="{E0CEFD34-C90D-473C-844E-1EEB96011C0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102385" y="3758274"/>
            <a:ext cx="2958608" cy="2285797"/>
          </a:xfrm>
          <a:prstGeom prst="rect">
            <a:avLst/>
          </a:prstGeom>
        </p:spPr>
      </p:pic>
    </p:spTree>
    <p:extLst>
      <p:ext uri="{BB962C8B-B14F-4D97-AF65-F5344CB8AC3E}">
        <p14:creationId xmlns:p14="http://schemas.microsoft.com/office/powerpoint/2010/main" val="54999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a16="http://schemas.microsoft.com/office/drawing/2014/main" id="{10284693-A442-4975-A068-420D74F92976}"/>
              </a:ext>
            </a:extLst>
          </p:cNvPr>
          <p:cNvGrpSpPr/>
          <p:nvPr/>
        </p:nvGrpSpPr>
        <p:grpSpPr>
          <a:xfrm>
            <a:off x="2428829" y="1065247"/>
            <a:ext cx="263951" cy="307777"/>
            <a:chOff x="2428829" y="800200"/>
            <a:chExt cx="263951" cy="307777"/>
          </a:xfrm>
        </p:grpSpPr>
        <p:sp>
          <p:nvSpPr>
            <p:cNvPr id="19" name="Textfeld 18">
              <a:extLst>
                <a:ext uri="{FF2B5EF4-FFF2-40B4-BE49-F238E27FC236}">
                  <a16:creationId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6" name="Grafik 25">
            <a:extLst>
              <a:ext uri="{FF2B5EF4-FFF2-40B4-BE49-F238E27FC236}">
                <a16:creationId xmlns:a16="http://schemas.microsoft.com/office/drawing/2014/main" id="{21573C81-CC18-433E-857E-83573663F07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0387" y="1413880"/>
            <a:ext cx="3164927" cy="2503265"/>
          </a:xfrm>
          <a:prstGeom prst="rect">
            <a:avLst/>
          </a:prstGeom>
        </p:spPr>
      </p:pic>
    </p:spTree>
    <p:extLst>
      <p:ext uri="{BB962C8B-B14F-4D97-AF65-F5344CB8AC3E}">
        <p14:creationId xmlns:p14="http://schemas.microsoft.com/office/powerpoint/2010/main" val="1510108501"/>
      </p:ext>
    </p:extLst>
  </p:cSld>
  <p:clrMapOvr>
    <a:masterClrMapping/>
  </p:clrMapOvr>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potx" id="{089F1D27-533D-4E37-A464-C17F8585014D}" vid="{E27F6F42-7C6C-450B-B6FB-3BD4D6AF7F7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QMPilot_ContentType" ma:contentTypeID="0x0101009127C3B567804923A8661E062BBD8EF500AB8983C84EF542A7976DC8547A5CDC52001BD440F45714504284DA526949208683" ma:contentTypeVersion="2" ma:contentTypeDescription="Create a new document." ma:contentTypeScope="" ma:versionID="13c5ad7ca0982f7eb25820f46f9f086f">
  <xsd:schema xmlns:xsd="http://www.w3.org/2001/XMLSchema" xmlns:xs="http://www.w3.org/2001/XMLSchema" xmlns:p="http://schemas.microsoft.com/office/2006/metadata/properties" xmlns:ns2="e1a8bf75-a2bc-470e-a71e-5c20e7a2e358" xmlns:ns3="2551ef7e-3b29-44d1-a8ad-ef34c26bfc60" targetNamespace="http://schemas.microsoft.com/office/2006/metadata/properties" ma:root="true" ma:fieldsID="fcc0b5209f19c7fe46f066f1e6bc8324" ns2:_="" ns3:_="">
    <xsd:import namespace="e1a8bf75-a2bc-470e-a71e-5c20e7a2e358"/>
    <xsd:import namespace="2551ef7e-3b29-44d1-a8ad-ef34c26bfc60"/>
    <xsd:element name="properties">
      <xsd:complexType>
        <xsd:sequence>
          <xsd:element name="documentManagement">
            <xsd:complexType>
              <xsd:all>
                <xsd:element ref="ns2:BfhIntranetDepartmentText" minOccurs="0"/>
                <xsd:element ref="ns3:QMPilot_Dok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8bf75-a2bc-470e-a71e-5c20e7a2e358"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QMPilot_DokID" ma:index="10" nillable="true" ma:displayName="QMPilot_DokID" ma:description="QM-Pilot document identity" ma:internalName="QMPilot_Dok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QMPilot_DokID xmlns="2551ef7e-3b29-44d1-a8ad-ef34c26bfc60">469</QMPilot_DokID>
    <BfhIntranetDepartmentText xmlns="e1a8bf75-a2bc-470e-a71e-5c20e7a2e358">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Props1.xml><?xml version="1.0" encoding="utf-8"?>
<ds:datastoreItem xmlns:ds="http://schemas.openxmlformats.org/officeDocument/2006/customXml" ds:itemID="{28BA0ABA-028C-4563-AF09-E2FE258BCA87}">
  <ds:schemaRefs>
    <ds:schemaRef ds:uri="http://schemas.microsoft.com/sharepoint/v3/contenttype/forms"/>
  </ds:schemaRefs>
</ds:datastoreItem>
</file>

<file path=customXml/itemProps2.xml><?xml version="1.0" encoding="utf-8"?>
<ds:datastoreItem xmlns:ds="http://schemas.openxmlformats.org/officeDocument/2006/customXml" ds:itemID="{C9592B06-C233-4FF2-AA0D-03EF780D7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8bf75-a2bc-470e-a71e-5c20e7a2e358"/>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F8F4E1-6D10-4690-BBFB-FD63A4E474C6}">
  <ds:schemaRefs>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2551ef7e-3b29-44d1-a8ad-ef34c26bfc60"/>
    <ds:schemaRef ds:uri="e1a8bf75-a2bc-470e-a71e-5c20e7a2e358"/>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313</Words>
  <Application>Microsoft Office PowerPoint</Application>
  <PresentationFormat>Bildschirmpräsentation (4:3)</PresentationFormat>
  <Paragraphs>99</Paragraphs>
  <Slides>16</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MS PGothic</vt:lpstr>
      <vt:lpstr>Arial</vt:lpstr>
      <vt:lpstr>Calibri</vt:lpstr>
      <vt:lpstr>Lucida Grande</vt:lpstr>
      <vt:lpstr>Lucida Sans</vt:lpstr>
      <vt:lpstr>Merriweather Sans</vt:lpstr>
      <vt:lpstr>BFH_PPT_Vorlage_v2</vt:lpstr>
      <vt:lpstr>Task 1 – Doktor / Sucht</vt:lpstr>
      <vt:lpstr>Inhalt</vt:lpstr>
      <vt:lpstr>Ausgangslage/ Problemstellung</vt:lpstr>
      <vt:lpstr>Persona</vt:lpstr>
      <vt:lpstr>Persona</vt:lpstr>
      <vt:lpstr>Storyboard 1 – Anbindung eines EPDs</vt:lpstr>
      <vt:lpstr>Storyboard 1 – Anbindung eines EPDs</vt:lpstr>
      <vt:lpstr>Storyboard 2 – Anbindung HospINDEX ans PMS</vt:lpstr>
      <vt:lpstr>Storyboard 2 – Anbindung HospINDEX ans PMS</vt:lpstr>
      <vt:lpstr>Storyboard 3 – Strukturierter Termin</vt:lpstr>
      <vt:lpstr>Storyboard 3 – Strukturierter Termin</vt:lpstr>
      <vt:lpstr>Prototyp Anbindung eines EPDs </vt:lpstr>
      <vt:lpstr>Prototyp Anbindung HospINDEX</vt:lpstr>
      <vt:lpstr>Prototyp strukturierte Terminerfassung </vt:lpstr>
      <vt:lpstr>Zusammenfassung</vt:lpstr>
      <vt:lpstr>PowerPoint-Präsentation</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Alain N</dc:creator>
  <dc:description> </dc:description>
  <cp:lastModifiedBy>Vik</cp:lastModifiedBy>
  <cp:revision>35</cp:revision>
  <cp:lastPrinted>2013-04-25T14:17:09Z</cp:lastPrinted>
  <dcterms:created xsi:type="dcterms:W3CDTF">2019-10-29T16:37:11Z</dcterms:created>
  <dcterms:modified xsi:type="dcterms:W3CDTF">2019-10-30T22:12:57Z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0x0101009127C3B567804923A8661E062BBD8EF500AB8983C84EF542A7976DC8547A5CDC52001BD440F45714504284DA526949208683</vt:lpwstr>
  </property>
  <property fmtid="{D5CDD505-2E9C-101B-9397-08002B2CF9AE}" pid="4" name="TaxCatchAll">
    <vt:lpwstr>241;#Vorlage|de1a6d3c-ac6a-4b34-8edd-308eb81066db</vt:lpwstr>
  </property>
</Properties>
</file>