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sldIdLst>
    <p:sldId id="256" r:id="rId5"/>
    <p:sldId id="258" r:id="rId6"/>
    <p:sldId id="260" r:id="rId7"/>
    <p:sldId id="301" r:id="rId8"/>
    <p:sldId id="300" r:id="rId9"/>
    <p:sldId id="299" r:id="rId10"/>
    <p:sldId id="295" r:id="rId11"/>
    <p:sldId id="302" r:id="rId12"/>
    <p:sldId id="305" r:id="rId13"/>
    <p:sldId id="296" r:id="rId14"/>
    <p:sldId id="264" r:id="rId15"/>
    <p:sldId id="265" r:id="rId16"/>
    <p:sldId id="303" r:id="rId17"/>
    <p:sldId id="304" r:id="rId18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2" autoAdjust="0"/>
    <p:restoredTop sz="77891" autoAdjust="0"/>
  </p:normalViewPr>
  <p:slideViewPr>
    <p:cSldViewPr snapToGrid="0" snapToObjects="1">
      <p:cViewPr>
        <p:scale>
          <a:sx n="66" d="100"/>
          <a:sy n="66" d="100"/>
        </p:scale>
        <p:origin x="327" y="-33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Titelbild aktualisieren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Diagramme werden verwendet, um die Hardware Knoten/Geräte eines Systems sowie die Verbindungen der Kommunikation zwischen ihnen darzustellen.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43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60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30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aktualisieren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01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8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16.01.2020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16.01.2020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Task07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Marko Miletic, </a:t>
            </a:r>
            <a:r>
              <a:rPr lang="de-CH" dirty="0" err="1"/>
              <a:t>Sugeelan</a:t>
            </a:r>
            <a:r>
              <a:rPr lang="de-CH" dirty="0"/>
              <a:t> </a:t>
            </a:r>
            <a:r>
              <a:rPr lang="de-CH" dirty="0" err="1"/>
              <a:t>Selvasingham</a:t>
            </a:r>
            <a:r>
              <a:rPr lang="de-CH" dirty="0"/>
              <a:t>, Viktor </a:t>
            </a:r>
            <a:r>
              <a:rPr lang="de-CH" dirty="0" err="1"/>
              <a:t>Velkov</a:t>
            </a:r>
            <a:r>
              <a:rPr lang="de-CH" dirty="0"/>
              <a:t>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Liste der persönlichen Beiträge der Teammitglieder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7F6CCFB3-7C11-3749-90C6-AF35A6835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1600" b="1" dirty="0"/>
              <a:t>Gaupp David: </a:t>
            </a:r>
          </a:p>
          <a:p>
            <a:pPr lvl="1"/>
            <a:r>
              <a:rPr lang="de-CH" sz="1600" dirty="0"/>
              <a:t>Testen(N), Datenbank-Logik(N), Diagnose-Klasse(H)</a:t>
            </a:r>
          </a:p>
          <a:p>
            <a:r>
              <a:rPr lang="de-CH" sz="1600" b="1" dirty="0"/>
              <a:t>Miletic Marko: </a:t>
            </a:r>
          </a:p>
          <a:p>
            <a:pPr lvl="1"/>
            <a:r>
              <a:rPr lang="de-CH" sz="1600" dirty="0"/>
              <a:t>Report(H), Medikation(H), MVP-Umsetzung(H), Diagnose-Klasse(N)</a:t>
            </a:r>
          </a:p>
          <a:p>
            <a:r>
              <a:rPr lang="de-CH" sz="1600" b="1" dirty="0" err="1"/>
              <a:t>Selvasingham</a:t>
            </a:r>
            <a:r>
              <a:rPr lang="de-CH" sz="1600" b="1" dirty="0"/>
              <a:t> </a:t>
            </a:r>
            <a:r>
              <a:rPr lang="de-CH" sz="1600" b="1" dirty="0" err="1"/>
              <a:t>Sugeelan</a:t>
            </a:r>
            <a:r>
              <a:rPr lang="de-CH" sz="1600" b="1" dirty="0"/>
              <a:t>: </a:t>
            </a:r>
          </a:p>
          <a:p>
            <a:pPr lvl="1"/>
            <a:r>
              <a:rPr lang="de-CH" sz="1600" dirty="0" err="1"/>
              <a:t>Scrum</a:t>
            </a:r>
            <a:r>
              <a:rPr lang="de-CH" sz="1600" dirty="0"/>
              <a:t>(H), Datenbank-Logik(H), Login(H),MVP-Umsetzung(N), Home-Ansicht und Navigation(N), </a:t>
            </a:r>
          </a:p>
          <a:p>
            <a:r>
              <a:rPr lang="de-CH" sz="1600" b="1" dirty="0" err="1"/>
              <a:t>Velkov</a:t>
            </a:r>
            <a:r>
              <a:rPr lang="de-CH" sz="1600" b="1" dirty="0"/>
              <a:t> Viktor: </a:t>
            </a:r>
          </a:p>
          <a:p>
            <a:pPr lvl="1"/>
            <a:r>
              <a:rPr lang="de-CH" sz="1600" dirty="0"/>
              <a:t>Testen(H), </a:t>
            </a:r>
            <a:r>
              <a:rPr lang="de-CH" sz="1600" dirty="0" err="1"/>
              <a:t>Mediplan</a:t>
            </a:r>
            <a:r>
              <a:rPr lang="de-CH" sz="1600" dirty="0"/>
              <a:t>(N), Diagnose-Klasse(N)</a:t>
            </a:r>
          </a:p>
          <a:p>
            <a:r>
              <a:rPr lang="de-CH" sz="1600" b="1" dirty="0"/>
              <a:t>Sellathurai </a:t>
            </a:r>
            <a:r>
              <a:rPr lang="de-CH" sz="1600" b="1" dirty="0" err="1"/>
              <a:t>Janahan</a:t>
            </a:r>
            <a:r>
              <a:rPr lang="de-CH" sz="1600" b="1" dirty="0"/>
              <a:t>: </a:t>
            </a:r>
          </a:p>
          <a:p>
            <a:pPr lvl="1"/>
            <a:r>
              <a:rPr lang="de-CH" sz="1600" dirty="0"/>
              <a:t>Patient Stammdaten anzeigen(H), </a:t>
            </a:r>
            <a:r>
              <a:rPr lang="de-CH" sz="1600" dirty="0" err="1"/>
              <a:t>Scrum</a:t>
            </a:r>
            <a:r>
              <a:rPr lang="de-CH" sz="1600" dirty="0"/>
              <a:t>(N), Datenbank-Logik(N), Login(N)</a:t>
            </a:r>
          </a:p>
          <a:p>
            <a:r>
              <a:rPr lang="de-CH" sz="1600" b="1" dirty="0"/>
              <a:t>Nippel Alain: </a:t>
            </a:r>
          </a:p>
          <a:p>
            <a:pPr lvl="1"/>
            <a:r>
              <a:rPr lang="de-CH" sz="1600" dirty="0"/>
              <a:t>Home-Ansicht und Navigation(H), MVP-umsetzung(H), Patient Stammdaten anzeigen (N), Report(N), Medikation(N)</a:t>
            </a:r>
            <a:br>
              <a:rPr lang="de-CH" sz="1600" dirty="0"/>
            </a:br>
            <a:br>
              <a:rPr lang="de-CH" sz="1600" dirty="0"/>
            </a:br>
            <a:endParaRPr lang="de-CH" sz="1600" dirty="0"/>
          </a:p>
          <a:p>
            <a:pPr marL="0" indent="0">
              <a:buNone/>
            </a:pPr>
            <a:r>
              <a:rPr lang="de-CH" sz="1400" dirty="0"/>
              <a:t>H = Hauptverantwortlich/Hauptentwickler 	N = Nebenverantwortlicher/Mitentwickler</a:t>
            </a:r>
            <a:br>
              <a:rPr lang="de-CH" dirty="0"/>
            </a:b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6" name="Inhaltsplatzhalter 5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85F5CABD-1879-D649-9D7A-6E10DE868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6023" y="989348"/>
            <a:ext cx="9834707" cy="5130465"/>
          </a:xfrm>
        </p:spPr>
      </p:pic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1</a:t>
            </a:r>
          </a:p>
        </p:txBody>
      </p:sp>
      <p:pic>
        <p:nvPicPr>
          <p:cNvPr id="4" name="Grafik 3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51DDEA9F-25CA-8C45-A486-29CC128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8" y="1711234"/>
            <a:ext cx="11652438" cy="36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2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F2B6A8-317A-6A47-A681-7C9617D7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189674"/>
            <a:ext cx="12064184" cy="45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3</a:t>
            </a:r>
          </a:p>
        </p:txBody>
      </p:sp>
      <p:pic>
        <p:nvPicPr>
          <p:cNvPr id="4" name="Grafik 3" descr="Ein Bild, das Screenshot, Monitor, Bildschirm, groß enthält.&#10;&#10;Automatisch generierte Beschreibung">
            <a:extLst>
              <a:ext uri="{FF2B5EF4-FFF2-40B4-BE49-F238E27FC236}">
                <a16:creationId xmlns:a16="http://schemas.microsoft.com/office/drawing/2014/main" id="{7ED28D68-7B33-2E4D-A559-185E6BF2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7" y="2398343"/>
            <a:ext cx="11563067" cy="20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Task07: Web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Application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Live Demo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Implementierte Features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Highlights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Gelernte Lektionen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1F5B7-8DDC-4134-AA2F-5E75191E6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95B34C8-1A33-4AF5-B8C4-65FC1E72D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8874"/>
              </p:ext>
            </p:extLst>
          </p:nvPr>
        </p:nvGraphicFramePr>
        <p:xfrm>
          <a:off x="2785498" y="1574800"/>
          <a:ext cx="6636878" cy="3708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288789">
                  <a:extLst>
                    <a:ext uri="{9D8B030D-6E8A-4147-A177-3AD203B41FA5}">
                      <a16:colId xmlns:a16="http://schemas.microsoft.com/office/drawing/2014/main" val="2334384978"/>
                    </a:ext>
                  </a:extLst>
                </a:gridCol>
                <a:gridCol w="2348089">
                  <a:extLst>
                    <a:ext uri="{9D8B030D-6E8A-4147-A177-3AD203B41FA5}">
                      <a16:colId xmlns:a16="http://schemas.microsoft.com/office/drawing/2014/main" val="197424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Design </a:t>
                      </a:r>
                      <a:r>
                        <a:rPr lang="de-CH" dirty="0" err="1"/>
                        <a:t>Thinking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Ideas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Implemented</a:t>
                      </a:r>
                      <a:r>
                        <a:rPr lang="de-CH" dirty="0"/>
                        <a:t>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Patienten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Patientendatenabruf aus EPD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Medikamenten verschreiben -&gt; </a:t>
                      </a:r>
                      <a:r>
                        <a:rPr lang="de-CH" dirty="0" err="1"/>
                        <a:t>hospINDEX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1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Medikamenten plausibilisieren like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7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Terminverwaltung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Externes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9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Vorausgefüllte Formulare ausdrucken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Absturzsichere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Benutzerfreundliche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97149"/>
                  </a:ext>
                </a:extLst>
              </a:tr>
            </a:tbl>
          </a:graphicData>
        </a:graphic>
      </p:graphicFrame>
      <p:pic>
        <p:nvPicPr>
          <p:cNvPr id="16" name="Grafik 15" descr="Fragezeichen">
            <a:extLst>
              <a:ext uri="{FF2B5EF4-FFF2-40B4-BE49-F238E27FC236}">
                <a16:creationId xmlns:a16="http://schemas.microsoft.com/office/drawing/2014/main" id="{08FF3939-0392-4794-BF5A-8DA54948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4877" y="4924844"/>
            <a:ext cx="384344" cy="384344"/>
          </a:xfrm>
          <a:prstGeom prst="rect">
            <a:avLst/>
          </a:prstGeom>
        </p:spPr>
      </p:pic>
      <p:pic>
        <p:nvPicPr>
          <p:cNvPr id="22" name="Grafik 21" descr="Lachendes Gesicht ohne Füllung">
            <a:extLst>
              <a:ext uri="{FF2B5EF4-FFF2-40B4-BE49-F238E27FC236}">
                <a16:creationId xmlns:a16="http://schemas.microsoft.com/office/drawing/2014/main" id="{4601CC8C-81A9-478D-86FE-785BB6029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2317500"/>
            <a:ext cx="384344" cy="384344"/>
          </a:xfrm>
          <a:prstGeom prst="rect">
            <a:avLst/>
          </a:prstGeom>
        </p:spPr>
      </p:pic>
      <p:pic>
        <p:nvPicPr>
          <p:cNvPr id="26" name="Grafik 25" descr="Trauriges Gesicht ohne Füllung">
            <a:extLst>
              <a:ext uri="{FF2B5EF4-FFF2-40B4-BE49-F238E27FC236}">
                <a16:creationId xmlns:a16="http://schemas.microsoft.com/office/drawing/2014/main" id="{C8A3A64B-0DDF-4255-965C-3CFEF58D5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1946150"/>
            <a:ext cx="384344" cy="38434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CF82380-B09B-4169-839F-AAAED7561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4540500"/>
            <a:ext cx="384344" cy="384344"/>
          </a:xfrm>
          <a:prstGeom prst="rect">
            <a:avLst/>
          </a:prstGeom>
        </p:spPr>
      </p:pic>
      <p:pic>
        <p:nvPicPr>
          <p:cNvPr id="32" name="Grafik 31" descr="Lachendes Gesicht ohne Füllung">
            <a:extLst>
              <a:ext uri="{FF2B5EF4-FFF2-40B4-BE49-F238E27FC236}">
                <a16:creationId xmlns:a16="http://schemas.microsoft.com/office/drawing/2014/main" id="{B385FB43-0EBB-41E2-BB76-0EB19555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2701844"/>
            <a:ext cx="384344" cy="384344"/>
          </a:xfrm>
          <a:prstGeom prst="rect">
            <a:avLst/>
          </a:prstGeom>
        </p:spPr>
      </p:pic>
      <p:pic>
        <p:nvPicPr>
          <p:cNvPr id="33" name="Grafik 32" descr="Trauriges Gesicht ohne Füllung">
            <a:extLst>
              <a:ext uri="{FF2B5EF4-FFF2-40B4-BE49-F238E27FC236}">
                <a16:creationId xmlns:a16="http://schemas.microsoft.com/office/drawing/2014/main" id="{C44E796C-2F1E-4895-BFD0-03797EA51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3074721"/>
            <a:ext cx="384344" cy="384344"/>
          </a:xfrm>
          <a:prstGeom prst="rect">
            <a:avLst/>
          </a:prstGeom>
        </p:spPr>
      </p:pic>
      <p:pic>
        <p:nvPicPr>
          <p:cNvPr id="34" name="Grafik 33" descr="Neutrales Gesicht ohne Füllung">
            <a:extLst>
              <a:ext uri="{FF2B5EF4-FFF2-40B4-BE49-F238E27FC236}">
                <a16:creationId xmlns:a16="http://schemas.microsoft.com/office/drawing/2014/main" id="{A1349FE7-630D-49B6-9660-05240033D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877" y="3429000"/>
            <a:ext cx="384344" cy="384344"/>
          </a:xfrm>
          <a:prstGeom prst="rect">
            <a:avLst/>
          </a:prstGeom>
        </p:spPr>
      </p:pic>
      <p:pic>
        <p:nvPicPr>
          <p:cNvPr id="35" name="Grafik 34" descr="Neutrales Gesicht ohne Füllung">
            <a:extLst>
              <a:ext uri="{FF2B5EF4-FFF2-40B4-BE49-F238E27FC236}">
                <a16:creationId xmlns:a16="http://schemas.microsoft.com/office/drawing/2014/main" id="{8DA618B7-CC0A-4243-B05C-A054E5850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877" y="3806777"/>
            <a:ext cx="384344" cy="384344"/>
          </a:xfrm>
          <a:prstGeom prst="rect">
            <a:avLst/>
          </a:prstGeom>
        </p:spPr>
      </p:pic>
      <p:pic>
        <p:nvPicPr>
          <p:cNvPr id="36" name="Grafik 35" descr="Trauriges Gesicht ohne Füllung">
            <a:extLst>
              <a:ext uri="{FF2B5EF4-FFF2-40B4-BE49-F238E27FC236}">
                <a16:creationId xmlns:a16="http://schemas.microsoft.com/office/drawing/2014/main" id="{35A0B14D-54F7-4D8A-B723-52D7775A4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4156156"/>
            <a:ext cx="384344" cy="384344"/>
          </a:xfrm>
          <a:prstGeom prst="rect">
            <a:avLst/>
          </a:prstGeom>
        </p:spPr>
      </p:pic>
      <p:sp>
        <p:nvSpPr>
          <p:cNvPr id="38" name="Titel 37">
            <a:extLst>
              <a:ext uri="{FF2B5EF4-FFF2-40B4-BE49-F238E27FC236}">
                <a16:creationId xmlns:a16="http://schemas.microsoft.com/office/drawing/2014/main" id="{457BAE17-340F-4C07-8B97-3AF50981F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Implementierte Features</a:t>
            </a:r>
          </a:p>
        </p:txBody>
      </p:sp>
    </p:spTree>
    <p:extLst>
      <p:ext uri="{BB962C8B-B14F-4D97-AF65-F5344CB8AC3E}">
        <p14:creationId xmlns:p14="http://schemas.microsoft.com/office/powerpoint/2010/main" val="22028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Highlights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0F38-551C-46E8-9393-0B1804EA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32000"/>
            <a:ext cx="3657600" cy="4788000"/>
          </a:xfrm>
        </p:spPr>
        <p:txBody>
          <a:bodyPr/>
          <a:lstStyle/>
          <a:p>
            <a:r>
              <a:rPr lang="de-CH" dirty="0"/>
              <a:t>Modularer Aufbau der Views</a:t>
            </a:r>
          </a:p>
          <a:p>
            <a:r>
              <a:rPr lang="de-CH" dirty="0" err="1"/>
              <a:t>MainLayoutView</a:t>
            </a:r>
            <a:r>
              <a:rPr lang="de-CH" dirty="0"/>
              <a:t> als Grundstruktur</a:t>
            </a:r>
          </a:p>
          <a:p>
            <a:r>
              <a:rPr lang="de-CH" dirty="0"/>
              <a:t>Restliche Views erben davon</a:t>
            </a:r>
          </a:p>
          <a:p>
            <a:r>
              <a:rPr lang="de-CH" dirty="0"/>
              <a:t>Bausteine durch «Super»-Aufruf hinzugefügt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1CC822-2349-457F-8EDB-5E94C32D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52" y="630000"/>
            <a:ext cx="7446073" cy="53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Gelernte Lektionen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0F38-551C-46E8-9393-0B1804EA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Allgemeine Kommunikation</a:t>
            </a:r>
          </a:p>
          <a:p>
            <a:r>
              <a:rPr lang="de-CH" dirty="0"/>
              <a:t>Umgang bei Krankheit</a:t>
            </a:r>
          </a:p>
          <a:p>
            <a:r>
              <a:rPr lang="de-CH" dirty="0"/>
              <a:t>Team </a:t>
            </a:r>
          </a:p>
          <a:p>
            <a:pPr lvl="1"/>
            <a:r>
              <a:rPr lang="de-CH" dirty="0"/>
              <a:t>Vorgehen zu </a:t>
            </a:r>
            <a:r>
              <a:rPr lang="de-CH"/>
              <a:t>Beginn unklar</a:t>
            </a:r>
            <a:endParaRPr lang="de-CH" dirty="0"/>
          </a:p>
          <a:p>
            <a:pPr lvl="1"/>
            <a:r>
              <a:rPr lang="de-CH" dirty="0"/>
              <a:t>unterschiedlicher Wissenstand</a:t>
            </a:r>
          </a:p>
          <a:p>
            <a:pPr lvl="1"/>
            <a:r>
              <a:rPr lang="de-CH" dirty="0"/>
              <a:t>Motivation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00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64067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75131017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de7f4a71-b510-446a-a776-c787f58d555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333</Words>
  <Application>Microsoft Office PowerPoint</Application>
  <PresentationFormat>Benutzerdefiniert</PresentationFormat>
  <Paragraphs>65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Lucida Grande</vt:lpstr>
      <vt:lpstr>Lucida Sans</vt:lpstr>
      <vt:lpstr>BFH_PPT_Vorlage_16-9</vt:lpstr>
      <vt:lpstr>Task07</vt:lpstr>
      <vt:lpstr>Task07: Web Application</vt:lpstr>
      <vt:lpstr>Live Demo</vt:lpstr>
      <vt:lpstr>Implementierte Features</vt:lpstr>
      <vt:lpstr>Highlights</vt:lpstr>
      <vt:lpstr>Gelernte Lektionen</vt:lpstr>
      <vt:lpstr>Vielen Dank für eure Aufmerksamkeit</vt:lpstr>
      <vt:lpstr>Bilderquellen</vt:lpstr>
      <vt:lpstr>Anhang</vt:lpstr>
      <vt:lpstr>Liste der persönlichen Beiträge der Teammitglieder</vt:lpstr>
      <vt:lpstr>Product Backlog</vt:lpstr>
      <vt:lpstr>Sprint Backlog 1</vt:lpstr>
      <vt:lpstr>Sprint Backlog 2</vt:lpstr>
      <vt:lpstr>Sprint Backlog 3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57</cp:revision>
  <cp:lastPrinted>2013-08-23T11:57:04Z</cp:lastPrinted>
  <dcterms:created xsi:type="dcterms:W3CDTF">2019-10-31T08:17:50Z</dcterms:created>
  <dcterms:modified xsi:type="dcterms:W3CDTF">2020-01-16T13:22:36Z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