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6"/>
  </p:notesMasterIdLst>
  <p:sldIdLst>
    <p:sldId id="256" r:id="rId5"/>
    <p:sldId id="258" r:id="rId6"/>
    <p:sldId id="260" r:id="rId7"/>
    <p:sldId id="259" r:id="rId8"/>
    <p:sldId id="298" r:id="rId9"/>
    <p:sldId id="300" r:id="rId10"/>
    <p:sldId id="299" r:id="rId11"/>
    <p:sldId id="295" r:id="rId12"/>
    <p:sldId id="296" r:id="rId13"/>
    <p:sldId id="264" r:id="rId14"/>
    <p:sldId id="265" r:id="rId15"/>
  </p:sldIdLst>
  <p:sldSz cx="12207875" cy="6858000"/>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05" autoAdjust="0"/>
    <p:restoredTop sz="77915" autoAdjust="0"/>
  </p:normalViewPr>
  <p:slideViewPr>
    <p:cSldViewPr snapToGrid="0" snapToObjects="1">
      <p:cViewPr varScale="1">
        <p:scale>
          <a:sx n="53" d="100"/>
          <a:sy n="53" d="100"/>
        </p:scale>
        <p:origin x="78" y="780"/>
      </p:cViewPr>
      <p:guideLst>
        <p:guide orient="horz" pos="2160"/>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smtClean="0"/>
            </a:lvl1pPr>
          </a:lstStyle>
          <a:p>
            <a:pPr>
              <a:defRPr/>
            </a:pPr>
            <a:fld id="{231E88E2-1E29-469C-B6A0-762B49A9F0A0}" type="datetimeFigureOut">
              <a:rPr lang="de-CH"/>
              <a:pPr>
                <a:defRPr/>
              </a:pPr>
              <a:t>15.01.2020</a:t>
            </a:fld>
            <a:endParaRPr lang="de-CH"/>
          </a:p>
        </p:txBody>
      </p:sp>
      <p:sp>
        <p:nvSpPr>
          <p:cNvPr id="4" name="Folienbildplatzhalter 3"/>
          <p:cNvSpPr>
            <a:spLocks noGrp="1" noRot="1" noChangeAspect="1"/>
          </p:cNvSpPr>
          <p:nvPr>
            <p:ph type="sldImg" idx="2"/>
          </p:nvPr>
        </p:nvSpPr>
        <p:spPr>
          <a:xfrm>
            <a:off x="103188" y="739775"/>
            <a:ext cx="6591300" cy="3703638"/>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smtClean="0"/>
            </a:lvl1pPr>
          </a:lstStyle>
          <a:p>
            <a:pPr>
              <a:defRPr/>
            </a:pPr>
            <a:fld id="{EE3A4D74-8AB3-4782-8193-8B0B8D7F57EA}" type="slidenum">
              <a:rPr lang="de-CH"/>
              <a:pPr>
                <a:defRPr/>
              </a:pPr>
              <a:t>‹Nr.›</a:t>
            </a:fld>
            <a:endParaRPr lang="de-CH"/>
          </a:p>
        </p:txBody>
      </p:sp>
    </p:spTree>
    <p:extLst>
      <p:ext uri="{BB962C8B-B14F-4D97-AF65-F5344CB8AC3E}">
        <p14:creationId xmlns:p14="http://schemas.microsoft.com/office/powerpoint/2010/main" val="2350189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Titelbild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a:t>
            </a:fld>
            <a:endParaRPr lang="de-CH"/>
          </a:p>
        </p:txBody>
      </p:sp>
    </p:spTree>
    <p:extLst>
      <p:ext uri="{BB962C8B-B14F-4D97-AF65-F5344CB8AC3E}">
        <p14:creationId xmlns:p14="http://schemas.microsoft.com/office/powerpoint/2010/main" val="123705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err="1">
                <a:solidFill>
                  <a:schemeClr val="tx1"/>
                </a:solidFill>
                <a:effectLst/>
                <a:latin typeface="+mn-lt"/>
                <a:ea typeface="+mn-ea"/>
                <a:cs typeface="+mn-cs"/>
              </a:rPr>
              <a:t>Deployment</a:t>
            </a:r>
            <a:r>
              <a:rPr lang="de-CH" sz="1200" kern="1200" dirty="0">
                <a:solidFill>
                  <a:schemeClr val="tx1"/>
                </a:solidFill>
                <a:effectLst/>
                <a:latin typeface="+mn-lt"/>
                <a:ea typeface="+mn-ea"/>
                <a:cs typeface="+mn-cs"/>
              </a:rPr>
              <a:t> Diagramme werden verwendet, um die Hardware Knoten/Geräte eines Systems sowie die Verbindungen der Kommunikation zwischen ihnen darzustellen.</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3</a:t>
            </a:fld>
            <a:endParaRPr lang="de-CH"/>
          </a:p>
        </p:txBody>
      </p:sp>
    </p:spTree>
    <p:extLst>
      <p:ext uri="{BB962C8B-B14F-4D97-AF65-F5344CB8AC3E}">
        <p14:creationId xmlns:p14="http://schemas.microsoft.com/office/powerpoint/2010/main" val="281543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Im Rahmen der Case Study 2, beziehungsweise der Aufgabe 1 «Design </a:t>
            </a:r>
            <a:r>
              <a:rPr lang="de-DE" sz="1200" b="0" i="0" u="none" strike="noStrike" kern="1200" baseline="0" dirty="0" err="1">
                <a:solidFill>
                  <a:schemeClr val="tx1"/>
                </a:solidFill>
                <a:latin typeface="+mn-lt"/>
                <a:ea typeface="+mn-ea"/>
                <a:cs typeface="+mn-cs"/>
              </a:rPr>
              <a:t>Thinking</a:t>
            </a:r>
            <a:r>
              <a:rPr lang="de-DE" sz="1200" b="0" i="0" u="none" strike="noStrike" kern="1200" baseline="0" dirty="0">
                <a:solidFill>
                  <a:schemeClr val="tx1"/>
                </a:solidFill>
                <a:latin typeface="+mn-lt"/>
                <a:ea typeface="+mn-ea"/>
                <a:cs typeface="+mn-cs"/>
              </a:rPr>
              <a:t>» im Modul BTX8081 - Software Engineering and Design entwerfen wir eine Web-Applikation zum Thema Patienten-Management-System. Das Ziel ist eine Webapplikation, die den Arzt bei der Behandlung von Patienten mit Suchterkrankungen unterstützt, dies aus dem Blickwinkel des Arztes. Die Ausgangslage ist im Anhang gekürzt und strukturiert ersichtlich. </a:t>
            </a:r>
          </a:p>
          <a:p>
            <a:r>
              <a:rPr lang="de-DE" sz="1200" b="0" i="0" u="none" strike="noStrike" kern="1200" baseline="0" dirty="0">
                <a:solidFill>
                  <a:schemeClr val="tx1"/>
                </a:solidFill>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 </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4</a:t>
            </a:fld>
            <a:endParaRPr lang="de-CH"/>
          </a:p>
        </p:txBody>
      </p:sp>
    </p:spTree>
    <p:extLst>
      <p:ext uri="{BB962C8B-B14F-4D97-AF65-F5344CB8AC3E}">
        <p14:creationId xmlns:p14="http://schemas.microsoft.com/office/powerpoint/2010/main" val="182487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5</a:t>
            </a:fld>
            <a:endParaRPr lang="de-CH"/>
          </a:p>
        </p:txBody>
      </p:sp>
    </p:spTree>
    <p:extLst>
      <p:ext uri="{BB962C8B-B14F-4D97-AF65-F5344CB8AC3E}">
        <p14:creationId xmlns:p14="http://schemas.microsoft.com/office/powerpoint/2010/main" val="30563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6</a:t>
            </a:fld>
            <a:endParaRPr lang="de-CH"/>
          </a:p>
        </p:txBody>
      </p:sp>
    </p:spTree>
    <p:extLst>
      <p:ext uri="{BB962C8B-B14F-4D97-AF65-F5344CB8AC3E}">
        <p14:creationId xmlns:p14="http://schemas.microsoft.com/office/powerpoint/2010/main" val="180260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Product</a:t>
            </a:r>
            <a:r>
              <a:rPr lang="de-CH" dirty="0"/>
              <a:t> </a:t>
            </a:r>
            <a:r>
              <a:rPr lang="de-CH" dirty="0" err="1"/>
              <a:t>backlog</a:t>
            </a:r>
            <a:r>
              <a:rPr lang="de-CH" dirty="0"/>
              <a:t>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10</a:t>
            </a:fld>
            <a:endParaRPr lang="de-CH"/>
          </a:p>
        </p:txBody>
      </p:sp>
    </p:spTree>
    <p:extLst>
      <p:ext uri="{BB962C8B-B14F-4D97-AF65-F5344CB8AC3E}">
        <p14:creationId xmlns:p14="http://schemas.microsoft.com/office/powerpoint/2010/main" val="2020155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7632700"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7632000" cy="2808000"/>
          </a:xfrm>
          <a:prstGeom prst="rect">
            <a:avLst/>
          </a:prstGeom>
        </p:spPr>
        <p:txBody>
          <a:bodyPr vert="horz"/>
          <a:lstStyle>
            <a:lvl1pPr>
              <a:defRPr sz="3000" baseline="0">
                <a:latin typeface="Lucida Sans"/>
                <a:cs typeface="Lucida Sans"/>
              </a:defRPr>
            </a:lvl1pPr>
          </a:lstStyle>
          <a:p>
            <a:pPr lvl="0"/>
            <a:r>
              <a:rPr lang="de-DE" noProof="0" dirty="0"/>
              <a:t>Titelseite mit Bild</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57200" y="4623442"/>
            <a:ext cx="10739587" cy="533105"/>
          </a:xfrm>
          <a:prstGeom prst="rect">
            <a:avLst/>
          </a:prstGeom>
        </p:spPr>
        <p:txBody>
          <a:bodyPr lIns="0"/>
          <a:lstStyle>
            <a:lvl1pPr algn="l">
              <a:defRPr sz="30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57200" y="5220000"/>
            <a:ext cx="9057632" cy="805526"/>
          </a:xfrm>
          <a:prstGeom prst="rect">
            <a:avLst/>
          </a:prstGeom>
        </p:spPr>
        <p:txBody>
          <a:bodyPr lIns="0"/>
          <a:lstStyle>
            <a:lvl1pPr marL="0" indent="0" algn="l">
              <a:buNone/>
              <a:defRPr sz="20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4"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13A8160D-EED1-4901-8DE2-978CB6A5BC57}" type="datetime1">
              <a:rPr lang="de-DE"/>
              <a:pPr>
                <a:defRPr/>
              </a:pPr>
              <a:t>15.01.2020</a:t>
            </a:fld>
            <a:r>
              <a:rPr lang="de-DE" sz="1000"/>
              <a:t> </a:t>
            </a:r>
            <a:endParaRPr lang="de-DE" sz="1000" dirty="0"/>
          </a:p>
        </p:txBody>
      </p:sp>
    </p:spTree>
    <p:extLst>
      <p:ext uri="{BB962C8B-B14F-4D97-AF65-F5344CB8AC3E}">
        <p14:creationId xmlns:p14="http://schemas.microsoft.com/office/powerpoint/2010/main" val="24134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9" name="Inhaltsplatzhalter 2"/>
          <p:cNvSpPr>
            <a:spLocks noGrp="1"/>
          </p:cNvSpPr>
          <p:nvPr>
            <p:ph sz="half" idx="13"/>
          </p:nvPr>
        </p:nvSpPr>
        <p:spPr>
          <a:xfrm>
            <a:off x="457199"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p:nvPr>
        </p:nvSpPr>
        <p:spPr>
          <a:xfrm>
            <a:off x="457199"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Textplatzhalter 2"/>
          <p:cNvSpPr>
            <a:spLocks noGrp="1"/>
          </p:cNvSpPr>
          <p:nvPr>
            <p:ph type="body" idx="18"/>
          </p:nvPr>
        </p:nvSpPr>
        <p:spPr>
          <a:xfrm>
            <a:off x="4298400"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platzhalter 2"/>
          <p:cNvSpPr>
            <a:spLocks noGrp="1"/>
          </p:cNvSpPr>
          <p:nvPr>
            <p:ph type="body" idx="20"/>
          </p:nvPr>
        </p:nvSpPr>
        <p:spPr>
          <a:xfrm>
            <a:off x="8149424"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Foliennummernplatzhalter 2"/>
          <p:cNvSpPr>
            <a:spLocks noGrp="1"/>
          </p:cNvSpPr>
          <p:nvPr>
            <p:ph type="sldNum" sz="quarter" idx="21"/>
          </p:nvPr>
        </p:nvSpPr>
        <p:spPr/>
        <p:txBody>
          <a:bodyPr/>
          <a:lstStyle>
            <a:lvl1pPr>
              <a:defRPr/>
            </a:lvl1pPr>
          </a:lstStyle>
          <a:p>
            <a:pPr>
              <a:defRPr/>
            </a:pPr>
            <a:fld id="{DC0E5DE4-7C71-4F94-A4EE-08415918DAC4}" type="slidenum">
              <a:rPr lang="de-CH"/>
              <a:pPr>
                <a:defRPr/>
              </a:pPr>
              <a:t>‹Nr.›</a:t>
            </a:fld>
            <a:endParaRPr lang="de-CH" dirty="0"/>
          </a:p>
        </p:txBody>
      </p:sp>
    </p:spTree>
    <p:extLst>
      <p:ext uri="{BB962C8B-B14F-4D97-AF65-F5344CB8AC3E}">
        <p14:creationId xmlns:p14="http://schemas.microsoft.com/office/powerpoint/2010/main" val="280703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2"/>
          <p:cNvSpPr>
            <a:spLocks noGrp="1"/>
          </p:cNvSpPr>
          <p:nvPr>
            <p:ph type="sldNum" sz="quarter" idx="10"/>
          </p:nvPr>
        </p:nvSpPr>
        <p:spPr/>
        <p:txBody>
          <a:bodyPr/>
          <a:lstStyle>
            <a:lvl1pPr>
              <a:defRPr/>
            </a:lvl1pPr>
          </a:lstStyle>
          <a:p>
            <a:pPr>
              <a:defRPr/>
            </a:pPr>
            <a:fld id="{D4B6C2D7-0704-41B7-ABFF-C47E040EDF71}" type="slidenum">
              <a:rPr lang="de-CH"/>
              <a:pPr>
                <a:defRPr/>
              </a:pPr>
              <a:t>‹Nr.›</a:t>
            </a:fld>
            <a:endParaRPr lang="de-CH" dirty="0"/>
          </a:p>
        </p:txBody>
      </p:sp>
    </p:spTree>
    <p:extLst>
      <p:ext uri="{BB962C8B-B14F-4D97-AF65-F5344CB8AC3E}">
        <p14:creationId xmlns:p14="http://schemas.microsoft.com/office/powerpoint/2010/main" val="42502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p:nvPr>
        </p:nvSpPr>
        <p:spPr>
          <a:xfrm>
            <a:off x="457201"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3" name="Untertitel 2"/>
          <p:cNvSpPr>
            <a:spLocks noGrp="1"/>
          </p:cNvSpPr>
          <p:nvPr>
            <p:ph type="subTitle" idx="1"/>
          </p:nvPr>
        </p:nvSpPr>
        <p:spPr>
          <a:xfrm>
            <a:off x="457201"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0"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E4283131-E6A7-40D3-9EB9-520657964184}" type="datetime1">
              <a:rPr lang="de-DE"/>
              <a:pPr>
                <a:defRPr/>
              </a:pPr>
              <a:t>15.01.2020</a:t>
            </a:fld>
            <a:r>
              <a:rPr lang="de-DE" sz="1000"/>
              <a:t> </a:t>
            </a:r>
            <a:endParaRPr lang="de-DE" sz="1000" dirty="0"/>
          </a:p>
        </p:txBody>
      </p:sp>
    </p:spTree>
    <p:extLst>
      <p:ext uri="{BB962C8B-B14F-4D97-AF65-F5344CB8AC3E}">
        <p14:creationId xmlns:p14="http://schemas.microsoft.com/office/powerpoint/2010/main" val="403699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solidFill>
                  <a:srgbClr val="697D91"/>
                </a:solidFill>
              </a:rPr>
              <a:t>-</a:t>
            </a:r>
          </a:p>
        </p:txBody>
      </p:sp>
      <p:sp>
        <p:nvSpPr>
          <p:cNvPr id="5" name="Abgerundetes Rechteck 4"/>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6"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Foliennummernplatzhalter 1"/>
          <p:cNvSpPr>
            <a:spLocks noGrp="1"/>
          </p:cNvSpPr>
          <p:nvPr>
            <p:ph type="sldNum" sz="quarter" idx="10"/>
          </p:nvPr>
        </p:nvSpPr>
        <p:spPr/>
        <p:txBody>
          <a:bodyPr/>
          <a:lstStyle>
            <a:lvl1pPr>
              <a:defRPr/>
            </a:lvl1pPr>
          </a:lstStyle>
          <a:p>
            <a:pPr>
              <a:defRPr/>
            </a:pPr>
            <a:fld id="{33971013-0031-4193-A270-9600BEE45EEB}" type="slidenum">
              <a:rPr lang="de-CH"/>
              <a:pPr>
                <a:defRPr/>
              </a:pPr>
              <a:t>‹Nr.›</a:t>
            </a:fld>
            <a:endParaRPr lang="de-CH" dirty="0"/>
          </a:p>
        </p:txBody>
      </p:sp>
    </p:spTree>
    <p:extLst>
      <p:ext uri="{BB962C8B-B14F-4D97-AF65-F5344CB8AC3E}">
        <p14:creationId xmlns:p14="http://schemas.microsoft.com/office/powerpoint/2010/main" val="34203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8"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9" name="Foliennummernplatzhalter 1"/>
          <p:cNvSpPr>
            <a:spLocks noGrp="1"/>
          </p:cNvSpPr>
          <p:nvPr>
            <p:ph type="sldNum" sz="quarter" idx="10"/>
          </p:nvPr>
        </p:nvSpPr>
        <p:spPr/>
        <p:txBody>
          <a:bodyPr/>
          <a:lstStyle>
            <a:lvl1pPr>
              <a:defRPr/>
            </a:lvl1pPr>
          </a:lstStyle>
          <a:p>
            <a:pPr>
              <a:defRPr/>
            </a:pPr>
            <a:fld id="{2A179C08-8418-41B0-8884-2C03CF535D23}" type="slidenum">
              <a:rPr lang="de-CH"/>
              <a:pPr>
                <a:defRPr/>
              </a:pPr>
              <a:t>‹Nr.›</a:t>
            </a:fld>
            <a:endParaRPr lang="de-CH" dirty="0"/>
          </a:p>
        </p:txBody>
      </p:sp>
    </p:spTree>
    <p:extLst>
      <p:ext uri="{BB962C8B-B14F-4D97-AF65-F5344CB8AC3E}">
        <p14:creationId xmlns:p14="http://schemas.microsoft.com/office/powerpoint/2010/main" val="10236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332000"/>
            <a:ext cx="11249025" cy="4788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42950" indent="-285750">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4" name="Foliennummernplatzhalter 2"/>
          <p:cNvSpPr>
            <a:spLocks noGrp="1"/>
          </p:cNvSpPr>
          <p:nvPr>
            <p:ph type="sldNum" sz="quarter" idx="10"/>
          </p:nvPr>
        </p:nvSpPr>
        <p:spPr/>
        <p:txBody>
          <a:bodyPr/>
          <a:lstStyle>
            <a:lvl1pPr>
              <a:defRPr/>
            </a:lvl1pPr>
          </a:lstStyle>
          <a:p>
            <a:pPr>
              <a:defRPr/>
            </a:pPr>
            <a:fld id="{9F0A35F2-7595-4779-9180-596D2E72BBB9}" type="slidenum">
              <a:rPr lang="de-CH"/>
              <a:pPr>
                <a:defRPr/>
              </a:pPr>
              <a:t>‹Nr.›</a:t>
            </a:fld>
            <a:endParaRPr lang="de-CH" dirty="0"/>
          </a:p>
        </p:txBody>
      </p:sp>
    </p:spTree>
    <p:extLst>
      <p:ext uri="{BB962C8B-B14F-4D97-AF65-F5344CB8AC3E}">
        <p14:creationId xmlns:p14="http://schemas.microsoft.com/office/powerpoint/2010/main" val="27031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7200" y="1332000"/>
            <a:ext cx="11249025"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0" y="2160000"/>
            <a:ext cx="11249025"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liennummernplatzhalter 2"/>
          <p:cNvSpPr>
            <a:spLocks noGrp="1"/>
          </p:cNvSpPr>
          <p:nvPr>
            <p:ph type="sldNum" sz="quarter" idx="14"/>
          </p:nvPr>
        </p:nvSpPr>
        <p:spPr/>
        <p:txBody>
          <a:bodyPr/>
          <a:lstStyle>
            <a:lvl1pPr>
              <a:defRPr/>
            </a:lvl1pPr>
          </a:lstStyle>
          <a:p>
            <a:pPr>
              <a:defRPr/>
            </a:pPr>
            <a:fld id="{53C55A69-AF00-48CA-9C5B-76F6193071D6}" type="slidenum">
              <a:rPr lang="de-CH"/>
              <a:pPr>
                <a:defRPr/>
              </a:pPr>
              <a:t>‹Nr.›</a:t>
            </a:fld>
            <a:endParaRPr lang="de-CH" dirty="0"/>
          </a:p>
        </p:txBody>
      </p:sp>
    </p:spTree>
    <p:extLst>
      <p:ext uri="{BB962C8B-B14F-4D97-AF65-F5344CB8AC3E}">
        <p14:creationId xmlns:p14="http://schemas.microsoft.com/office/powerpoint/2010/main" val="414723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0851"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6199200"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0851"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99200"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9"/>
          </p:nvPr>
        </p:nvSpPr>
        <p:spPr/>
        <p:txBody>
          <a:bodyPr/>
          <a:lstStyle>
            <a:lvl1pPr>
              <a:defRPr/>
            </a:lvl1pPr>
          </a:lstStyle>
          <a:p>
            <a:pPr>
              <a:defRPr/>
            </a:pPr>
            <a:fld id="{853B21B8-EC19-437D-956C-B9E2193DE066}" type="slidenum">
              <a:rPr lang="de-CH"/>
              <a:pPr>
                <a:defRPr/>
              </a:pPr>
              <a:t>‹Nr.›</a:t>
            </a:fld>
            <a:endParaRPr lang="de-CH" dirty="0"/>
          </a:p>
        </p:txBody>
      </p:sp>
    </p:spTree>
    <p:extLst>
      <p:ext uri="{BB962C8B-B14F-4D97-AF65-F5344CB8AC3E}">
        <p14:creationId xmlns:p14="http://schemas.microsoft.com/office/powerpoint/2010/main" val="264138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6226"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1"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p:nvPr>
        </p:nvSpPr>
        <p:spPr>
          <a:xfrm>
            <a:off x="6198225"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8" name="Inhaltsplatzhalter 3"/>
          <p:cNvSpPr>
            <a:spLocks noGrp="1"/>
          </p:cNvSpPr>
          <p:nvPr>
            <p:ph sz="half" idx="15"/>
          </p:nvPr>
        </p:nvSpPr>
        <p:spPr>
          <a:xfrm>
            <a:off x="6199200"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6"/>
          </p:nvPr>
        </p:nvSpPr>
        <p:spPr/>
        <p:txBody>
          <a:bodyPr/>
          <a:lstStyle>
            <a:lvl1pPr>
              <a:defRPr/>
            </a:lvl1pPr>
          </a:lstStyle>
          <a:p>
            <a:pPr>
              <a:defRPr/>
            </a:pPr>
            <a:fld id="{ECA6D72C-BFB2-41C7-957D-2E87BB499368}" type="slidenum">
              <a:rPr lang="de-CH"/>
              <a:pPr>
                <a:defRPr/>
              </a:pPr>
              <a:t>‹Nr.›</a:t>
            </a:fld>
            <a:endParaRPr lang="de-CH" dirty="0"/>
          </a:p>
        </p:txBody>
      </p:sp>
    </p:spTree>
    <p:extLst>
      <p:ext uri="{BB962C8B-B14F-4D97-AF65-F5344CB8AC3E}">
        <p14:creationId xmlns:p14="http://schemas.microsoft.com/office/powerpoint/2010/main" val="243267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36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2984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3600" y="1332000"/>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149424"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2"/>
          <p:cNvSpPr>
            <a:spLocks noGrp="1"/>
          </p:cNvSpPr>
          <p:nvPr>
            <p:ph type="sldNum" sz="quarter" idx="21"/>
          </p:nvPr>
        </p:nvSpPr>
        <p:spPr/>
        <p:txBody>
          <a:bodyPr/>
          <a:lstStyle>
            <a:lvl1pPr>
              <a:defRPr/>
            </a:lvl1pPr>
          </a:lstStyle>
          <a:p>
            <a:pPr>
              <a:defRPr/>
            </a:pPr>
            <a:fld id="{AB50D9A4-4B03-4410-9017-78E09E000AC4}" type="slidenum">
              <a:rPr lang="de-CH"/>
              <a:pPr>
                <a:defRPr/>
              </a:pPr>
              <a:t>‹Nr.›</a:t>
            </a:fld>
            <a:endParaRPr lang="de-CH" dirty="0"/>
          </a:p>
        </p:txBody>
      </p:sp>
    </p:spTree>
    <p:extLst>
      <p:ext uri="{BB962C8B-B14F-4D97-AF65-F5344CB8AC3E}">
        <p14:creationId xmlns:p14="http://schemas.microsoft.com/office/powerpoint/2010/main" val="375912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8929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400" dirty="0">
                <a:solidFill>
                  <a:srgbClr val="697D91"/>
                </a:solidFill>
                <a:latin typeface="Lucida Sans" pitchFamily="34" charset="0"/>
              </a:rPr>
              <a:t>Berner Fachhochschule | Haute </a:t>
            </a:r>
            <a:r>
              <a:rPr lang="de-DE" sz="1400" dirty="0" err="1">
                <a:solidFill>
                  <a:srgbClr val="697D91"/>
                </a:solidFill>
                <a:latin typeface="Lucida Sans" pitchFamily="34" charset="0"/>
              </a:rPr>
              <a:t>école</a:t>
            </a:r>
            <a:r>
              <a:rPr lang="de-DE" sz="1400" dirty="0">
                <a:solidFill>
                  <a:srgbClr val="697D91"/>
                </a:solidFill>
                <a:latin typeface="Lucida Sans" pitchFamily="34" charset="0"/>
              </a:rPr>
              <a:t> </a:t>
            </a:r>
            <a:r>
              <a:rPr lang="de-DE" sz="1400" dirty="0" err="1">
                <a:solidFill>
                  <a:srgbClr val="697D91"/>
                </a:solidFill>
                <a:latin typeface="Lucida Sans" pitchFamily="34" charset="0"/>
              </a:rPr>
              <a:t>spécialisée</a:t>
            </a:r>
            <a:r>
              <a:rPr lang="de-DE" sz="1400" dirty="0">
                <a:solidFill>
                  <a:srgbClr val="697D91"/>
                </a:solidFill>
                <a:latin typeface="Lucida Sans" pitchFamily="34" charset="0"/>
              </a:rPr>
              <a:t> </a:t>
            </a:r>
            <a:r>
              <a:rPr lang="de-DE" sz="1400" dirty="0" err="1">
                <a:solidFill>
                  <a:srgbClr val="697D91"/>
                </a:solidFill>
                <a:latin typeface="Lucida Sans" pitchFamily="34" charset="0"/>
              </a:rPr>
              <a:t>bernoise</a:t>
            </a:r>
            <a:r>
              <a:rPr lang="de-DE" sz="1400" dirty="0">
                <a:solidFill>
                  <a:srgbClr val="697D91"/>
                </a:solidFill>
                <a:latin typeface="Lucida Sans" pitchFamily="34" charset="0"/>
              </a:rPr>
              <a:t> | Bern University </a:t>
            </a:r>
            <a:r>
              <a:rPr lang="de-DE" sz="1400" dirty="0" err="1">
                <a:solidFill>
                  <a:srgbClr val="697D91"/>
                </a:solidFill>
                <a:latin typeface="Lucida Sans" pitchFamily="34" charset="0"/>
              </a:rPr>
              <a:t>of</a:t>
            </a:r>
            <a:r>
              <a:rPr lang="de-DE" sz="1400" dirty="0">
                <a:solidFill>
                  <a:srgbClr val="697D91"/>
                </a:solidFill>
                <a:latin typeface="Lucida Sans" pitchFamily="34" charset="0"/>
              </a:rPr>
              <a:t> Applied </a:t>
            </a:r>
            <a:r>
              <a:rPr lang="de-DE" sz="1400" dirty="0" err="1">
                <a:solidFill>
                  <a:srgbClr val="697D91"/>
                </a:solidFill>
                <a:latin typeface="Lucida Sans" pitchFamily="34" charset="0"/>
              </a:rPr>
              <a:t>Sciences</a:t>
            </a:r>
            <a:endParaRPr lang="de-DE" sz="1400" dirty="0">
              <a:solidFill>
                <a:srgbClr val="697D91"/>
              </a:solidFill>
              <a:latin typeface="Lucida Sans" pitchFamily="34" charset="0"/>
            </a:endParaRPr>
          </a:p>
        </p:txBody>
      </p:sp>
      <p:sp>
        <p:nvSpPr>
          <p:cNvPr id="2" name="Rechteck 1"/>
          <p:cNvSpPr/>
          <p:nvPr/>
        </p:nvSpPr>
        <p:spPr>
          <a:xfrm>
            <a:off x="0" y="0"/>
            <a:ext cx="12207875"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8748713" y="6300788"/>
            <a:ext cx="2849562" cy="365125"/>
          </a:xfrm>
          <a:prstGeom prst="rect">
            <a:avLst/>
          </a:prstGeom>
        </p:spPr>
        <p:txBody>
          <a:bodyPr vert="horz" lIns="91440" tIns="45720" rIns="91440" bIns="45720" rtlCol="0" anchor="ctr"/>
          <a:lstStyle>
            <a:lvl1pPr algn="r">
              <a:defRPr sz="1400" smtClean="0">
                <a:solidFill>
                  <a:schemeClr val="tx1">
                    <a:tint val="75000"/>
                  </a:schemeClr>
                </a:solidFill>
                <a:latin typeface="Lucida Sans" pitchFamily="34" charset="0"/>
              </a:defRPr>
            </a:lvl1pPr>
          </a:lstStyle>
          <a:p>
            <a:pPr>
              <a:defRPr/>
            </a:pPr>
            <a:fld id="{B7BACB64-ACD3-4495-9A64-936FBCA468A7}" type="slidenum">
              <a:rPr lang="de-CH"/>
              <a:pPr>
                <a:defRPr/>
              </a:pPr>
              <a:t>‹Nr.›</a:t>
            </a:fld>
            <a:endParaRPr lang="de-CH" dirty="0"/>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id="{772948CB-F8FB-431D-B98C-B24593EEFDA0}"/>
              </a:ext>
            </a:extLst>
          </p:cNvPr>
          <p:cNvPicPr>
            <a:picLocks noGrp="1" noChangeAspect="1"/>
          </p:cNvPicPr>
          <p:nvPr>
            <p:ph type="pic" sz="quarter" idx="11"/>
          </p:nvPr>
        </p:nvPicPr>
        <p:blipFill>
          <a:blip r:embed="rId3"/>
          <a:srcRect t="22425" b="22425"/>
          <a:stretch>
            <a:fillRect/>
          </a:stretch>
        </p:blipFill>
        <p:spPr bwMode="auto">
          <a:xfrm>
            <a:off x="0" y="1692275"/>
            <a:ext cx="7632700"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57199" y="4622800"/>
            <a:ext cx="11560629"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de-DE" dirty="0">
                <a:latin typeface="Lucida Sans" pitchFamily="34" charset="0"/>
                <a:cs typeface="Lucida Sans Unicode" pitchFamily="34" charset="0"/>
              </a:rPr>
              <a:t>Task07</a:t>
            </a:r>
          </a:p>
        </p:txBody>
      </p:sp>
      <p:sp>
        <p:nvSpPr>
          <p:cNvPr id="6148" name="Untertitel 3"/>
          <p:cNvSpPr>
            <a:spLocks noGrp="1"/>
          </p:cNvSpPr>
          <p:nvPr>
            <p:ph type="subTitle" idx="1"/>
          </p:nvPr>
        </p:nvSpPr>
        <p:spPr bwMode="auto">
          <a:xfrm>
            <a:off x="457200" y="5219700"/>
            <a:ext cx="9058275"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a:p>
            <a:pPr eaLnBrk="1" hangingPunct="1"/>
            <a:endParaRPr lang="de-DE" dirty="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DE">
              <a:latin typeface="Lucida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err="1"/>
              <a:t>Product</a:t>
            </a:r>
            <a:r>
              <a:rPr lang="de-CH" dirty="0"/>
              <a:t> </a:t>
            </a:r>
            <a:r>
              <a:rPr lang="de-CH" dirty="0" err="1"/>
              <a:t>backlog</a:t>
            </a:r>
            <a:endParaRPr lang="de-CH" dirty="0"/>
          </a:p>
        </p:txBody>
      </p:sp>
      <p:pic>
        <p:nvPicPr>
          <p:cNvPr id="9" name="Inhaltsplatzhalter 8" descr="Ein Bild, das Screenshot enthält.&#10;&#10;Automatisch generierte Beschreibung">
            <a:extLst>
              <a:ext uri="{FF2B5EF4-FFF2-40B4-BE49-F238E27FC236}">
                <a16:creationId xmlns:a16="http://schemas.microsoft.com/office/drawing/2014/main" id="{FEDEC564-8FCF-F549-955A-FA8E13F8AECF}"/>
              </a:ext>
            </a:extLst>
          </p:cNvPr>
          <p:cNvPicPr>
            <a:picLocks noGrp="1" noChangeAspect="1"/>
          </p:cNvPicPr>
          <p:nvPr>
            <p:ph sz="half" idx="1"/>
          </p:nvPr>
        </p:nvPicPr>
        <p:blipFill rotWithShape="1">
          <a:blip r:embed="rId3"/>
          <a:srcRect l="436" t="803" r="389" b="1081"/>
          <a:stretch/>
        </p:blipFill>
        <p:spPr>
          <a:xfrm>
            <a:off x="457200" y="943520"/>
            <a:ext cx="10090433" cy="5311675"/>
          </a:xfrm>
        </p:spPr>
      </p:pic>
    </p:spTree>
    <p:extLst>
      <p:ext uri="{BB962C8B-B14F-4D97-AF65-F5344CB8AC3E}">
        <p14:creationId xmlns:p14="http://schemas.microsoft.com/office/powerpoint/2010/main" val="382607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Sprint </a:t>
            </a:r>
            <a:r>
              <a:rPr lang="de-CH" dirty="0" err="1"/>
              <a:t>backlog</a:t>
            </a:r>
            <a:endParaRPr lang="de-CH" dirty="0"/>
          </a:p>
        </p:txBody>
      </p:sp>
      <p:pic>
        <p:nvPicPr>
          <p:cNvPr id="5" name="Inhaltsplatzhalter 12" descr="Ein Bild, das Screenshot enthält.&#10;&#10;Automatisch generierte Beschreibung">
            <a:extLst>
              <a:ext uri="{FF2B5EF4-FFF2-40B4-BE49-F238E27FC236}">
                <a16:creationId xmlns:a16="http://schemas.microsoft.com/office/drawing/2014/main" id="{609956C9-1ECD-2E4B-87D9-C5B93CCC6BB9}"/>
              </a:ext>
            </a:extLst>
          </p:cNvPr>
          <p:cNvPicPr>
            <a:picLocks noChangeAspect="1"/>
          </p:cNvPicPr>
          <p:nvPr/>
        </p:nvPicPr>
        <p:blipFill rotWithShape="1">
          <a:blip r:embed="rId2"/>
          <a:srcRect l="398" t="1269" r="517" b="8430"/>
          <a:stretch/>
        </p:blipFill>
        <p:spPr>
          <a:xfrm>
            <a:off x="135130" y="1457533"/>
            <a:ext cx="11937613" cy="3942933"/>
          </a:xfrm>
          <a:prstGeom prst="rect">
            <a:avLst/>
          </a:prstGeom>
        </p:spPr>
      </p:pic>
    </p:spTree>
    <p:extLst>
      <p:ext uri="{BB962C8B-B14F-4D97-AF65-F5344CB8AC3E}">
        <p14:creationId xmlns:p14="http://schemas.microsoft.com/office/powerpoint/2010/main" val="68443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ctrTitle"/>
          </p:nvPr>
        </p:nvSpPr>
        <p:spPr bwMode="auto">
          <a:xfrm>
            <a:off x="457199" y="1709285"/>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Task07: Web </a:t>
            </a:r>
            <a:r>
              <a:rPr lang="de-CH" dirty="0" err="1">
                <a:latin typeface="Lucida Sans" pitchFamily="34" charset="0"/>
                <a:cs typeface="Lucida Sans Unicode" pitchFamily="34" charset="0"/>
              </a:rPr>
              <a:t>Application</a:t>
            </a:r>
            <a:endParaRPr lang="de-CH" dirty="0">
              <a:latin typeface="Lucida Sans" pitchFamily="34" charset="0"/>
              <a:cs typeface="Lucida Sans Unicode" pitchFamily="34" charset="0"/>
            </a:endParaRPr>
          </a:p>
        </p:txBody>
      </p:sp>
      <p:sp>
        <p:nvSpPr>
          <p:cNvPr id="9219" name="Untertitel 2"/>
          <p:cNvSpPr>
            <a:spLocks noGrp="1"/>
          </p:cNvSpPr>
          <p:nvPr>
            <p:ph type="subTitle" idx="1"/>
          </p:nvPr>
        </p:nvSpPr>
        <p:spPr bwMode="auto">
          <a:xfrm>
            <a:off x="457198" y="2242685"/>
            <a:ext cx="7019925"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457200" indent="-457200" eaLnBrk="1" hangingPunct="1">
              <a:spcBef>
                <a:spcPts val="0"/>
              </a:spcBef>
              <a:buFont typeface="+mj-lt"/>
              <a:buAutoNum type="arabicPeriod"/>
            </a:pPr>
            <a:r>
              <a:rPr lang="de-CH" dirty="0">
                <a:latin typeface="Lucida Sans" pitchFamily="34" charset="0"/>
                <a:cs typeface="Lucida Sans Unicode" pitchFamily="34" charset="0"/>
              </a:rPr>
              <a:t>Live Demo</a:t>
            </a:r>
          </a:p>
          <a:p>
            <a:pPr marL="457200" indent="-457200">
              <a:spcBef>
                <a:spcPts val="0"/>
              </a:spcBef>
              <a:buFont typeface="+mj-lt"/>
              <a:buAutoNum type="arabicPeriod"/>
            </a:pPr>
            <a:r>
              <a:rPr lang="de-CH" dirty="0">
                <a:latin typeface="Lucida Sans" pitchFamily="34" charset="0"/>
                <a:cs typeface="Lucida Sans Unicode" pitchFamily="34" charset="0"/>
              </a:rPr>
              <a:t>Implementierte </a:t>
            </a:r>
            <a:r>
              <a:rPr lang="de-CH" dirty="0" err="1">
                <a:latin typeface="Lucida Sans" pitchFamily="34" charset="0"/>
                <a:cs typeface="Lucida Sans Unicode" pitchFamily="34" charset="0"/>
              </a:rPr>
              <a:t>features</a:t>
            </a:r>
            <a:endParaRPr lang="de-CH" dirty="0">
              <a:latin typeface="Lucida Sans" pitchFamily="34" charset="0"/>
              <a:cs typeface="Lucida Sans Unicode" pitchFamily="34" charset="0"/>
            </a:endParaRPr>
          </a:p>
          <a:p>
            <a:pPr marL="457200" indent="-457200" eaLnBrk="1" hangingPunct="1">
              <a:spcBef>
                <a:spcPts val="0"/>
              </a:spcBef>
              <a:buFont typeface="+mj-lt"/>
              <a:buAutoNum type="arabicPeriod"/>
            </a:pPr>
            <a:r>
              <a:rPr lang="de-CH" dirty="0">
                <a:latin typeface="Lucida Sans" pitchFamily="34" charset="0"/>
                <a:cs typeface="Lucida Sans Unicode" pitchFamily="34" charset="0"/>
              </a:rPr>
              <a:t>Highlights</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Gelernte Lektionen</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Live Demo</a:t>
            </a:r>
          </a:p>
        </p:txBody>
      </p:sp>
      <p:sp>
        <p:nvSpPr>
          <p:cNvPr id="4" name="Inhaltsplatzhalter 3">
            <a:extLst>
              <a:ext uri="{FF2B5EF4-FFF2-40B4-BE49-F238E27FC236}">
                <a16:creationId xmlns:a16="http://schemas.microsoft.com/office/drawing/2014/main" id="{6D21F5B7-8DDC-4134-AA2F-5E75191E6194}"/>
              </a:ext>
            </a:extLst>
          </p:cNvPr>
          <p:cNvSpPr>
            <a:spLocks noGrp="1"/>
          </p:cNvSpPr>
          <p:nvPr>
            <p:ph sz="half" idx="1"/>
          </p:nvPr>
        </p:nvSpPr>
        <p:spPr/>
        <p:txBody>
          <a:bodyPr/>
          <a:lstStyle/>
          <a:p>
            <a:endParaRPr lang="de-CH"/>
          </a:p>
        </p:txBody>
      </p:sp>
    </p:spTree>
    <p:extLst>
      <p:ext uri="{BB962C8B-B14F-4D97-AF65-F5344CB8AC3E}">
        <p14:creationId xmlns:p14="http://schemas.microsoft.com/office/powerpoint/2010/main" val="404400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r>
              <a:rPr lang="de-DE" dirty="0"/>
              <a:t>Web-Applikation zum Thema Patienten-Management-System</a:t>
            </a:r>
          </a:p>
          <a:p>
            <a:r>
              <a:rPr lang="de-DE" dirty="0"/>
              <a:t> Das Ziel ist den Arzt bei der Behandlung von Patienten mit Suchterkrankungen zu unterstützen. </a:t>
            </a:r>
          </a:p>
          <a:p>
            <a:r>
              <a:rPr lang="de-DE" dirty="0"/>
              <a:t>Übergeordnete Ziele sind die Behandlung der Patienten zu erleichtern indem Informationen rechtzeitig dem Arzt zur Verfügung gestellt werden, sowie die Unterstützung von Patienten und deren Angehörigen bei der Bewältigung der Erkrankung. </a:t>
            </a:r>
          </a:p>
          <a:p>
            <a:endParaRPr lang="de-DE" dirty="0"/>
          </a:p>
          <a:p>
            <a:pPr marL="0" indent="0">
              <a:buNone/>
            </a:pPr>
            <a:r>
              <a:rPr lang="de-CH" b="1" dirty="0"/>
              <a:t>Hauptfunktionen</a:t>
            </a:r>
            <a:r>
              <a:rPr lang="de-CH" dirty="0"/>
              <a:t> </a:t>
            </a:r>
          </a:p>
          <a:p>
            <a:r>
              <a:rPr lang="de-CH" dirty="0"/>
              <a:t>Patientenaufnahme </a:t>
            </a:r>
          </a:p>
          <a:p>
            <a:r>
              <a:rPr lang="de-CH" dirty="0"/>
              <a:t>Medikation </a:t>
            </a:r>
          </a:p>
          <a:p>
            <a:r>
              <a:rPr lang="de-CH" dirty="0"/>
              <a:t>Terminplanung </a:t>
            </a:r>
          </a:p>
          <a:p>
            <a:endParaRPr lang="de-CH" dirty="0"/>
          </a:p>
        </p:txBody>
      </p:sp>
    </p:spTree>
    <p:extLst>
      <p:ext uri="{BB962C8B-B14F-4D97-AF65-F5344CB8AC3E}">
        <p14:creationId xmlns:p14="http://schemas.microsoft.com/office/powerpoint/2010/main" val="138548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pPr marL="0" indent="0">
              <a:buNone/>
            </a:pPr>
            <a:r>
              <a:rPr lang="de-CH" b="1" dirty="0"/>
              <a:t>Funktionale Benutzeranforderungen </a:t>
            </a:r>
          </a:p>
          <a:p>
            <a:r>
              <a:rPr lang="de-DE" dirty="0"/>
              <a:t>Benutzer kann Patienten im System erfassen und Daten eingeben </a:t>
            </a:r>
          </a:p>
          <a:p>
            <a:r>
              <a:rPr lang="de-DE" dirty="0"/>
              <a:t>Benutzer kann Patientendaten – wenn freigegeben – aus EPD abrufen o Die EPD Anbindung wird simuliert </a:t>
            </a:r>
            <a:endParaRPr lang="de-CH" dirty="0"/>
          </a:p>
          <a:p>
            <a:r>
              <a:rPr lang="de-DE" dirty="0"/>
              <a:t>Benutzer kann Medikamente verschreiben o Die Anbindung ans </a:t>
            </a:r>
            <a:r>
              <a:rPr lang="de-DE" dirty="0" err="1"/>
              <a:t>hospINDEX</a:t>
            </a:r>
            <a:r>
              <a:rPr lang="de-DE" dirty="0"/>
              <a:t> wird simuliert </a:t>
            </a:r>
            <a:endParaRPr lang="de-CH" dirty="0"/>
          </a:p>
          <a:p>
            <a:r>
              <a:rPr lang="de-DE" dirty="0"/>
              <a:t>Dem Benutzer steht ein Tool zur Verfügung, mit dem er plausibilisieren kann, ob die Medikamente genommen werden </a:t>
            </a:r>
          </a:p>
          <a:p>
            <a:r>
              <a:rPr lang="de-DE" dirty="0"/>
              <a:t>Benutzer kann seine Patiententermine verwalten </a:t>
            </a:r>
          </a:p>
          <a:p>
            <a:r>
              <a:rPr lang="de-DE" dirty="0"/>
              <a:t>Benutzer kann sich </a:t>
            </a:r>
            <a:r>
              <a:rPr lang="de-DE" dirty="0" err="1"/>
              <a:t>ausserhalb</a:t>
            </a:r>
            <a:r>
              <a:rPr lang="de-DE" dirty="0"/>
              <a:t> der Organisation in das System einloggen o Keine Authentisierungsmechanismus mit SMS/</a:t>
            </a:r>
            <a:r>
              <a:rPr lang="de-DE" dirty="0" err="1"/>
              <a:t>mOTP</a:t>
            </a:r>
            <a:r>
              <a:rPr lang="de-DE" dirty="0"/>
              <a:t>/… etc. wird realisiert </a:t>
            </a:r>
            <a:endParaRPr lang="de-CH" dirty="0"/>
          </a:p>
          <a:p>
            <a:r>
              <a:rPr lang="de-DE" dirty="0"/>
              <a:t>Benutzer kann vorausgefüllte Formulare ausdrucken </a:t>
            </a:r>
          </a:p>
          <a:p>
            <a:endParaRPr lang="de-CH" dirty="0"/>
          </a:p>
        </p:txBody>
      </p:sp>
    </p:spTree>
    <p:extLst>
      <p:ext uri="{BB962C8B-B14F-4D97-AF65-F5344CB8AC3E}">
        <p14:creationId xmlns:p14="http://schemas.microsoft.com/office/powerpoint/2010/main" val="370917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Highlights</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a:xfrm>
            <a:off x="457201" y="1332000"/>
            <a:ext cx="3657600" cy="4788000"/>
          </a:xfrm>
        </p:spPr>
        <p:txBody>
          <a:bodyPr/>
          <a:lstStyle/>
          <a:p>
            <a:r>
              <a:rPr lang="de-CH" dirty="0"/>
              <a:t>Modularer Aufbau der Views</a:t>
            </a:r>
          </a:p>
          <a:p>
            <a:r>
              <a:rPr lang="de-CH" dirty="0" err="1"/>
              <a:t>MainLayoutView</a:t>
            </a:r>
            <a:r>
              <a:rPr lang="de-CH" dirty="0"/>
              <a:t> als Grundstruktur</a:t>
            </a:r>
          </a:p>
          <a:p>
            <a:r>
              <a:rPr lang="de-CH" dirty="0"/>
              <a:t>Restliche Views erben davon</a:t>
            </a:r>
          </a:p>
          <a:p>
            <a:r>
              <a:rPr lang="de-CH" dirty="0"/>
              <a:t>Bausteine durch «Super»-Aufruf hinzugefügt</a:t>
            </a:r>
          </a:p>
        </p:txBody>
      </p:sp>
      <p:pic>
        <p:nvPicPr>
          <p:cNvPr id="2" name="Grafik 1">
            <a:extLst>
              <a:ext uri="{FF2B5EF4-FFF2-40B4-BE49-F238E27FC236}">
                <a16:creationId xmlns:a16="http://schemas.microsoft.com/office/drawing/2014/main" id="{711CC822-2349-457F-8EDB-5E94C32D8770}"/>
              </a:ext>
            </a:extLst>
          </p:cNvPr>
          <p:cNvPicPr>
            <a:picLocks noChangeAspect="1"/>
          </p:cNvPicPr>
          <p:nvPr/>
        </p:nvPicPr>
        <p:blipFill>
          <a:blip r:embed="rId3"/>
          <a:stretch>
            <a:fillRect/>
          </a:stretch>
        </p:blipFill>
        <p:spPr>
          <a:xfrm>
            <a:off x="4260152" y="630000"/>
            <a:ext cx="7446073" cy="5392740"/>
          </a:xfrm>
          <a:prstGeom prst="rect">
            <a:avLst/>
          </a:prstGeom>
        </p:spPr>
      </p:pic>
    </p:spTree>
    <p:extLst>
      <p:ext uri="{BB962C8B-B14F-4D97-AF65-F5344CB8AC3E}">
        <p14:creationId xmlns:p14="http://schemas.microsoft.com/office/powerpoint/2010/main" val="346874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Gelernte Lektionen</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p:txBody>
          <a:bodyPr/>
          <a:lstStyle/>
          <a:p>
            <a:r>
              <a:rPr lang="de-CH" dirty="0"/>
              <a:t>Allgemeine Kommunikation</a:t>
            </a:r>
          </a:p>
          <a:p>
            <a:r>
              <a:rPr lang="de-CH" dirty="0"/>
              <a:t>Umgang bei Krankheit</a:t>
            </a:r>
          </a:p>
          <a:p>
            <a:r>
              <a:rPr lang="de-CH" dirty="0"/>
              <a:t>Team </a:t>
            </a:r>
          </a:p>
          <a:p>
            <a:pPr lvl="1"/>
            <a:r>
              <a:rPr lang="de-CH" dirty="0"/>
              <a:t>Vorgehen zu </a:t>
            </a:r>
            <a:r>
              <a:rPr lang="de-CH"/>
              <a:t>Beginn unklar</a:t>
            </a:r>
            <a:endParaRPr lang="de-CH" dirty="0"/>
          </a:p>
          <a:p>
            <a:pPr lvl="1"/>
            <a:r>
              <a:rPr lang="de-CH" dirty="0"/>
              <a:t>unterschiedlicher Wissenstand</a:t>
            </a:r>
          </a:p>
          <a:p>
            <a:pPr lvl="1"/>
            <a:r>
              <a:rPr lang="de-CH" dirty="0"/>
              <a:t>Motivation</a:t>
            </a:r>
          </a:p>
          <a:p>
            <a:pPr lvl="1"/>
            <a:endParaRPr lang="de-CH" dirty="0"/>
          </a:p>
          <a:p>
            <a:endParaRPr lang="de-CH" dirty="0"/>
          </a:p>
        </p:txBody>
      </p:sp>
    </p:spTree>
    <p:extLst>
      <p:ext uri="{BB962C8B-B14F-4D97-AF65-F5344CB8AC3E}">
        <p14:creationId xmlns:p14="http://schemas.microsoft.com/office/powerpoint/2010/main" val="311007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EF3C421-221B-4F42-8AD6-63E9FF2AD151}"/>
              </a:ext>
            </a:extLst>
          </p:cNvPr>
          <p:cNvPicPr>
            <a:picLocks noChangeAspect="1"/>
          </p:cNvPicPr>
          <p:nvPr/>
        </p:nvPicPr>
        <p:blipFill rotWithShape="1">
          <a:blip r:embed="rId2"/>
          <a:srcRect l="23496" r="30643"/>
          <a:stretch/>
        </p:blipFill>
        <p:spPr>
          <a:xfrm>
            <a:off x="8897679" y="1127361"/>
            <a:ext cx="2395796" cy="3425590"/>
          </a:xfrm>
          <a:prstGeom prst="rect">
            <a:avLst/>
          </a:prstGeom>
        </p:spPr>
      </p:pic>
      <p:sp>
        <p:nvSpPr>
          <p:cNvPr id="10" name="Titel 1">
            <a:extLst>
              <a:ext uri="{FF2B5EF4-FFF2-40B4-BE49-F238E27FC236}">
                <a16:creationId xmlns:a16="http://schemas.microsoft.com/office/drawing/2014/main" id="{B70EFBCC-DB23-49EA-8BE3-C6992669D884}"/>
              </a:ext>
            </a:extLst>
          </p:cNvPr>
          <p:cNvSpPr>
            <a:spLocks noGrp="1"/>
          </p:cNvSpPr>
          <p:nvPr>
            <p:ph type="ctrTitle"/>
          </p:nvPr>
        </p:nvSpPr>
        <p:spPr>
          <a:xfrm>
            <a:off x="457200" y="1839809"/>
            <a:ext cx="7020000" cy="533105"/>
          </a:xfrm>
        </p:spPr>
        <p:txBody>
          <a:bodyPr/>
          <a:lstStyle/>
          <a:p>
            <a:r>
              <a:rPr lang="de-CH" dirty="0"/>
              <a:t>Vielen Dank für eure Aufmerksamkeit</a:t>
            </a:r>
          </a:p>
        </p:txBody>
      </p:sp>
      <p:sp>
        <p:nvSpPr>
          <p:cNvPr id="11" name="Untertitel 2">
            <a:extLst>
              <a:ext uri="{FF2B5EF4-FFF2-40B4-BE49-F238E27FC236}">
                <a16:creationId xmlns:a16="http://schemas.microsoft.com/office/drawing/2014/main" id="{2B90D937-9CC2-415E-8B1D-D07BB3D9D099}"/>
              </a:ext>
            </a:extLst>
          </p:cNvPr>
          <p:cNvSpPr>
            <a:spLocks noGrp="1"/>
          </p:cNvSpPr>
          <p:nvPr>
            <p:ph type="subTitle" idx="1"/>
          </p:nvPr>
        </p:nvSpPr>
        <p:spPr>
          <a:xfrm>
            <a:off x="457200" y="2448000"/>
            <a:ext cx="7020000" cy="805526"/>
          </a:xfrm>
        </p:spPr>
        <p:txBody>
          <a:bodyPr/>
          <a:lstStyle/>
          <a:p>
            <a:pPr marL="342900" indent="-342900">
              <a:buFont typeface="Arial" panose="020B0604020202020204" pitchFamily="34" charset="0"/>
              <a:buChar char="•"/>
            </a:pPr>
            <a:r>
              <a:rPr lang="de-CH" sz="2400" dirty="0"/>
              <a:t>Noch Fragen?</a:t>
            </a:r>
          </a:p>
        </p:txBody>
      </p:sp>
    </p:spTree>
    <p:extLst>
      <p:ext uri="{BB962C8B-B14F-4D97-AF65-F5344CB8AC3E}">
        <p14:creationId xmlns:p14="http://schemas.microsoft.com/office/powerpoint/2010/main" val="88691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9572D01-E7C4-4B81-9FCD-595177684BEA}"/>
              </a:ext>
            </a:extLst>
          </p:cNvPr>
          <p:cNvSpPr>
            <a:spLocks noGrp="1"/>
          </p:cNvSpPr>
          <p:nvPr>
            <p:ph sz="half" idx="1"/>
          </p:nvPr>
        </p:nvSpPr>
        <p:spPr/>
        <p:txBody>
          <a:bodyPr/>
          <a:lstStyle/>
          <a:p>
            <a:r>
              <a:rPr lang="de-CH" dirty="0"/>
              <a:t>Titelbild: https://image.jimcdn.com/app/cms/image/transf/dimension=697x10000:format=jpg/path/sd47613ceb1db53f4/image/ib674891e8fb5286a/version/1515513892/patientenzimmer-untersuchungszimmer-praxis-hausarzt-friedeck-rothenburg.jpg</a:t>
            </a:r>
          </a:p>
          <a:p>
            <a:endParaRPr lang="de-CH" dirty="0"/>
          </a:p>
        </p:txBody>
      </p:sp>
      <p:sp>
        <p:nvSpPr>
          <p:cNvPr id="3" name="Titel 2">
            <a:extLst>
              <a:ext uri="{FF2B5EF4-FFF2-40B4-BE49-F238E27FC236}">
                <a16:creationId xmlns:a16="http://schemas.microsoft.com/office/drawing/2014/main" id="{93DE674A-067F-4DB4-9443-098DF8E86245}"/>
              </a:ext>
            </a:extLst>
          </p:cNvPr>
          <p:cNvSpPr>
            <a:spLocks noGrp="1"/>
          </p:cNvSpPr>
          <p:nvPr>
            <p:ph type="ctrTitle"/>
          </p:nvPr>
        </p:nvSpPr>
        <p:spPr/>
        <p:txBody>
          <a:bodyPr/>
          <a:lstStyle/>
          <a:p>
            <a:r>
              <a:rPr lang="de-CH" dirty="0"/>
              <a:t>Bilderquellen</a:t>
            </a:r>
          </a:p>
        </p:txBody>
      </p:sp>
    </p:spTree>
    <p:extLst>
      <p:ext uri="{BB962C8B-B14F-4D97-AF65-F5344CB8AC3E}">
        <p14:creationId xmlns:p14="http://schemas.microsoft.com/office/powerpoint/2010/main" val="766762239"/>
      </p:ext>
    </p:extLst>
  </p:cSld>
  <p:clrMapOvr>
    <a:masterClrMapping/>
  </p:clrMapOvr>
</p:sld>
</file>

<file path=ppt/theme/theme1.xml><?xml version="1.0" encoding="utf-8"?>
<a:theme xmlns:a="http://schemas.openxmlformats.org/drawingml/2006/main" name="BFH_PPT_Vorlage_16-9">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_16-9.potx" id="{6F811350-F210-4D60-891A-0DCA6D5A534F}" vid="{12DD6161-BE3D-455A-A4C9-31E1411DE4C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78F6B955CE49741A0DA794E1BD19823" ma:contentTypeVersion="2" ma:contentTypeDescription="Ein neues Dokument erstellen." ma:contentTypeScope="" ma:versionID="b38c4b257f07a2bbe2e881e426cae38b">
  <xsd:schema xmlns:xsd="http://www.w3.org/2001/XMLSchema" xmlns:xs="http://www.w3.org/2001/XMLSchema" xmlns:p="http://schemas.microsoft.com/office/2006/metadata/properties" xmlns:ns3="de7f4a71-b510-446a-a776-c787f58d5553" targetNamespace="http://schemas.microsoft.com/office/2006/metadata/properties" ma:root="true" ma:fieldsID="98d1d1f20bcd69e07f996ac788fb9573" ns3:_="">
    <xsd:import namespace="de7f4a71-b510-446a-a776-c787f58d555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f4a71-b510-446a-a776-c787f58d5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2542CC-467A-4770-BDA7-ADCFF09F6DBF}">
  <ds:schemaRefs>
    <ds:schemaRef ds:uri="http://schemas.microsoft.com/sharepoint/v3/contenttype/forms"/>
  </ds:schemaRefs>
</ds:datastoreItem>
</file>

<file path=customXml/itemProps2.xml><?xml version="1.0" encoding="utf-8"?>
<ds:datastoreItem xmlns:ds="http://schemas.openxmlformats.org/officeDocument/2006/customXml" ds:itemID="{0626A31D-3B82-488A-B68B-0B333E20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7f4a71-b510-446a-a776-c787f58d5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985437-8812-4ABE-89CE-3E49C89E0BF6}">
  <ds:schemaRefs>
    <ds:schemaRef ds:uri="de7f4a71-b510-446a-a776-c787f58d5553"/>
    <ds:schemaRef ds:uri="http://schemas.openxmlformats.org/package/2006/metadata/core-propertie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Task01-Ärzte-Suchtpatienten</Template>
  <TotalTime>0</TotalTime>
  <Words>402</Words>
  <Application>Microsoft Office PowerPoint</Application>
  <PresentationFormat>Benutzerdefiniert</PresentationFormat>
  <Paragraphs>56</Paragraphs>
  <Slides>11</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MS PGothic</vt:lpstr>
      <vt:lpstr>Arial</vt:lpstr>
      <vt:lpstr>Calibri</vt:lpstr>
      <vt:lpstr>Lucida Grande</vt:lpstr>
      <vt:lpstr>Lucida Sans</vt:lpstr>
      <vt:lpstr>BFH_PPT_Vorlage_16-9</vt:lpstr>
      <vt:lpstr>Task07</vt:lpstr>
      <vt:lpstr>Task07: Web Application</vt:lpstr>
      <vt:lpstr>Live Demo</vt:lpstr>
      <vt:lpstr>Implementierte features</vt:lpstr>
      <vt:lpstr>Implementierte features</vt:lpstr>
      <vt:lpstr>Highlights</vt:lpstr>
      <vt:lpstr>Gelernte Lektionen</vt:lpstr>
      <vt:lpstr>Vielen Dank für eure Aufmerksamkeit</vt:lpstr>
      <vt:lpstr>Bilderquellen</vt:lpstr>
      <vt:lpstr>Product backlog</vt:lpstr>
      <vt:lpstr>Sprint backlog</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Task01- Ärzte / Suchtpatienten</dc:title>
  <dc:creator>Marko Miletic</dc:creator>
  <dc:description> </dc:description>
  <cp:lastModifiedBy>Selvasingham Sugeelan</cp:lastModifiedBy>
  <cp:revision>46</cp:revision>
  <cp:lastPrinted>2013-08-23T11:57:04Z</cp:lastPrinted>
  <dcterms:created xsi:type="dcterms:W3CDTF">2019-10-31T08:17:50Z</dcterms:created>
  <dcterms:modified xsi:type="dcterms:W3CDTF">2020-01-15T22:24:57Z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0x010100D78F6B955CE49741A0DA794E1BD19823</vt:lpwstr>
  </property>
  <property fmtid="{D5CDD505-2E9C-101B-9397-08002B2CF9AE}" pid="4" name="TaxCatchAll">
    <vt:lpwstr>241;#Vorlage|de1a6d3c-ac6a-4b34-8edd-308eb81066db</vt:lpwstr>
  </property>
</Properties>
</file>