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5"/>
  </p:notesMasterIdLst>
  <p:sldIdLst>
    <p:sldId id="256" r:id="rId5"/>
    <p:sldId id="258" r:id="rId6"/>
    <p:sldId id="260" r:id="rId7"/>
    <p:sldId id="266" r:id="rId8"/>
    <p:sldId id="267" r:id="rId9"/>
    <p:sldId id="257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450" y="10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Task01- Ärzte / Suchtpatienten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7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8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F94BE2-C3C2-4528-A6C4-7DF1C008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24333"/>
            <a:ext cx="5400000" cy="3882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287B04-8F78-4A38-8C64-84FB47A7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390202"/>
            <a:ext cx="5400000" cy="3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5C198C-A689-44DD-9C08-B7438D2C8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5246" r="1611" b="13260"/>
          <a:stretch/>
        </p:blipFill>
        <p:spPr bwMode="auto">
          <a:xfrm>
            <a:off x="500675" y="1595341"/>
            <a:ext cx="5400000" cy="3540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DA2E577-610A-4B1E-A016-459D0376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20215" r="-455" b="6145"/>
          <a:stretch/>
        </p:blipFill>
        <p:spPr bwMode="auto">
          <a:xfrm>
            <a:off x="6253200" y="1545348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3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CFBD7A-5407-4779-A473-871ACAC21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10558"/>
          <a:stretch/>
        </p:blipFill>
        <p:spPr bwMode="auto">
          <a:xfrm>
            <a:off x="504851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F01B2B-73C7-4F55-9495-BB880A03D6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1" b="18965"/>
          <a:stretch/>
        </p:blipFill>
        <p:spPr bwMode="auto">
          <a:xfrm>
            <a:off x="6253200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261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5851E1-B7B2-4E2B-9801-205C3654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15544"/>
          <a:stretch/>
        </p:blipFill>
        <p:spPr bwMode="auto">
          <a:xfrm>
            <a:off x="504851" y="1566033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6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ACB55D-787F-4D0E-B35D-CA29FB9B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" t="-3308" r="-92" b="-2087"/>
          <a:stretch/>
        </p:blipFill>
        <p:spPr bwMode="auto">
          <a:xfrm>
            <a:off x="500675" y="1458769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55B204-E993-43E4-9254-6D296CE743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t="-5909" r="-473" b="-9627"/>
          <a:stretch/>
        </p:blipFill>
        <p:spPr bwMode="auto">
          <a:xfrm>
            <a:off x="6249025" y="1566033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3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6D4683-7751-4830-B5E0-CFB151D67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t="-3936" r="-201" b="-4289"/>
          <a:stretch/>
        </p:blipFill>
        <p:spPr bwMode="auto">
          <a:xfrm>
            <a:off x="504851" y="162948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7CACDC-1676-4E47-A594-1F93739952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-5024" r="214" b="-5027"/>
          <a:stretch/>
        </p:blipFill>
        <p:spPr bwMode="auto">
          <a:xfrm>
            <a:off x="6253200" y="136817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565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EC44C90-B4BC-4BD1-9E46-E4004E00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5428"/>
          <a:stretch/>
        </p:blipFill>
        <p:spPr bwMode="auto">
          <a:xfrm>
            <a:off x="504851" y="1458769"/>
            <a:ext cx="5400000" cy="35995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95505E5-B7CC-456F-8009-FCAE4383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" b="9330"/>
          <a:stretch/>
        </p:blipFill>
        <p:spPr bwMode="auto">
          <a:xfrm>
            <a:off x="6249025" y="1458769"/>
            <a:ext cx="5400000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26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Ausgangslage / Problemstellung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Persona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Ergebnis (Prototypen)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Storyboard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UI Design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Zusammenfassung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Diskussion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DB95BE-F10A-4B7A-8B13-BB3D6D491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B65482-22DB-43AF-9B21-19689A4A6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5" r="9262" b="12191"/>
          <a:stretch/>
        </p:blipFill>
        <p:spPr>
          <a:xfrm>
            <a:off x="458258" y="1127769"/>
            <a:ext cx="6608859" cy="51491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64D8DC-3E52-417B-9565-0030696E5A7A}"/>
              </a:ext>
            </a:extLst>
          </p:cNvPr>
          <p:cNvSpPr/>
          <p:nvPr/>
        </p:nvSpPr>
        <p:spPr>
          <a:xfrm>
            <a:off x="809392" y="2112012"/>
            <a:ext cx="5642207" cy="5537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F6223-BAA8-4F38-B4D6-1568AD858A10}"/>
              </a:ext>
            </a:extLst>
          </p:cNvPr>
          <p:cNvSpPr/>
          <p:nvPr/>
        </p:nvSpPr>
        <p:spPr>
          <a:xfrm>
            <a:off x="809392" y="2697803"/>
            <a:ext cx="5834210" cy="18493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77E768-34A1-4230-9260-8802BCABDECE}"/>
              </a:ext>
            </a:extLst>
          </p:cNvPr>
          <p:cNvSpPr/>
          <p:nvPr/>
        </p:nvSpPr>
        <p:spPr>
          <a:xfrm>
            <a:off x="700350" y="4607779"/>
            <a:ext cx="6175812" cy="9294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5CC5087-AEAF-4091-B073-4D8B48F1F1A9}"/>
              </a:ext>
            </a:extLst>
          </p:cNvPr>
          <p:cNvSpPr/>
          <p:nvPr/>
        </p:nvSpPr>
        <p:spPr>
          <a:xfrm>
            <a:off x="7309209" y="262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28FFAEF-0931-47E0-BB82-15FF4B390828}"/>
              </a:ext>
            </a:extLst>
          </p:cNvPr>
          <p:cNvSpPr/>
          <p:nvPr/>
        </p:nvSpPr>
        <p:spPr>
          <a:xfrm>
            <a:off x="7295525" y="3802811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28BD7C3-9821-4F16-BA59-7821377F2178}"/>
              </a:ext>
            </a:extLst>
          </p:cNvPr>
          <p:cNvSpPr/>
          <p:nvPr/>
        </p:nvSpPr>
        <p:spPr>
          <a:xfrm>
            <a:off x="7309209" y="507248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F7EEE06-8301-49BA-8344-A5FE00C3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34389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Zugriff auf die verschiedenen Dokumente im EPD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Beispiel für verordnete Medikamente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Verordnung neuer Medikamente</a:t>
            </a:r>
          </a:p>
        </p:txBody>
      </p:sp>
    </p:spTree>
    <p:extLst>
      <p:ext uri="{BB962C8B-B14F-4D97-AF65-F5344CB8AC3E}">
        <p14:creationId xmlns:p14="http://schemas.microsoft.com/office/powerpoint/2010/main" val="42885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657EC-7949-4C38-8935-098256C3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257111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Anamnese Erfassung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Suchleiste mit Medikamentenvorschlag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Einnahmedokumentation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98302-1D0A-4136-AB81-F26A62EA9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3A075B-FDDB-4BEC-9019-D32BB03DF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01600"/>
            <a:ext cx="6464300" cy="52243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EAA8B2-15CE-40E3-B34C-D7F7E07F0AA8}"/>
              </a:ext>
            </a:extLst>
          </p:cNvPr>
          <p:cNvSpPr/>
          <p:nvPr/>
        </p:nvSpPr>
        <p:spPr>
          <a:xfrm>
            <a:off x="711524" y="2019300"/>
            <a:ext cx="5752776" cy="14135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A18C3D-A244-4C50-8C1A-A9659B64A31A}"/>
              </a:ext>
            </a:extLst>
          </p:cNvPr>
          <p:cNvSpPr/>
          <p:nvPr/>
        </p:nvSpPr>
        <p:spPr>
          <a:xfrm>
            <a:off x="656816" y="3548883"/>
            <a:ext cx="1974088" cy="934898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2B6DF4-5BA9-43E3-BC40-CD605CB92854}"/>
              </a:ext>
            </a:extLst>
          </p:cNvPr>
          <p:cNvSpPr/>
          <p:nvPr/>
        </p:nvSpPr>
        <p:spPr>
          <a:xfrm>
            <a:off x="2761460" y="3942381"/>
            <a:ext cx="3948183" cy="54140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AE319C9-101E-45B9-8290-A50E963BE1AB}"/>
              </a:ext>
            </a:extLst>
          </p:cNvPr>
          <p:cNvSpPr/>
          <p:nvPr/>
        </p:nvSpPr>
        <p:spPr>
          <a:xfrm>
            <a:off x="7309209" y="226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AD16030-3C16-4497-887C-9DA42A55EE36}"/>
              </a:ext>
            </a:extLst>
          </p:cNvPr>
          <p:cNvSpPr/>
          <p:nvPr/>
        </p:nvSpPr>
        <p:spPr>
          <a:xfrm>
            <a:off x="7309209" y="3249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063CD3-93A0-45DA-ACA0-588B0E825C1A}"/>
              </a:ext>
            </a:extLst>
          </p:cNvPr>
          <p:cNvSpPr/>
          <p:nvPr/>
        </p:nvSpPr>
        <p:spPr>
          <a:xfrm>
            <a:off x="7309209" y="430378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7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2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39403A-6A50-4EA6-9BDE-37AF971C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6DC36B-AB29-4426-9130-5597EEA070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4326" b="12120"/>
          <a:stretch/>
        </p:blipFill>
        <p:spPr bwMode="auto">
          <a:xfrm>
            <a:off x="425749" y="960490"/>
            <a:ext cx="6613406" cy="53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2A2EBFC-CD9D-4755-95D0-DC995E8A78B3}"/>
              </a:ext>
            </a:extLst>
          </p:cNvPr>
          <p:cNvSpPr/>
          <p:nvPr/>
        </p:nvSpPr>
        <p:spPr>
          <a:xfrm>
            <a:off x="2029911" y="2132549"/>
            <a:ext cx="4904290" cy="27200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BF2CC7-DB2B-46EB-B1D8-40D5B40D7E9F}"/>
              </a:ext>
            </a:extLst>
          </p:cNvPr>
          <p:cNvSpPr/>
          <p:nvPr/>
        </p:nvSpPr>
        <p:spPr>
          <a:xfrm>
            <a:off x="2703170" y="5333259"/>
            <a:ext cx="2395864" cy="786741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F45E7D-0468-4CB2-AE28-19AF265588CE}"/>
              </a:ext>
            </a:extLst>
          </p:cNvPr>
          <p:cNvSpPr/>
          <p:nvPr/>
        </p:nvSpPr>
        <p:spPr>
          <a:xfrm>
            <a:off x="533750" y="1399243"/>
            <a:ext cx="1388159" cy="365382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9BD0A36-4E72-4E11-8DF7-012B8F19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1704563"/>
            <a:ext cx="3667125" cy="38566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Terminübersicht mit Suchfunktion für Mitarbeiter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Menübar</a:t>
            </a:r>
            <a:r>
              <a:rPr lang="de-CH" dirty="0"/>
              <a:t>: </a:t>
            </a:r>
            <a:r>
              <a:rPr lang="de-CH" dirty="0" err="1"/>
              <a:t>ToDo</a:t>
            </a:r>
            <a:r>
              <a:rPr lang="de-CH" dirty="0"/>
              <a:t>-Liste erstellen, suchen und neue Termine erstellen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Mitarbeiterübersicht und </a:t>
            </a:r>
            <a:r>
              <a:rPr lang="de-CH" dirty="0" err="1"/>
              <a:t>ToDo</a:t>
            </a:r>
            <a:r>
              <a:rPr lang="de-CH" dirty="0"/>
              <a:t>-Liste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8D5F7D-36E4-4439-A604-293EEB7D05A9}"/>
              </a:ext>
            </a:extLst>
          </p:cNvPr>
          <p:cNvSpPr/>
          <p:nvPr/>
        </p:nvSpPr>
        <p:spPr>
          <a:xfrm>
            <a:off x="7309209" y="206189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5D1D50-0941-4B04-837A-3DEBAA648FA0}"/>
              </a:ext>
            </a:extLst>
          </p:cNvPr>
          <p:cNvSpPr/>
          <p:nvPr/>
        </p:nvSpPr>
        <p:spPr>
          <a:xfrm>
            <a:off x="7309209" y="3517985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AAD21E-77B9-4D0A-B225-D1D899C4E32C}"/>
              </a:ext>
            </a:extLst>
          </p:cNvPr>
          <p:cNvSpPr/>
          <p:nvPr/>
        </p:nvSpPr>
        <p:spPr>
          <a:xfrm>
            <a:off x="7280018" y="485262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9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9620E-C7BF-4565-BF11-2CFC8EB28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C5BF3-5F31-4CB8-8BD8-93864402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Hauptfunktionen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Funktionale und nicht-funktionale Benutzeranforderungen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7220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Hauptfunktionen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Patientenaufnahme</a:t>
            </a:r>
          </a:p>
          <a:p>
            <a:pPr lvl="1"/>
            <a:r>
              <a:rPr lang="de-CH" sz="2400" dirty="0"/>
              <a:t>Medikation</a:t>
            </a:r>
          </a:p>
          <a:p>
            <a:pPr lvl="1"/>
            <a:r>
              <a:rPr lang="de-CH" sz="2400" dirty="0"/>
              <a:t>Terminplanung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2352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Funktionale Benutzeranforderungen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dirty="0"/>
              <a:t>Benutzer kann Patienten im System erfassen und Daten eingeben</a:t>
            </a:r>
          </a:p>
          <a:p>
            <a:pPr lvl="1"/>
            <a:r>
              <a:rPr lang="de-CH" dirty="0"/>
              <a:t>Benutzer kann Patientendaten – wenn freigegeben – aus EPD abrufen</a:t>
            </a:r>
          </a:p>
          <a:p>
            <a:pPr lvl="2"/>
            <a:r>
              <a:rPr lang="de-CH" dirty="0"/>
              <a:t>Die EPD Anbindung wird simuliert</a:t>
            </a:r>
          </a:p>
          <a:p>
            <a:pPr lvl="1"/>
            <a:r>
              <a:rPr lang="de-CH" dirty="0"/>
              <a:t>Benutzer kann Medikamente verschreiben</a:t>
            </a:r>
          </a:p>
          <a:p>
            <a:pPr lvl="2"/>
            <a:r>
              <a:rPr lang="de-CH" dirty="0"/>
              <a:t>Die Anbindung ans </a:t>
            </a:r>
            <a:r>
              <a:rPr lang="de-CH" dirty="0" err="1"/>
              <a:t>hospINDEX</a:t>
            </a:r>
            <a:r>
              <a:rPr lang="de-CH" dirty="0"/>
              <a:t> wird simuliert</a:t>
            </a:r>
          </a:p>
          <a:p>
            <a:pPr lvl="1"/>
            <a:r>
              <a:rPr lang="de-CH" dirty="0"/>
              <a:t>Dem Benutzer steht ein Tool zur Verfügung, mit dem er plausibilisieren kann, ob die Medikamente genommen werden</a:t>
            </a:r>
          </a:p>
          <a:p>
            <a:pPr lvl="1"/>
            <a:r>
              <a:rPr lang="de-CH" dirty="0"/>
              <a:t>Benutzer kann seine Patiententermine verwalten</a:t>
            </a:r>
          </a:p>
          <a:p>
            <a:pPr lvl="1"/>
            <a:r>
              <a:rPr lang="de-CH" dirty="0"/>
              <a:t>Benutzer kann sich ausserhalb der Organisation in das System einloggen</a:t>
            </a:r>
          </a:p>
          <a:p>
            <a:pPr lvl="2"/>
            <a:r>
              <a:rPr lang="de-CH" dirty="0"/>
              <a:t>Keine Authentisierungsmechanismus mit SMS/</a:t>
            </a:r>
            <a:r>
              <a:rPr lang="de-CH" dirty="0" err="1"/>
              <a:t>mOTP</a:t>
            </a:r>
            <a:r>
              <a:rPr lang="de-CH" dirty="0"/>
              <a:t>/… etc. wird realisiert</a:t>
            </a:r>
          </a:p>
          <a:p>
            <a:pPr lvl="1"/>
            <a:r>
              <a:rPr lang="de-CH" dirty="0"/>
              <a:t>Benutzer kann vorausgefüllte Formulare ausdrucken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953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Nicht-funktionale Benutzeranforderungen</a:t>
            </a:r>
            <a:br>
              <a:rPr lang="de-CH" dirty="0"/>
            </a:br>
            <a:endParaRPr lang="de-CH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Die Anwendung </a:t>
            </a:r>
            <a:r>
              <a:rPr lang="de-CH" sz="2400"/>
              <a:t>ist benutzerfreundlich </a:t>
            </a:r>
            <a:r>
              <a:rPr lang="de-CH" sz="2400" dirty="0"/>
              <a:t>gestaltet</a:t>
            </a:r>
          </a:p>
          <a:p>
            <a:pPr lvl="1"/>
            <a:r>
              <a:rPr lang="de-CH" sz="2400" dirty="0"/>
              <a:t>Externer Zugriff soll ermöglicht werden</a:t>
            </a:r>
          </a:p>
          <a:p>
            <a:pPr lvl="1"/>
            <a:r>
              <a:rPr lang="de-CH" sz="2400" dirty="0"/>
              <a:t>Die Anwendung soll absturzsicher sein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3908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Web-Applikation 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Patienten Management System (PMS)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Arzt – Suchterkrankung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unorganisiert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verpasst Termine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nicht zuverlässig: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Verliert Rezepte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Nimmt Medikamente nicht 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Ist z.T. zahlungsunfähig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kann gefährlich werden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Termine bei verschiedenen Ärzten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vor der Konsultation schon Medikamente verschrieben bekommen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Ausgangslage / Problemstellung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r>
              <a:rPr lang="de-CH" dirty="0"/>
              <a:t>Persona 1: https://recrutio.de/wp-content/uploads/2019/03/Bewerbungsschreiben-Arzt.jpg</a:t>
            </a:r>
          </a:p>
          <a:p>
            <a:r>
              <a:rPr lang="de-CH" dirty="0"/>
              <a:t>Persona 2: https://mpa-community.ch/wp-content/uploads/ueberzeugung.jpg</a:t>
            </a:r>
          </a:p>
          <a:p>
            <a:r>
              <a:rPr lang="de-CH" dirty="0"/>
              <a:t>Fragen: https://d18dlwi47k866f.cloudfront.net/wp-content/uploads/2013/09/fragen-zum-kennenlernen-2440x1600.jpg?x91640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Bernardo Cruz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</a:t>
            </a:r>
            <a:r>
              <a:rPr lang="de-DE" sz="2000" dirty="0">
                <a:ea typeface="MS PGothic"/>
              </a:rPr>
              <a:t> Arzt mit Arztpraxis in der Nähe von Worb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Sprachen, Fachkompetenz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Patientensicherheit in der Praxis erhöhen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Besseren Überblick über Termine gewinnen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Terminplanung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Komplizierte Informatikanwendungen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C09E35-2A4B-44DA-B8C1-F01DD2F4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7" t="2592" r="24388" b="15501"/>
          <a:stretch/>
        </p:blipFill>
        <p:spPr>
          <a:xfrm>
            <a:off x="670984" y="1331913"/>
            <a:ext cx="2275415" cy="341312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Herr Cruz möchte, dass in der Patienten-Management-Software die Patiententermine strukturiert und übersichtlich angezeigt werden, sodass er keine Zeit mit dem Finden von Terminen und Patienten verliert.</a:t>
            </a:r>
            <a:endParaRPr lang="de-DE" sz="2000" dirty="0">
              <a:latin typeface="Lucida Sans" panose="020B0602030504020204" pitchFamily="34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05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Alina Berchtold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 </a:t>
            </a:r>
            <a:r>
              <a:rPr lang="de-DE" sz="2000" dirty="0">
                <a:ea typeface="MS PGothic"/>
              </a:rPr>
              <a:t>Ärztin mit Gruppenpraxis in der Nähe von Biel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Umgang mit Krisensituationen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Datenschutz der Patienten gewährleisten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Reibungslose Medikamentenverordnung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Fehler bei der Medikamentenverordnung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Sorgen bezüglich Datenschutz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Frau Berchtold möchte, dass in der Patienten-Management-Software ein System angebunden ist, welches ermöglicht einfach Medikamente anzuwählen, damit Medikamentenfehler vermieden werden können.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00B087-D5FF-4DCA-AE8E-992F7C958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7" t="3773" r="42052" b="42698"/>
          <a:stretch/>
        </p:blipFill>
        <p:spPr>
          <a:xfrm>
            <a:off x="457200" y="1331913"/>
            <a:ext cx="2447396" cy="3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614A8A-CE7A-458A-A607-0D8736DC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926" y="1514081"/>
            <a:ext cx="5400000" cy="37030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56422BD-4F62-4CFF-A764-6F0782AD3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458769"/>
            <a:ext cx="5400000" cy="3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46AD63-177E-401E-8F2D-C88ADECD4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75" y="1458769"/>
            <a:ext cx="5400000" cy="37045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C5E2244-6CB0-42F3-B98E-692C108C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518604"/>
            <a:ext cx="5400000" cy="36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A787B3-1587-415D-B13C-B5277C1D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58769"/>
            <a:ext cx="5400000" cy="36810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09FBF3-E1B3-4B40-961E-E75DD02F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00" y="1458769"/>
            <a:ext cx="5400000" cy="38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70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657</Words>
  <Application>Microsoft Office PowerPoint</Application>
  <PresentationFormat>Benutzerdefiniert</PresentationFormat>
  <Paragraphs>147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MS PGothic</vt:lpstr>
      <vt:lpstr>Arial</vt:lpstr>
      <vt:lpstr>Calibri</vt:lpstr>
      <vt:lpstr>Lucida Grande</vt:lpstr>
      <vt:lpstr>Lucida Sans</vt:lpstr>
      <vt:lpstr>BFH_PPT_Vorlage_16-9</vt:lpstr>
      <vt:lpstr>Task01- Ärzte / Suchtpatienten</vt:lpstr>
      <vt:lpstr>Inhaltsverzeichnis</vt:lpstr>
      <vt:lpstr>Ausgangslage / Problemstellung</vt:lpstr>
      <vt:lpstr>Persona 1</vt:lpstr>
      <vt:lpstr>Persona 2</vt:lpstr>
      <vt:lpstr>Stroyboards</vt:lpstr>
      <vt:lpstr>Anbindung des EPD ans PMS </vt:lpstr>
      <vt:lpstr>Anbindung des EPD ans PMS </vt:lpstr>
      <vt:lpstr>Anbindung des EPD ans PMS </vt:lpstr>
      <vt:lpstr>Anbindung des EPD ans PMS </vt:lpstr>
      <vt:lpstr>Stroyboards</vt:lpstr>
      <vt:lpstr>Anbindung hospINDEX ans PMS </vt:lpstr>
      <vt:lpstr>Anbindung hospINDEX ans PMS </vt:lpstr>
      <vt:lpstr>Anbindung hospINDEX ans PMS </vt:lpstr>
      <vt:lpstr>Stroyboards</vt:lpstr>
      <vt:lpstr>Strukturierter Termin </vt:lpstr>
      <vt:lpstr>Strukturierter Termin </vt:lpstr>
      <vt:lpstr>Strukturierter Termin </vt:lpstr>
      <vt:lpstr>Prototyp - UI Design</vt:lpstr>
      <vt:lpstr>Anbindung des EPD ans PMS</vt:lpstr>
      <vt:lpstr>Prototyp - UI Design</vt:lpstr>
      <vt:lpstr>Anbindung hospINDEX ans PMS</vt:lpstr>
      <vt:lpstr>Prototyp - UI Design</vt:lpstr>
      <vt:lpstr>Strukturierter Termin</vt:lpstr>
      <vt:lpstr>Zusammenfassung</vt:lpstr>
      <vt:lpstr>Hauptfunktionen</vt:lpstr>
      <vt:lpstr>Funktionale Benutzeranforderungen</vt:lpstr>
      <vt:lpstr>Nicht-funktionale Benutzeranforderungen 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10</cp:revision>
  <cp:lastPrinted>2013-08-23T11:57:04Z</cp:lastPrinted>
  <dcterms:created xsi:type="dcterms:W3CDTF">2019-10-31T08:17:50Z</dcterms:created>
  <dcterms:modified xsi:type="dcterms:W3CDTF">2019-10-31T09:38:59Z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