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5"/>
  </p:notesMasterIdLst>
  <p:sldIdLst>
    <p:sldId id="256" r:id="rId5"/>
    <p:sldId id="258" r:id="rId6"/>
    <p:sldId id="260" r:id="rId7"/>
    <p:sldId id="266" r:id="rId8"/>
    <p:sldId id="267" r:id="rId9"/>
    <p:sldId id="257" r:id="rId10"/>
    <p:sldId id="275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5" r:id="rId33"/>
    <p:sldId id="296" r:id="rId34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450" y="102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31.10.2019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31.10.2019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31.10.2019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772948CB-F8FB-431D-B98C-B24593EEFD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2425" b="2242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199" y="4622800"/>
            <a:ext cx="11560629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Task01- Ärzte / Suchtpatienten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David Gaupp, Miletic Marko, </a:t>
            </a:r>
            <a:r>
              <a:rPr lang="de-CH" dirty="0" err="1"/>
              <a:t>Selvasingham</a:t>
            </a:r>
            <a:r>
              <a:rPr lang="de-CH" dirty="0"/>
              <a:t> </a:t>
            </a:r>
            <a:r>
              <a:rPr lang="de-CH" dirty="0" err="1"/>
              <a:t>Sugeelan</a:t>
            </a:r>
            <a:r>
              <a:rPr lang="de-CH" dirty="0"/>
              <a:t>, </a:t>
            </a:r>
            <a:r>
              <a:rPr lang="de-CH" dirty="0" err="1"/>
              <a:t>Velkov</a:t>
            </a:r>
            <a:r>
              <a:rPr lang="de-CH" dirty="0"/>
              <a:t> Viktor,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  <a:p>
            <a:pPr eaLnBrk="1" hangingPunct="1"/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7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8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F94BE2-C3C2-4528-A6C4-7DF1C008A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851" y="1424333"/>
            <a:ext cx="5400000" cy="38824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F287B04-8F78-4A38-8C64-84FB47A74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3200" y="1390202"/>
            <a:ext cx="5400000" cy="36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4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  <a:cs typeface="Lucida Sans Unicode" pitchFamily="34" charset="0"/>
              </a:rPr>
              <a:t>Stroyboards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5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1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2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F5C198C-A689-44DD-9C08-B7438D2C8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5246" r="1611" b="13260"/>
          <a:stretch/>
        </p:blipFill>
        <p:spPr bwMode="auto">
          <a:xfrm>
            <a:off x="500675" y="1595341"/>
            <a:ext cx="5400000" cy="35404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DA2E577-610A-4B1E-A016-459D037653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" t="20215" r="-455" b="6145"/>
          <a:stretch/>
        </p:blipFill>
        <p:spPr bwMode="auto">
          <a:xfrm>
            <a:off x="6253200" y="1545348"/>
            <a:ext cx="5400000" cy="3599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234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3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4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ECFBD7A-5407-4779-A473-871ACAC218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8" b="10558"/>
          <a:stretch/>
        </p:blipFill>
        <p:spPr bwMode="auto">
          <a:xfrm>
            <a:off x="504851" y="1458769"/>
            <a:ext cx="5400000" cy="3599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9F01B2B-73C7-4F55-9495-BB880A03D6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1" b="18965"/>
          <a:stretch/>
        </p:blipFill>
        <p:spPr bwMode="auto">
          <a:xfrm>
            <a:off x="6253200" y="1458769"/>
            <a:ext cx="5400000" cy="3599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261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5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25851E1-B7B2-4E2B-9801-205C36546D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4" b="15544"/>
          <a:stretch/>
        </p:blipFill>
        <p:spPr bwMode="auto">
          <a:xfrm>
            <a:off x="504851" y="1566033"/>
            <a:ext cx="5400000" cy="3599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867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  <a:cs typeface="Lucida Sans Unicode" pitchFamily="34" charset="0"/>
              </a:rPr>
              <a:t>Stroyboards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7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1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2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4ACB55D-787F-4D0E-B35D-CA29FB9B11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5" t="-3308" r="-92" b="-2087"/>
          <a:stretch/>
        </p:blipFill>
        <p:spPr bwMode="auto">
          <a:xfrm>
            <a:off x="500675" y="1458769"/>
            <a:ext cx="5400000" cy="35990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755B204-E993-43E4-9254-6D296CE743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t="-5909" r="-473" b="-9627"/>
          <a:stretch/>
        </p:blipFill>
        <p:spPr bwMode="auto">
          <a:xfrm>
            <a:off x="6249025" y="1566033"/>
            <a:ext cx="5400000" cy="35990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239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3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4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6D4683-7751-4830-B5E0-CFB151D67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" t="-3936" r="-201" b="-4289"/>
          <a:stretch/>
        </p:blipFill>
        <p:spPr bwMode="auto">
          <a:xfrm>
            <a:off x="504851" y="1629488"/>
            <a:ext cx="5400000" cy="35990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77CACDC-1676-4E47-A594-1F93739952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" t="-5024" r="214" b="-5027"/>
          <a:stretch/>
        </p:blipFill>
        <p:spPr bwMode="auto">
          <a:xfrm>
            <a:off x="6253200" y="1368178"/>
            <a:ext cx="5400000" cy="35990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565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5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6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EC44C90-B4BC-4BD1-9E46-E4004E00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8" b="5428"/>
          <a:stretch/>
        </p:blipFill>
        <p:spPr bwMode="auto">
          <a:xfrm>
            <a:off x="504851" y="1458769"/>
            <a:ext cx="5400000" cy="35995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95505E5-B7CC-456F-8009-FCAE4383D4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0" b="9330"/>
          <a:stretch/>
        </p:blipFill>
        <p:spPr bwMode="auto">
          <a:xfrm>
            <a:off x="6249025" y="1458769"/>
            <a:ext cx="5400000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266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Prototyp - UI Design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2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Inhaltsverzeichnis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Ausgangslage / Problemstellung</a:t>
            </a: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Persona</a:t>
            </a: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Ergebnis (Prototypen)</a:t>
            </a:r>
          </a:p>
          <a:p>
            <a:pPr marL="71596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Storyboard</a:t>
            </a:r>
          </a:p>
          <a:p>
            <a:pPr marL="71596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UI Design</a:t>
            </a:r>
          </a:p>
          <a:p>
            <a:pPr marL="71596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Zusammenfassung</a:t>
            </a: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Diskussion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0DB95BE-F10A-4B7A-8B13-BB3D6D491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</p:spPr>
        <p:txBody>
          <a:bodyPr/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B65482-22DB-43AF-9B21-19689A4A6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5" r="9262" b="12191"/>
          <a:stretch/>
        </p:blipFill>
        <p:spPr>
          <a:xfrm>
            <a:off x="458258" y="1127769"/>
            <a:ext cx="6608859" cy="514919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F64D8DC-3E52-417B-9565-0030696E5A7A}"/>
              </a:ext>
            </a:extLst>
          </p:cNvPr>
          <p:cNvSpPr/>
          <p:nvPr/>
        </p:nvSpPr>
        <p:spPr>
          <a:xfrm>
            <a:off x="809392" y="2112012"/>
            <a:ext cx="5642207" cy="5537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4F6223-BAA8-4F38-B4D6-1568AD858A10}"/>
              </a:ext>
            </a:extLst>
          </p:cNvPr>
          <p:cNvSpPr/>
          <p:nvPr/>
        </p:nvSpPr>
        <p:spPr>
          <a:xfrm>
            <a:off x="809392" y="2697803"/>
            <a:ext cx="5834210" cy="184937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E77E768-34A1-4230-9260-8802BCABDECE}"/>
              </a:ext>
            </a:extLst>
          </p:cNvPr>
          <p:cNvSpPr/>
          <p:nvPr/>
        </p:nvSpPr>
        <p:spPr>
          <a:xfrm>
            <a:off x="700350" y="4607779"/>
            <a:ext cx="6175812" cy="92940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5CC5087-AEAF-4091-B073-4D8B48F1F1A9}"/>
              </a:ext>
            </a:extLst>
          </p:cNvPr>
          <p:cNvSpPr/>
          <p:nvPr/>
        </p:nvSpPr>
        <p:spPr>
          <a:xfrm>
            <a:off x="7309209" y="262624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28FFAEF-0931-47E0-BB82-15FF4B390828}"/>
              </a:ext>
            </a:extLst>
          </p:cNvPr>
          <p:cNvSpPr/>
          <p:nvPr/>
        </p:nvSpPr>
        <p:spPr>
          <a:xfrm>
            <a:off x="7295525" y="3802811"/>
            <a:ext cx="360000" cy="36000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28BD7C3-9821-4F16-BA59-7821377F2178}"/>
              </a:ext>
            </a:extLst>
          </p:cNvPr>
          <p:cNvSpPr/>
          <p:nvPr/>
        </p:nvSpPr>
        <p:spPr>
          <a:xfrm>
            <a:off x="7309209" y="5072480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F7EEE06-8301-49BA-8344-A5FE00C34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3934" y="2263323"/>
            <a:ext cx="3667125" cy="3438977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Zugriff auf die verschiedenen Dokumente im EPD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Beispiel für verordnete Medikamente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Verordnung neuer Medikamente</a:t>
            </a:r>
          </a:p>
        </p:txBody>
      </p:sp>
    </p:spTree>
    <p:extLst>
      <p:ext uri="{BB962C8B-B14F-4D97-AF65-F5344CB8AC3E}">
        <p14:creationId xmlns:p14="http://schemas.microsoft.com/office/powerpoint/2010/main" val="428857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Prototyp - UI Design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1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C657EC-7949-4C38-8935-098256C3E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3934" y="2263323"/>
            <a:ext cx="3667125" cy="2571117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Anamnese Erfassung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Suchleiste mit Medikamentenvorschlag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Einnahmedokumentation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E98302-1D0A-4136-AB81-F26A62EA9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Anbindung </a:t>
            </a:r>
            <a:r>
              <a:rPr lang="de-CH" dirty="0" err="1"/>
              <a:t>hospINDEX</a:t>
            </a:r>
            <a:r>
              <a:rPr lang="de-CH" dirty="0"/>
              <a:t> ans PMS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3A075B-FDDB-4BEC-9019-D32BB03DF9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001600"/>
            <a:ext cx="6464300" cy="52243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2EAA8B2-15CE-40E3-B34C-D7F7E07F0AA8}"/>
              </a:ext>
            </a:extLst>
          </p:cNvPr>
          <p:cNvSpPr/>
          <p:nvPr/>
        </p:nvSpPr>
        <p:spPr>
          <a:xfrm>
            <a:off x="711524" y="2019300"/>
            <a:ext cx="5752776" cy="141355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FA18C3D-A244-4C50-8C1A-A9659B64A31A}"/>
              </a:ext>
            </a:extLst>
          </p:cNvPr>
          <p:cNvSpPr/>
          <p:nvPr/>
        </p:nvSpPr>
        <p:spPr>
          <a:xfrm>
            <a:off x="656816" y="3548883"/>
            <a:ext cx="1974088" cy="934898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F2B6DF4-5BA9-43E3-BC40-CD605CB92854}"/>
              </a:ext>
            </a:extLst>
          </p:cNvPr>
          <p:cNvSpPr/>
          <p:nvPr/>
        </p:nvSpPr>
        <p:spPr>
          <a:xfrm>
            <a:off x="2761460" y="3942381"/>
            <a:ext cx="3948183" cy="541400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AE319C9-101E-45B9-8290-A50E963BE1AB}"/>
              </a:ext>
            </a:extLst>
          </p:cNvPr>
          <p:cNvSpPr/>
          <p:nvPr/>
        </p:nvSpPr>
        <p:spPr>
          <a:xfrm>
            <a:off x="7309209" y="226624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AD16030-3C16-4497-887C-9DA42A55EE36}"/>
              </a:ext>
            </a:extLst>
          </p:cNvPr>
          <p:cNvSpPr/>
          <p:nvPr/>
        </p:nvSpPr>
        <p:spPr>
          <a:xfrm>
            <a:off x="7309209" y="3249000"/>
            <a:ext cx="360000" cy="36000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E063CD3-93A0-45DA-ACA0-588B0E825C1A}"/>
              </a:ext>
            </a:extLst>
          </p:cNvPr>
          <p:cNvSpPr/>
          <p:nvPr/>
        </p:nvSpPr>
        <p:spPr>
          <a:xfrm>
            <a:off x="7309209" y="4303781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770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Prototyp - UI Design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20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39403A-6A50-4EA6-9BDE-37AF971C9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6DC36B-AB29-4426-9130-5597EEA0700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r="4326" b="12120"/>
          <a:stretch/>
        </p:blipFill>
        <p:spPr bwMode="auto">
          <a:xfrm>
            <a:off x="425749" y="960490"/>
            <a:ext cx="6613406" cy="53448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2A2EBFC-CD9D-4755-95D0-DC995E8A78B3}"/>
              </a:ext>
            </a:extLst>
          </p:cNvPr>
          <p:cNvSpPr/>
          <p:nvPr/>
        </p:nvSpPr>
        <p:spPr>
          <a:xfrm>
            <a:off x="2029911" y="2132549"/>
            <a:ext cx="4904290" cy="27200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EBF2CC7-DB2B-46EB-B1D8-40D5B40D7E9F}"/>
              </a:ext>
            </a:extLst>
          </p:cNvPr>
          <p:cNvSpPr/>
          <p:nvPr/>
        </p:nvSpPr>
        <p:spPr>
          <a:xfrm>
            <a:off x="2703170" y="5333259"/>
            <a:ext cx="2395864" cy="786741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F45E7D-0468-4CB2-AE28-19AF265588CE}"/>
              </a:ext>
            </a:extLst>
          </p:cNvPr>
          <p:cNvSpPr/>
          <p:nvPr/>
        </p:nvSpPr>
        <p:spPr>
          <a:xfrm>
            <a:off x="533750" y="1399243"/>
            <a:ext cx="1388159" cy="365382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79BD0A36-4E72-4E11-8DF7-012B8F195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3934" y="1704563"/>
            <a:ext cx="3667125" cy="3856677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Terminübersicht mit Suchfunktion für Mitarbeiter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Menübar</a:t>
            </a:r>
            <a:r>
              <a:rPr lang="de-CH" dirty="0"/>
              <a:t>: </a:t>
            </a:r>
            <a:r>
              <a:rPr lang="de-CH" dirty="0" err="1"/>
              <a:t>ToDo</a:t>
            </a:r>
            <a:r>
              <a:rPr lang="de-CH" dirty="0"/>
              <a:t>-Liste erstellen, suchen und neue Termine erstellen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Mitarbeiterübersicht und </a:t>
            </a:r>
            <a:r>
              <a:rPr lang="de-CH" dirty="0" err="1"/>
              <a:t>ToDo</a:t>
            </a:r>
            <a:r>
              <a:rPr lang="de-CH" dirty="0"/>
              <a:t>-Liste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8D5F7D-36E4-4439-A604-293EEB7D05A9}"/>
              </a:ext>
            </a:extLst>
          </p:cNvPr>
          <p:cNvSpPr/>
          <p:nvPr/>
        </p:nvSpPr>
        <p:spPr>
          <a:xfrm>
            <a:off x="7309209" y="206189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5D1D50-0941-4B04-837A-3DEBAA648FA0}"/>
              </a:ext>
            </a:extLst>
          </p:cNvPr>
          <p:cNvSpPr/>
          <p:nvPr/>
        </p:nvSpPr>
        <p:spPr>
          <a:xfrm>
            <a:off x="7309209" y="3517985"/>
            <a:ext cx="360000" cy="36000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5AAD21E-77B9-4D0A-B225-D1D899C4E32C}"/>
              </a:ext>
            </a:extLst>
          </p:cNvPr>
          <p:cNvSpPr/>
          <p:nvPr/>
        </p:nvSpPr>
        <p:spPr>
          <a:xfrm>
            <a:off x="7280018" y="4852621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92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9620E-C7BF-4565-BF11-2CFC8EB28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Zusammenfassung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2C5BF3-5F31-4CB8-8BD8-938644028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Hauptfunktionen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Funktionale und nicht-funktionale Benutzeranforderungen</a:t>
            </a:r>
          </a:p>
        </p:txBody>
      </p:sp>
    </p:spTree>
    <p:extLst>
      <p:ext uri="{BB962C8B-B14F-4D97-AF65-F5344CB8AC3E}">
        <p14:creationId xmlns:p14="http://schemas.microsoft.com/office/powerpoint/2010/main" val="207220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1BB2C0B-FD44-45F3-A1BA-A1E0E5E9E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Hauptfunktionen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5B20EF2A-A02E-4A15-812F-E0177C972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31913"/>
            <a:ext cx="11249025" cy="4787900"/>
          </a:xfrm>
        </p:spPr>
        <p:txBody>
          <a:bodyPr/>
          <a:lstStyle/>
          <a:p>
            <a:pPr lvl="1"/>
            <a:r>
              <a:rPr lang="de-CH" sz="2400" dirty="0"/>
              <a:t>Patientenaufnahme</a:t>
            </a:r>
          </a:p>
          <a:p>
            <a:pPr lvl="1"/>
            <a:r>
              <a:rPr lang="de-CH" sz="2400" dirty="0"/>
              <a:t>Medikation</a:t>
            </a:r>
          </a:p>
          <a:p>
            <a:pPr lvl="1"/>
            <a:r>
              <a:rPr lang="de-CH" sz="2400" dirty="0"/>
              <a:t>Terminplanung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923523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1BB2C0B-FD44-45F3-A1BA-A1E0E5E9E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Funktionale Benutzeranforderungen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5B20EF2A-A02E-4A15-812F-E0177C972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31913"/>
            <a:ext cx="11249025" cy="4787900"/>
          </a:xfrm>
        </p:spPr>
        <p:txBody>
          <a:bodyPr/>
          <a:lstStyle/>
          <a:p>
            <a:pPr lvl="1"/>
            <a:r>
              <a:rPr lang="de-CH" dirty="0"/>
              <a:t>Benutzer kann Patienten im System erfassen und Daten eingeben</a:t>
            </a:r>
          </a:p>
          <a:p>
            <a:pPr lvl="1"/>
            <a:r>
              <a:rPr lang="de-CH" dirty="0"/>
              <a:t>Benutzer kann Patientendaten – wenn freigegeben – aus EPD abrufen</a:t>
            </a:r>
          </a:p>
          <a:p>
            <a:pPr lvl="2"/>
            <a:r>
              <a:rPr lang="de-CH" dirty="0"/>
              <a:t>Die EPD Anbindung wird simuliert</a:t>
            </a:r>
          </a:p>
          <a:p>
            <a:pPr lvl="1"/>
            <a:r>
              <a:rPr lang="de-CH" dirty="0"/>
              <a:t>Benutzer kann Medikamente verschreiben</a:t>
            </a:r>
          </a:p>
          <a:p>
            <a:pPr lvl="2"/>
            <a:r>
              <a:rPr lang="de-CH" dirty="0"/>
              <a:t>Die Anbindung ans </a:t>
            </a:r>
            <a:r>
              <a:rPr lang="de-CH" dirty="0" err="1"/>
              <a:t>hospINDEX</a:t>
            </a:r>
            <a:r>
              <a:rPr lang="de-CH" dirty="0"/>
              <a:t> wird simuliert</a:t>
            </a:r>
          </a:p>
          <a:p>
            <a:pPr lvl="1"/>
            <a:r>
              <a:rPr lang="de-CH" dirty="0"/>
              <a:t>Dem Benutzer steht ein Tool zur Verfügung, mit dem er plausibilisieren kann, ob die Medikamente genommen werden</a:t>
            </a:r>
          </a:p>
          <a:p>
            <a:pPr lvl="1"/>
            <a:r>
              <a:rPr lang="de-CH" dirty="0"/>
              <a:t>Benutzer kann seine Patiententermine verwalten</a:t>
            </a:r>
          </a:p>
          <a:p>
            <a:pPr lvl="1"/>
            <a:r>
              <a:rPr lang="de-CH" dirty="0"/>
              <a:t>Benutzer kann sich ausserhalb der Organisation in das System einloggen</a:t>
            </a:r>
          </a:p>
          <a:p>
            <a:pPr lvl="2"/>
            <a:r>
              <a:rPr lang="de-CH" dirty="0"/>
              <a:t>Keine Authentisierungsmechanismus mit SMS/</a:t>
            </a:r>
            <a:r>
              <a:rPr lang="de-CH" dirty="0" err="1"/>
              <a:t>mOTP</a:t>
            </a:r>
            <a:r>
              <a:rPr lang="de-CH" dirty="0"/>
              <a:t>/… etc. wird realisiert</a:t>
            </a:r>
          </a:p>
          <a:p>
            <a:pPr lvl="1"/>
            <a:r>
              <a:rPr lang="de-CH" dirty="0"/>
              <a:t>Benutzer kann vorausgefüllte Formulare ausdrucken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9530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1BB2C0B-FD44-45F3-A1BA-A1E0E5E9E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Nicht-funktionale Benutzeranforderungen</a:t>
            </a:r>
            <a:br>
              <a:rPr lang="de-CH" dirty="0"/>
            </a:br>
            <a:endParaRPr lang="de-CH" dirty="0"/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5B20EF2A-A02E-4A15-812F-E0177C972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31913"/>
            <a:ext cx="11249025" cy="4787900"/>
          </a:xfrm>
        </p:spPr>
        <p:txBody>
          <a:bodyPr/>
          <a:lstStyle/>
          <a:p>
            <a:pPr lvl="1"/>
            <a:r>
              <a:rPr lang="de-CH" sz="2400" dirty="0"/>
              <a:t>Die Anwendung </a:t>
            </a:r>
            <a:r>
              <a:rPr lang="de-CH" sz="2400"/>
              <a:t>ist benutzerfreundlich </a:t>
            </a:r>
            <a:r>
              <a:rPr lang="de-CH" sz="2400" dirty="0"/>
              <a:t>gestaltet</a:t>
            </a:r>
          </a:p>
          <a:p>
            <a:pPr lvl="1"/>
            <a:r>
              <a:rPr lang="de-CH" sz="2400" dirty="0"/>
              <a:t>Externer Zugriff soll ermöglicht werden</a:t>
            </a:r>
          </a:p>
          <a:p>
            <a:pPr lvl="1"/>
            <a:r>
              <a:rPr lang="de-CH" sz="2400" dirty="0"/>
              <a:t>Die Anwendung soll absturzsicher sein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39080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EF3C421-221B-4F42-8AD6-63E9FF2A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6" r="30643"/>
          <a:stretch/>
        </p:blipFill>
        <p:spPr>
          <a:xfrm>
            <a:off x="8897679" y="1127361"/>
            <a:ext cx="2395796" cy="34255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Vielen Dank für eure Aufmerksamkeit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2B90D937-9CC2-415E-8B1D-D07BB3D9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88691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sz="2000" dirty="0"/>
              <a:t>Web-Applikation 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Patienten Management System (PMS)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Arzt – Suchterkrankung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ist unorganisiert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verpasst Termine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ist nicht zuverlässig: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2000" dirty="0"/>
              <a:t>Verliert Rezepte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2000" dirty="0"/>
              <a:t>Nimmt Medikamente nicht 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2000" dirty="0"/>
              <a:t>Ist z.T. zahlungsunfähig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kann gefährlich werden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hat Termine bei verschiedenen Ärzten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hat vor der Konsultation schon Medikamente verschrieben bekommen</a:t>
            </a: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Ausgangslage / Problemstellung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572D01-E7C4-4B81-9FCD-595177684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Titelbild: https://image.jimcdn.com/app/cms/image/transf/dimension=697x10000:format=jpg/path/sd47613ceb1db53f4/image/ib674891e8fb5286a/version/1515513892/patientenzimmer-untersuchungszimmer-praxis-hausarzt-friedeck-rothenburg.jpg</a:t>
            </a:r>
          </a:p>
          <a:p>
            <a:r>
              <a:rPr lang="de-CH" dirty="0"/>
              <a:t>Persona 1: https://recrutio.de/wp-content/uploads/2019/03/Bewerbungsschreiben-Arzt.jpg</a:t>
            </a:r>
          </a:p>
          <a:p>
            <a:r>
              <a:rPr lang="de-CH" dirty="0"/>
              <a:t>Persona 2: https://mpa-community.ch/wp-content/uploads/ueberzeugung.jpg</a:t>
            </a:r>
          </a:p>
          <a:p>
            <a:r>
              <a:rPr lang="de-CH" dirty="0"/>
              <a:t>Fragen: https://d18dlwi47k866f.cloudfront.net/wp-content/uploads/2013/09/fragen-zum-kennenlernen-2440x1600.jpg?x91640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Bilderquellen</a:t>
            </a:r>
          </a:p>
        </p:txBody>
      </p:sp>
    </p:spTree>
    <p:extLst>
      <p:ext uri="{BB962C8B-B14F-4D97-AF65-F5344CB8AC3E}">
        <p14:creationId xmlns:p14="http://schemas.microsoft.com/office/powerpoint/2010/main" val="76676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3539067" y="1331913"/>
            <a:ext cx="8167158" cy="37311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Persona:</a:t>
            </a:r>
            <a:r>
              <a:rPr lang="de-DE" sz="2000" dirty="0">
                <a:ea typeface="MS PGothic"/>
              </a:rPr>
              <a:t> Dr. med. Bernardo Cruz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Rolle:</a:t>
            </a:r>
            <a:r>
              <a:rPr lang="de-DE" sz="2000" dirty="0">
                <a:ea typeface="MS PGothic"/>
              </a:rPr>
              <a:t> Arzt mit Arztpraxis in der Nähe von Worb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Skills: </a:t>
            </a:r>
            <a:r>
              <a:rPr lang="de-DE" sz="2000" dirty="0">
                <a:ea typeface="MS PGothic"/>
              </a:rPr>
              <a:t>Sprachen, Fachkompetenz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Ziele:</a:t>
            </a:r>
            <a:r>
              <a:rPr lang="de-DE" sz="2000" dirty="0">
                <a:ea typeface="MS PGothic"/>
              </a:rPr>
              <a:t>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Patientensicherheit in der Praxis erhöhen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Besseren Überblick über Termine gewinnen</a:t>
            </a:r>
            <a:endParaRPr lang="de-DE" sz="2000" b="1" dirty="0">
              <a:ea typeface="MS PGothic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Pain </a:t>
            </a:r>
            <a:r>
              <a:rPr lang="de-DE" sz="2000" b="1" dirty="0" err="1">
                <a:ea typeface="MS PGothic"/>
              </a:rPr>
              <a:t>points</a:t>
            </a:r>
            <a:r>
              <a:rPr lang="de-DE" sz="2000" b="1" dirty="0">
                <a:ea typeface="MS PGothic"/>
              </a:rPr>
              <a:t>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Terminplanung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Komplizierte Informatikanwendungen</a:t>
            </a: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Persona 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C09E35-2A4B-44DA-B8C1-F01DD2F46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97" t="2592" r="24388" b="15501"/>
          <a:stretch/>
        </p:blipFill>
        <p:spPr>
          <a:xfrm>
            <a:off x="670984" y="1331913"/>
            <a:ext cx="2275415" cy="3413123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CF1E6B9-F063-4879-9854-96B81A7B47A8}"/>
              </a:ext>
            </a:extLst>
          </p:cNvPr>
          <p:cNvSpPr/>
          <p:nvPr/>
        </p:nvSpPr>
        <p:spPr>
          <a:xfrm>
            <a:off x="501650" y="5063066"/>
            <a:ext cx="11014614" cy="10316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Lucida Sans" panose="020B0602030504020204" pitchFamily="34" charset="0"/>
              </a:rPr>
              <a:t>Herr Cruz möchte, dass in dem Patienten-Management-System die Patiententermine strukturiert und übersichtlich angezeigt werden, sodass er keine Zeit mit dem Finden von Terminen und Patienten verliert.</a:t>
            </a:r>
            <a:endParaRPr lang="de-DE" sz="2000" dirty="0">
              <a:latin typeface="Lucida Sans" panose="020B0602030504020204" pitchFamily="34" charset="0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055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3539067" y="1331913"/>
            <a:ext cx="8167158" cy="37311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Persona:</a:t>
            </a:r>
            <a:r>
              <a:rPr lang="de-DE" sz="2000" dirty="0">
                <a:ea typeface="MS PGothic"/>
              </a:rPr>
              <a:t> Dr. med. Alina Berchtold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Rolle: </a:t>
            </a:r>
            <a:r>
              <a:rPr lang="de-DE" sz="2000" dirty="0">
                <a:ea typeface="MS PGothic"/>
              </a:rPr>
              <a:t>Ärztin mit Gruppenpraxis in der Nähe von Biel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Skills: </a:t>
            </a:r>
            <a:r>
              <a:rPr lang="de-DE" sz="2000" dirty="0">
                <a:ea typeface="MS PGothic"/>
              </a:rPr>
              <a:t>Umgang mit Krisensituationen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Ziele:</a:t>
            </a:r>
            <a:r>
              <a:rPr lang="de-DE" sz="2000" dirty="0">
                <a:ea typeface="MS PGothic"/>
              </a:rPr>
              <a:t>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Datenschutz der Patienten gewährleisten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Reibungslose Medikamentenverordnung</a:t>
            </a:r>
            <a:endParaRPr lang="de-DE" sz="2000" b="1" dirty="0">
              <a:ea typeface="MS PGothic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Pain </a:t>
            </a:r>
            <a:r>
              <a:rPr lang="de-DE" sz="2000" b="1" dirty="0" err="1">
                <a:ea typeface="MS PGothic"/>
              </a:rPr>
              <a:t>points</a:t>
            </a:r>
            <a:r>
              <a:rPr lang="de-DE" sz="2000" b="1" dirty="0">
                <a:ea typeface="MS PGothic"/>
              </a:rPr>
              <a:t>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Fehler bei der Medikamentenverordnung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Sorgen bezüglich Datenschutz</a:t>
            </a: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Persona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CF1E6B9-F063-4879-9854-96B81A7B47A8}"/>
              </a:ext>
            </a:extLst>
          </p:cNvPr>
          <p:cNvSpPr/>
          <p:nvPr/>
        </p:nvSpPr>
        <p:spPr>
          <a:xfrm>
            <a:off x="501650" y="5063066"/>
            <a:ext cx="11014614" cy="10316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Lucida Sans" panose="020B0602030504020204" pitchFamily="34" charset="0"/>
              </a:rPr>
              <a:t>Frau Berchtold möchte, dass in dem Patienten-Management-System ein System angebunden ist, welches ermöglicht einfach Medikamente anzuwählen, damit Medikamentenfehler vermieden werden können.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200B087-D5FF-4DCA-AE8E-992F7C958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27" t="3773" r="42052" b="42698"/>
          <a:stretch/>
        </p:blipFill>
        <p:spPr>
          <a:xfrm>
            <a:off x="457200" y="1331913"/>
            <a:ext cx="2447396" cy="36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3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  <a:cs typeface="Lucida Sans Unicode" pitchFamily="34" charset="0"/>
              </a:rPr>
              <a:t>Stroyboards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1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2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614A8A-CE7A-458A-A607-0D8736DC8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926" y="1514081"/>
            <a:ext cx="5400000" cy="370306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56422BD-4F62-4CFF-A764-6F0782AD3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3200" y="1458769"/>
            <a:ext cx="5400000" cy="36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0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3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4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E046AD63-177E-401E-8F2D-C88ADECD4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675" y="1458769"/>
            <a:ext cx="5400000" cy="370453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C5E2244-6CB0-42F3-B98E-692C108C7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3200" y="1518604"/>
            <a:ext cx="5400000" cy="36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3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5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6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4A787B3-1587-415D-B13C-B5277C1DE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851" y="1458769"/>
            <a:ext cx="5400000" cy="36810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B09FBF3-E1B3-4B40-961E-E75DD02F1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200" y="1458769"/>
            <a:ext cx="5400000" cy="38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0703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8F6B955CE49741A0DA794E1BD19823" ma:contentTypeVersion="2" ma:contentTypeDescription="Ein neues Dokument erstellen." ma:contentTypeScope="" ma:versionID="b38c4b257f07a2bbe2e881e426cae38b">
  <xsd:schema xmlns:xsd="http://www.w3.org/2001/XMLSchema" xmlns:xs="http://www.w3.org/2001/XMLSchema" xmlns:p="http://schemas.microsoft.com/office/2006/metadata/properties" xmlns:ns3="de7f4a71-b510-446a-a776-c787f58d5553" targetNamespace="http://schemas.microsoft.com/office/2006/metadata/properties" ma:root="true" ma:fieldsID="98d1d1f20bcd69e07f996ac788fb9573" ns3:_="">
    <xsd:import namespace="de7f4a71-b510-446a-a776-c787f58d55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f4a71-b510-446a-a776-c787f58d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85437-8812-4ABE-89CE-3E49C89E0BF6}">
  <ds:schemaRefs>
    <ds:schemaRef ds:uri="http://purl.org/dc/dcmitype/"/>
    <ds:schemaRef ds:uri="de7f4a71-b510-446a-a776-c787f58d555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26A31D-3B82-488A-B68B-0B333E20C4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f4a71-b510-446a-a776-c787f58d5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Task01-Ärzte-Suchtpatienten</Template>
  <TotalTime>0</TotalTime>
  <Words>657</Words>
  <Application>Microsoft Office PowerPoint</Application>
  <PresentationFormat>Benutzerdefiniert</PresentationFormat>
  <Paragraphs>147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MS PGothic</vt:lpstr>
      <vt:lpstr>Arial</vt:lpstr>
      <vt:lpstr>Calibri</vt:lpstr>
      <vt:lpstr>Lucida Grande</vt:lpstr>
      <vt:lpstr>Lucida Sans</vt:lpstr>
      <vt:lpstr>BFH_PPT_Vorlage_16-9</vt:lpstr>
      <vt:lpstr>Task01- Ärzte / Suchtpatienten</vt:lpstr>
      <vt:lpstr>Inhaltsverzeichnis</vt:lpstr>
      <vt:lpstr>Ausgangslage / Problemstellung</vt:lpstr>
      <vt:lpstr>Persona 1</vt:lpstr>
      <vt:lpstr>Persona 2</vt:lpstr>
      <vt:lpstr>Stroyboards</vt:lpstr>
      <vt:lpstr>Anbindung des EPD ans PMS </vt:lpstr>
      <vt:lpstr>Anbindung des EPD ans PMS </vt:lpstr>
      <vt:lpstr>Anbindung des EPD ans PMS </vt:lpstr>
      <vt:lpstr>Anbindung des EPD ans PMS </vt:lpstr>
      <vt:lpstr>Stroyboards</vt:lpstr>
      <vt:lpstr>Anbindung hospINDEX ans PMS </vt:lpstr>
      <vt:lpstr>Anbindung hospINDEX ans PMS </vt:lpstr>
      <vt:lpstr>Anbindung hospINDEX ans PMS </vt:lpstr>
      <vt:lpstr>Stroyboards</vt:lpstr>
      <vt:lpstr>Strukturierter Termin </vt:lpstr>
      <vt:lpstr>Strukturierter Termin </vt:lpstr>
      <vt:lpstr>Strukturierter Termin </vt:lpstr>
      <vt:lpstr>Prototyp - UI Design</vt:lpstr>
      <vt:lpstr>Anbindung des EPD ans PMS</vt:lpstr>
      <vt:lpstr>Prototyp - UI Design</vt:lpstr>
      <vt:lpstr>Anbindung hospINDEX ans PMS</vt:lpstr>
      <vt:lpstr>Prototyp - UI Design</vt:lpstr>
      <vt:lpstr>Strukturierter Termin</vt:lpstr>
      <vt:lpstr>Zusammenfassung</vt:lpstr>
      <vt:lpstr>Hauptfunktionen</vt:lpstr>
      <vt:lpstr>Funktionale Benutzeranforderungen</vt:lpstr>
      <vt:lpstr>Nicht-funktionale Benutzeranforderungen </vt:lpstr>
      <vt:lpstr>Vielen Dank für eure Aufmerksamkeit</vt:lpstr>
      <vt:lpstr>Bilderquellen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Task01- Ärzte / Suchtpatienten</dc:title>
  <dc:creator>Marko Miletic</dc:creator>
  <dc:description> </dc:description>
  <cp:lastModifiedBy>Marko Miletic</cp:lastModifiedBy>
  <cp:revision>11</cp:revision>
  <cp:lastPrinted>2013-08-23T11:57:04Z</cp:lastPrinted>
  <dcterms:created xsi:type="dcterms:W3CDTF">2019-10-31T08:17:50Z</dcterms:created>
  <dcterms:modified xsi:type="dcterms:W3CDTF">2019-10-31T10:24:10Z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0x010100D78F6B955CE49741A0DA794E1BD19823</vt:lpwstr>
  </property>
  <property fmtid="{D5CDD505-2E9C-101B-9397-08002B2CF9AE}" pid="4" name="TaxCatchAll">
    <vt:lpwstr>241;#Vorlage|de1a6d3c-ac6a-4b34-8edd-308eb81066db</vt:lpwstr>
  </property>
</Properties>
</file>