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3" r:id="rId6"/>
    <p:sldId id="269" r:id="rId7"/>
    <p:sldId id="275" r:id="rId8"/>
    <p:sldId id="264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68" r:id="rId18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 snapToGrid="0" snapToObjects="1" showGuides="1">
      <p:cViewPr varScale="1">
        <p:scale>
          <a:sx n="81" d="100"/>
          <a:sy n="81" d="100"/>
        </p:scale>
        <p:origin x="91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30.10.2019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30.10.2019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DB731B00-E74A-4C68-B92A-55C3FBA8C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606" y="6238658"/>
            <a:ext cx="42384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7800" indent="-177800" algn="l" rtl="0">
              <a:spcBef>
                <a:spcPts val="0"/>
              </a:spcBef>
              <a:spcAft>
                <a:spcPts val="0"/>
              </a:spcAft>
              <a:buSzPts val="1120"/>
              <a:buFont typeface="Merriweather Sans"/>
              <a:buChar char="▶"/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pPr marL="0" indent="0">
              <a:buFont typeface="Merriweather Sans"/>
              <a:buNone/>
            </a:pPr>
            <a:r>
              <a:rPr lang="en-US" dirty="0">
                <a:ea typeface="Lucida Sans"/>
                <a:cs typeface="Lucida Sans"/>
                <a:sym typeface="Lucida Sans"/>
              </a:rPr>
              <a:t>Technik und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Informatik</a:t>
            </a:r>
            <a:r>
              <a:rPr lang="en-US" dirty="0">
                <a:ea typeface="Lucida Sans"/>
                <a:cs typeface="Lucida Sans"/>
                <a:sym typeface="Lucida Sans"/>
              </a:rPr>
              <a:t> /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Medizininformatik</a:t>
            </a:r>
            <a:endParaRPr lang="en-US" dirty="0">
              <a:ea typeface="Lucida Sans"/>
              <a:cs typeface="Lucida Sans"/>
              <a:sym typeface="Lucida San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DD63865-60E1-44BA-AC22-B5030301FA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222" y="6376309"/>
            <a:ext cx="99075" cy="10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5820E2-2C1E-45BE-BCDD-C9067999F3A9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75AC12-7C44-4BA4-8FA4-0111A5DBD2DC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24B8BCEB-ECF4-4817-B167-82C656D98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200" y="6238658"/>
            <a:ext cx="42384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7800" indent="-177800" algn="l" rtl="0">
              <a:spcBef>
                <a:spcPts val="0"/>
              </a:spcBef>
              <a:spcAft>
                <a:spcPts val="0"/>
              </a:spcAft>
              <a:buSzPts val="1120"/>
              <a:buFont typeface="Merriweather Sans"/>
              <a:buChar char="▶"/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pPr marL="0" indent="0">
              <a:buFont typeface="Merriweather Sans"/>
              <a:buNone/>
            </a:pPr>
            <a:r>
              <a:rPr lang="en-US" dirty="0">
                <a:ea typeface="Lucida Sans"/>
                <a:cs typeface="Lucida Sans"/>
                <a:sym typeface="Lucida Sans"/>
              </a:rPr>
              <a:t>Technik und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Informatik</a:t>
            </a:r>
            <a:r>
              <a:rPr lang="en-US" dirty="0">
                <a:ea typeface="Lucida Sans"/>
                <a:cs typeface="Lucida Sans"/>
                <a:sym typeface="Lucida Sans"/>
              </a:rPr>
              <a:t> /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Medizininformatik</a:t>
            </a:r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8EB342B-B96A-46EF-90DE-FE9FADD856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222" y="6376309"/>
            <a:ext cx="99075" cy="10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4B40497-9796-4815-9B75-9ACA5FCF49EF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B2728E8-4EF4-4AAA-B483-49C4E4F32D95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F061D-D926-4186-A55C-CD6E22C88DF9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BEE7B1-61B0-4D10-8851-4F450A41FBEA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FEBB02E-936A-4AC9-836A-65FF776E655B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DC838BE-6358-4D6E-9AF7-5A5098711E37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A0234E7-B946-4DC8-816D-093666D0AF30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2E3759-2592-4632-8F24-B982FB313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8098" y="6238658"/>
            <a:ext cx="4293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7800" indent="-177800" algn="l" rtl="0">
              <a:spcBef>
                <a:spcPts val="0"/>
              </a:spcBef>
              <a:spcAft>
                <a:spcPts val="0"/>
              </a:spcAft>
              <a:buSzPts val="1120"/>
              <a:buFont typeface="Merriweather Sans"/>
              <a:buChar char="▶"/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pPr marL="0" indent="0">
              <a:buFont typeface="Merriweather Sans"/>
              <a:buNone/>
            </a:pPr>
            <a:r>
              <a:rPr lang="en-US" dirty="0">
                <a:ea typeface="Lucida Sans"/>
                <a:cs typeface="Lucida Sans"/>
                <a:sym typeface="Lucida Sans"/>
              </a:rPr>
              <a:t>Technik und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Informatik</a:t>
            </a:r>
            <a:r>
              <a:rPr lang="en-US" dirty="0">
                <a:ea typeface="Lucida Sans"/>
                <a:cs typeface="Lucida Sans"/>
                <a:sym typeface="Lucida Sans"/>
              </a:rPr>
              <a:t> /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Medizininformatik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CA84AD8-0E1B-4DDC-8C00-C55FCEF22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Task 1 – Doktor / Sucht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DA1F4C3A-3ECC-4E1B-9A39-F642DF08D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David Gaupp, Miletic Marko, </a:t>
            </a:r>
            <a:r>
              <a:rPr lang="de-CH" dirty="0" err="1"/>
              <a:t>Selvasingham</a:t>
            </a:r>
            <a:r>
              <a:rPr lang="de-CH" dirty="0"/>
              <a:t> </a:t>
            </a:r>
            <a:r>
              <a:rPr lang="de-CH" dirty="0" err="1"/>
              <a:t>Sugeelan</a:t>
            </a:r>
            <a:r>
              <a:rPr lang="de-CH" dirty="0"/>
              <a:t>, </a:t>
            </a:r>
            <a:r>
              <a:rPr lang="de-CH" dirty="0" err="1"/>
              <a:t>Velkov</a:t>
            </a:r>
            <a:r>
              <a:rPr lang="de-CH" dirty="0"/>
              <a:t> Viktor,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1AFFCE2-9C09-42BC-9A37-19F0C5DDC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dirty="0">
                <a:ea typeface="Lucida Sans"/>
                <a:cs typeface="Lucida Sans"/>
                <a:sym typeface="Lucida Sans"/>
              </a:rPr>
              <a:t>Technik und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Informatik</a:t>
            </a:r>
            <a:r>
              <a:rPr lang="en-US" dirty="0">
                <a:ea typeface="Lucida Sans"/>
                <a:cs typeface="Lucida Sans"/>
                <a:sym typeface="Lucida Sans"/>
              </a:rPr>
              <a:t> /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Medizininformatik</a:t>
            </a:r>
            <a:endParaRPr lang="en-US" dirty="0"/>
          </a:p>
        </p:txBody>
      </p:sp>
      <p:pic>
        <p:nvPicPr>
          <p:cNvPr id="1026" name="Picture 2" descr="Bildergebnis für untersuchungszimmer arzt">
            <a:extLst>
              <a:ext uri="{FF2B5EF4-FFF2-40B4-BE49-F238E27FC236}">
                <a16:creationId xmlns:a16="http://schemas.microsoft.com/office/drawing/2014/main" id="{EB146DAC-B25C-4625-974B-CC8E83528005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8" b="156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04707F-1430-47F2-9043-A81C0A53F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dirty="0"/>
              <a:t>Storyboard 3 – Strukturierter Termin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284693-A442-4975-A068-420D74F92976}"/>
              </a:ext>
            </a:extLst>
          </p:cNvPr>
          <p:cNvGrpSpPr/>
          <p:nvPr/>
        </p:nvGrpSpPr>
        <p:grpSpPr>
          <a:xfrm>
            <a:off x="2428829" y="1450650"/>
            <a:ext cx="263951" cy="307777"/>
            <a:chOff x="2428829" y="800200"/>
            <a:chExt cx="263951" cy="307777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FE8BE93-F9A1-4275-8222-07C4EEF27C19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1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FD74DC7-ABF7-406F-BDE7-0CE96BE36135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2924C2D-DA77-4F44-B4A8-519CF4BF9CF7}"/>
              </a:ext>
            </a:extLst>
          </p:cNvPr>
          <p:cNvGrpSpPr/>
          <p:nvPr/>
        </p:nvGrpSpPr>
        <p:grpSpPr>
          <a:xfrm>
            <a:off x="6451217" y="1455077"/>
            <a:ext cx="263951" cy="307777"/>
            <a:chOff x="2428829" y="800200"/>
            <a:chExt cx="263951" cy="307777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A84C640-F0BB-4D57-9900-D8EBC558D9D2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2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4955D9B-EBA7-44F5-AABC-CF51F38CA7DA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30" name="Grafik 29">
            <a:extLst>
              <a:ext uri="{FF2B5EF4-FFF2-40B4-BE49-F238E27FC236}">
                <a16:creationId xmlns:a16="http://schemas.microsoft.com/office/drawing/2014/main" id="{391A6DA5-4848-4811-A3BB-4C072237DB0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93" y="1756553"/>
            <a:ext cx="3481013" cy="229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3CCE1B0F-F5CF-42A2-852D-B0C6E37E7A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842" y="1756553"/>
            <a:ext cx="3481012" cy="2292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83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109EE75-9C05-46C7-8586-9F9EFCFB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dirty="0"/>
              <a:t>Prototyp Anbindung eines EPDs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0AD1CF-8337-499F-99A3-2AA457096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5" r="9262" b="12191"/>
          <a:stretch/>
        </p:blipFill>
        <p:spPr>
          <a:xfrm>
            <a:off x="1807688" y="1039306"/>
            <a:ext cx="5528623" cy="430754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BA1CF05-8843-46AD-95B1-EB0AA5EC68D6}"/>
              </a:ext>
            </a:extLst>
          </p:cNvPr>
          <p:cNvSpPr/>
          <p:nvPr/>
        </p:nvSpPr>
        <p:spPr>
          <a:xfrm>
            <a:off x="2243580" y="1860850"/>
            <a:ext cx="4666267" cy="4632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BC19DD5-B69D-4DC3-B719-06F258BA03E8}"/>
              </a:ext>
            </a:extLst>
          </p:cNvPr>
          <p:cNvSpPr/>
          <p:nvPr/>
        </p:nvSpPr>
        <p:spPr>
          <a:xfrm>
            <a:off x="2114551" y="2379116"/>
            <a:ext cx="4914900" cy="154708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BFFACF-7F40-4870-B759-F2261CD1C521}"/>
              </a:ext>
            </a:extLst>
          </p:cNvPr>
          <p:cNvSpPr/>
          <p:nvPr/>
        </p:nvSpPr>
        <p:spPr>
          <a:xfrm>
            <a:off x="2049780" y="3977652"/>
            <a:ext cx="5166359" cy="12306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99B9AEB-135C-4C3B-9A13-B9D4C0878D09}"/>
              </a:ext>
            </a:extLst>
          </p:cNvPr>
          <p:cNvSpPr txBox="1"/>
          <p:nvPr/>
        </p:nvSpPr>
        <p:spPr>
          <a:xfrm>
            <a:off x="2243580" y="5301490"/>
            <a:ext cx="479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solidFill>
                  <a:srgbClr val="FF0000"/>
                </a:solidFill>
              </a:rPr>
              <a:t>Zugriff auf die Verschiedenen Dokumente im EPD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759005-9FC3-4329-9C0D-F1538B10BAB6}"/>
              </a:ext>
            </a:extLst>
          </p:cNvPr>
          <p:cNvSpPr txBox="1"/>
          <p:nvPr/>
        </p:nvSpPr>
        <p:spPr>
          <a:xfrm>
            <a:off x="2243579" y="5582941"/>
            <a:ext cx="36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solidFill>
                  <a:srgbClr val="0070C0"/>
                </a:solidFill>
              </a:rPr>
              <a:t>Beispiel für verordnete Medikamente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2A756D3-A3B1-44AA-AC49-0B79FD1A0B2B}"/>
              </a:ext>
            </a:extLst>
          </p:cNvPr>
          <p:cNvSpPr txBox="1"/>
          <p:nvPr/>
        </p:nvSpPr>
        <p:spPr>
          <a:xfrm>
            <a:off x="2243580" y="5871622"/>
            <a:ext cx="325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solidFill>
                  <a:srgbClr val="00B050"/>
                </a:solidFill>
              </a:rPr>
              <a:t>Verordnung neuer Medikamente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1D44DE-9002-42D7-9003-43DDD31DE00F}"/>
              </a:ext>
            </a:extLst>
          </p:cNvPr>
          <p:cNvSpPr/>
          <p:nvPr/>
        </p:nvSpPr>
        <p:spPr>
          <a:xfrm>
            <a:off x="2120608" y="5435313"/>
            <a:ext cx="98424" cy="1066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6912D61-DCFB-4DAD-98CC-090B383CC290}"/>
              </a:ext>
            </a:extLst>
          </p:cNvPr>
          <p:cNvSpPr/>
          <p:nvPr/>
        </p:nvSpPr>
        <p:spPr>
          <a:xfrm>
            <a:off x="2120608" y="5714267"/>
            <a:ext cx="98424" cy="1066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EAE18A0-170C-4634-9614-9AFCE325994B}"/>
              </a:ext>
            </a:extLst>
          </p:cNvPr>
          <p:cNvSpPr/>
          <p:nvPr/>
        </p:nvSpPr>
        <p:spPr>
          <a:xfrm>
            <a:off x="2120608" y="6002948"/>
            <a:ext cx="98424" cy="1066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752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B9D3CC2-42E9-4875-BFBF-E629FC5F6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Prototyp Anbindung </a:t>
            </a:r>
            <a:r>
              <a:rPr lang="de-CH" dirty="0" err="1"/>
              <a:t>HospINDEX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1321772-747B-4641-8E5C-3E82412FE3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7854" y="900000"/>
            <a:ext cx="5340291" cy="431591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EDA9B25-8D69-49FE-8576-090C119B1DD7}"/>
              </a:ext>
            </a:extLst>
          </p:cNvPr>
          <p:cNvSpPr/>
          <p:nvPr/>
        </p:nvSpPr>
        <p:spPr>
          <a:xfrm>
            <a:off x="2102178" y="1860850"/>
            <a:ext cx="4590854" cy="100489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A121EBF-63E3-4935-A675-E20F9C7D8EF8}"/>
              </a:ext>
            </a:extLst>
          </p:cNvPr>
          <p:cNvSpPr/>
          <p:nvPr/>
        </p:nvSpPr>
        <p:spPr>
          <a:xfrm>
            <a:off x="2026765" y="2965749"/>
            <a:ext cx="1630835" cy="635289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46DA7D-91D7-4E95-A540-9B8B652C34AC}"/>
              </a:ext>
            </a:extLst>
          </p:cNvPr>
          <p:cNvSpPr/>
          <p:nvPr/>
        </p:nvSpPr>
        <p:spPr>
          <a:xfrm>
            <a:off x="3733014" y="3299381"/>
            <a:ext cx="3261675" cy="44726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02578C-03AD-4870-B22C-0CA145C05C07}"/>
              </a:ext>
            </a:extLst>
          </p:cNvPr>
          <p:cNvSpPr txBox="1"/>
          <p:nvPr/>
        </p:nvSpPr>
        <p:spPr>
          <a:xfrm>
            <a:off x="2243580" y="5301490"/>
            <a:ext cx="213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solidFill>
                  <a:srgbClr val="FF0000"/>
                </a:solidFill>
              </a:rPr>
              <a:t>Anamnese </a:t>
            </a:r>
            <a:r>
              <a:rPr lang="de-CH" sz="1800" dirty="0" err="1">
                <a:solidFill>
                  <a:srgbClr val="FF0000"/>
                </a:solidFill>
              </a:rPr>
              <a:t>erfassung</a:t>
            </a:r>
            <a:endParaRPr lang="de-CH" sz="1800" dirty="0">
              <a:solidFill>
                <a:srgbClr val="FF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9E0299-E7D7-4542-ABC1-6942F2C2B5BE}"/>
              </a:ext>
            </a:extLst>
          </p:cNvPr>
          <p:cNvSpPr txBox="1"/>
          <p:nvPr/>
        </p:nvSpPr>
        <p:spPr>
          <a:xfrm>
            <a:off x="2243579" y="5582941"/>
            <a:ext cx="385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solidFill>
                  <a:srgbClr val="0070C0"/>
                </a:solidFill>
              </a:rPr>
              <a:t>Suchleiste mit Medikamentenvorschlag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481F1A-D048-435F-AD12-30101E500A5E}"/>
              </a:ext>
            </a:extLst>
          </p:cNvPr>
          <p:cNvSpPr txBox="1"/>
          <p:nvPr/>
        </p:nvSpPr>
        <p:spPr>
          <a:xfrm>
            <a:off x="2243580" y="5871622"/>
            <a:ext cx="256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solidFill>
                  <a:srgbClr val="00B050"/>
                </a:solidFill>
              </a:rPr>
              <a:t>Einnahmedokumentation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7E67574-0B0A-4CE8-A2D4-99F881C735BC}"/>
              </a:ext>
            </a:extLst>
          </p:cNvPr>
          <p:cNvSpPr/>
          <p:nvPr/>
        </p:nvSpPr>
        <p:spPr>
          <a:xfrm>
            <a:off x="2120608" y="5435313"/>
            <a:ext cx="98424" cy="1066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D751BB2-4865-4864-89CF-2F202BE4E697}"/>
              </a:ext>
            </a:extLst>
          </p:cNvPr>
          <p:cNvSpPr/>
          <p:nvPr/>
        </p:nvSpPr>
        <p:spPr>
          <a:xfrm>
            <a:off x="2120608" y="5714267"/>
            <a:ext cx="98424" cy="1066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BBEE1DB-E601-4FB0-88E5-44842FD69D25}"/>
              </a:ext>
            </a:extLst>
          </p:cNvPr>
          <p:cNvSpPr/>
          <p:nvPr/>
        </p:nvSpPr>
        <p:spPr>
          <a:xfrm>
            <a:off x="2120608" y="6002948"/>
            <a:ext cx="98424" cy="1066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2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08C2B08E-0744-4A91-B557-E4DEA0202D4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r="4326" b="12120"/>
          <a:stretch/>
        </p:blipFill>
        <p:spPr bwMode="auto">
          <a:xfrm>
            <a:off x="1847854" y="900001"/>
            <a:ext cx="5340291" cy="43159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83A66D6-A9AB-4B0A-8025-4B7B21590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Prototyp strukturierte Terminerfassung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87CD4C0-2FCA-465C-A71C-BD9DB05FC1E8}"/>
              </a:ext>
            </a:extLst>
          </p:cNvPr>
          <p:cNvSpPr/>
          <p:nvPr/>
        </p:nvSpPr>
        <p:spPr>
          <a:xfrm>
            <a:off x="3157978" y="1828801"/>
            <a:ext cx="3948975" cy="219644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313FEB4-CA0C-4788-B02C-93ABE1E791A7}"/>
              </a:ext>
            </a:extLst>
          </p:cNvPr>
          <p:cNvSpPr/>
          <p:nvPr/>
        </p:nvSpPr>
        <p:spPr>
          <a:xfrm>
            <a:off x="3702581" y="4381056"/>
            <a:ext cx="1934648" cy="635289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841E27C-59CA-4B78-8603-88D87534EF9B}"/>
              </a:ext>
            </a:extLst>
          </p:cNvPr>
          <p:cNvSpPr/>
          <p:nvPr/>
        </p:nvSpPr>
        <p:spPr>
          <a:xfrm>
            <a:off x="1955855" y="1338754"/>
            <a:ext cx="1120931" cy="295044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C9A373E-568D-49F3-B9F8-5BDFBEA82953}"/>
              </a:ext>
            </a:extLst>
          </p:cNvPr>
          <p:cNvSpPr txBox="1"/>
          <p:nvPr/>
        </p:nvSpPr>
        <p:spPr>
          <a:xfrm>
            <a:off x="2243580" y="5301490"/>
            <a:ext cx="4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solidFill>
                  <a:srgbClr val="FF0000"/>
                </a:solidFill>
              </a:rPr>
              <a:t>Terminübersicht mit Suchfunktion für Mitarbeiter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1B4470B-A86F-4A93-9A5A-BF68471C0768}"/>
              </a:ext>
            </a:extLst>
          </p:cNvPr>
          <p:cNvSpPr txBox="1"/>
          <p:nvPr/>
        </p:nvSpPr>
        <p:spPr>
          <a:xfrm>
            <a:off x="2243579" y="5582941"/>
            <a:ext cx="603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 err="1">
                <a:solidFill>
                  <a:srgbClr val="0070C0"/>
                </a:solidFill>
              </a:rPr>
              <a:t>Menübar</a:t>
            </a:r>
            <a:r>
              <a:rPr lang="de-CH" sz="1800" dirty="0">
                <a:solidFill>
                  <a:srgbClr val="0070C0"/>
                </a:solidFill>
              </a:rPr>
              <a:t>: </a:t>
            </a:r>
            <a:r>
              <a:rPr lang="de-CH" sz="1800" dirty="0" err="1">
                <a:solidFill>
                  <a:srgbClr val="0070C0"/>
                </a:solidFill>
              </a:rPr>
              <a:t>Todo</a:t>
            </a:r>
            <a:r>
              <a:rPr lang="de-CH" sz="1800" dirty="0">
                <a:solidFill>
                  <a:srgbClr val="0070C0"/>
                </a:solidFill>
              </a:rPr>
              <a:t>-Liste erstellen, suchen, neue Termine erstellen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D2A5B6F-A08A-4142-9D0F-209356E770A5}"/>
              </a:ext>
            </a:extLst>
          </p:cNvPr>
          <p:cNvSpPr txBox="1"/>
          <p:nvPr/>
        </p:nvSpPr>
        <p:spPr>
          <a:xfrm>
            <a:off x="2243580" y="5871622"/>
            <a:ext cx="337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solidFill>
                  <a:srgbClr val="00B050"/>
                </a:solidFill>
              </a:rPr>
              <a:t>Mitarbeiterübersicht &amp; </a:t>
            </a:r>
            <a:r>
              <a:rPr lang="de-CH" sz="1800" dirty="0" err="1">
                <a:solidFill>
                  <a:srgbClr val="00B050"/>
                </a:solidFill>
              </a:rPr>
              <a:t>ToDo</a:t>
            </a:r>
            <a:r>
              <a:rPr lang="de-CH" sz="1800" dirty="0">
                <a:solidFill>
                  <a:srgbClr val="00B050"/>
                </a:solidFill>
              </a:rPr>
              <a:t>-Liste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15500BD-DF74-4ABD-9958-062C8157209F}"/>
              </a:ext>
            </a:extLst>
          </p:cNvPr>
          <p:cNvSpPr/>
          <p:nvPr/>
        </p:nvSpPr>
        <p:spPr>
          <a:xfrm>
            <a:off x="2120608" y="5435313"/>
            <a:ext cx="98424" cy="1066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D265A08-8CE4-4A88-B355-8DEFCC6097EF}"/>
              </a:ext>
            </a:extLst>
          </p:cNvPr>
          <p:cNvSpPr/>
          <p:nvPr/>
        </p:nvSpPr>
        <p:spPr>
          <a:xfrm>
            <a:off x="2120608" y="5714267"/>
            <a:ext cx="98424" cy="1066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60911C1-4987-41B6-A9C2-C1A92422A429}"/>
              </a:ext>
            </a:extLst>
          </p:cNvPr>
          <p:cNvSpPr/>
          <p:nvPr/>
        </p:nvSpPr>
        <p:spPr>
          <a:xfrm>
            <a:off x="2120608" y="6002948"/>
            <a:ext cx="98424" cy="1066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105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827BF85-F196-4C6E-A5C0-D575FB01F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C12DFEC-06B5-4C69-A791-A0919EC72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23ED4E6-173F-40F9-985E-36764CC68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0" r="963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43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  <a:p>
            <a:r>
              <a:rPr lang="de-CH" dirty="0"/>
              <a:t>Recherche</a:t>
            </a:r>
          </a:p>
          <a:p>
            <a:r>
              <a:rPr lang="de-CH" dirty="0"/>
              <a:t>Ergebnis (Prototypen):</a:t>
            </a:r>
          </a:p>
          <a:p>
            <a:pPr lvl="1"/>
            <a:r>
              <a:rPr lang="de-CH" dirty="0"/>
              <a:t>Storyboard</a:t>
            </a:r>
          </a:p>
          <a:p>
            <a:pPr lvl="1"/>
            <a:r>
              <a:rPr lang="de-CH" dirty="0"/>
              <a:t>UI design</a:t>
            </a:r>
          </a:p>
          <a:p>
            <a:pPr lvl="1"/>
            <a:r>
              <a:rPr lang="de-CH" dirty="0"/>
              <a:t>Zusammenfassung</a:t>
            </a:r>
          </a:p>
          <a:p>
            <a:r>
              <a:rPr lang="de-CH" dirty="0"/>
              <a:t>Diskussion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DC73F2-19AA-4F5D-87B5-9D4D45A99F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432DB10-CCBB-425C-94F2-E92C9DDE1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</p:spTree>
    <p:extLst>
      <p:ext uri="{BB962C8B-B14F-4D97-AF65-F5344CB8AC3E}">
        <p14:creationId xmlns:p14="http://schemas.microsoft.com/office/powerpoint/2010/main" val="168653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BCB4D6-5D5D-4B04-AF67-5C2AAA30AC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BE30BE7-3A56-4104-B5C0-BDCEA306D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Recherche</a:t>
            </a:r>
          </a:p>
        </p:txBody>
      </p:sp>
    </p:spTree>
    <p:extLst>
      <p:ext uri="{BB962C8B-B14F-4D97-AF65-F5344CB8AC3E}">
        <p14:creationId xmlns:p14="http://schemas.microsoft.com/office/powerpoint/2010/main" val="317640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04707F-1430-47F2-9043-A81C0A53F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dirty="0"/>
              <a:t>Storyboard 1 – Anbindung eines EPDs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6BC9B57-EA18-4BE1-BCE3-7087898CB8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9431" y="1076778"/>
            <a:ext cx="3282751" cy="234609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287F1F9-B201-4D99-84A7-884F73ED7E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1818" y="1076778"/>
            <a:ext cx="3282751" cy="234609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358FAE78-8F14-4C0F-943A-61A0B9E196E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9427" y="3719292"/>
            <a:ext cx="3282751" cy="2346099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2C354085-8B76-4676-8693-E98E4ABE74F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941816" y="3719292"/>
            <a:ext cx="3282750" cy="2346099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284693-A442-4975-A068-420D74F92976}"/>
              </a:ext>
            </a:extLst>
          </p:cNvPr>
          <p:cNvGrpSpPr/>
          <p:nvPr/>
        </p:nvGrpSpPr>
        <p:grpSpPr>
          <a:xfrm>
            <a:off x="2428829" y="800200"/>
            <a:ext cx="263951" cy="307777"/>
            <a:chOff x="2428829" y="800200"/>
            <a:chExt cx="263951" cy="307777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FE8BE93-F9A1-4275-8222-07C4EEF27C19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1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FD74DC7-ABF7-406F-BDE7-0CE96BE36135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2924C2D-DA77-4F44-B4A8-519CF4BF9CF7}"/>
              </a:ext>
            </a:extLst>
          </p:cNvPr>
          <p:cNvGrpSpPr/>
          <p:nvPr/>
        </p:nvGrpSpPr>
        <p:grpSpPr>
          <a:xfrm>
            <a:off x="6451217" y="804627"/>
            <a:ext cx="263951" cy="307777"/>
            <a:chOff x="2428829" y="800200"/>
            <a:chExt cx="263951" cy="307777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A84C640-F0BB-4D57-9900-D8EBC558D9D2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2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4955D9B-EBA7-44F5-AABC-CF51F38CA7DA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30C4400-160F-4897-9301-D25AB1B83D15}"/>
              </a:ext>
            </a:extLst>
          </p:cNvPr>
          <p:cNvGrpSpPr/>
          <p:nvPr/>
        </p:nvGrpSpPr>
        <p:grpSpPr>
          <a:xfrm>
            <a:off x="2428826" y="3452371"/>
            <a:ext cx="263951" cy="307777"/>
            <a:chOff x="2428829" y="800200"/>
            <a:chExt cx="263951" cy="307777"/>
          </a:xfrm>
        </p:grpSpPr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FED335F3-EC5B-4E28-887B-303B5BE6105F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3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89FEEAC-4D89-438E-AB15-B52796677AAF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1F27838-336A-4DD8-9151-EF70588DB2AF}"/>
              </a:ext>
            </a:extLst>
          </p:cNvPr>
          <p:cNvGrpSpPr/>
          <p:nvPr/>
        </p:nvGrpSpPr>
        <p:grpSpPr>
          <a:xfrm>
            <a:off x="6442374" y="3452371"/>
            <a:ext cx="263951" cy="307777"/>
            <a:chOff x="2428829" y="800200"/>
            <a:chExt cx="263951" cy="307777"/>
          </a:xfrm>
        </p:grpSpPr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28AD043-2817-4C2E-AA4D-FB5637286E83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19C0B19-327B-472B-B820-5EF059FC3AF0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51855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04707F-1430-47F2-9043-A81C0A53F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dirty="0"/>
              <a:t>Storyboard 1 – Anbindung eines EPDs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284693-A442-4975-A068-420D74F92976}"/>
              </a:ext>
            </a:extLst>
          </p:cNvPr>
          <p:cNvGrpSpPr/>
          <p:nvPr/>
        </p:nvGrpSpPr>
        <p:grpSpPr>
          <a:xfrm>
            <a:off x="2428829" y="800200"/>
            <a:ext cx="263951" cy="307777"/>
            <a:chOff x="2428829" y="800200"/>
            <a:chExt cx="263951" cy="307777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FE8BE93-F9A1-4275-8222-07C4EEF27C19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5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FD74DC7-ABF7-406F-BDE7-0CE96BE36135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2924C2D-DA77-4F44-B4A8-519CF4BF9CF7}"/>
              </a:ext>
            </a:extLst>
          </p:cNvPr>
          <p:cNvGrpSpPr/>
          <p:nvPr/>
        </p:nvGrpSpPr>
        <p:grpSpPr>
          <a:xfrm>
            <a:off x="6451217" y="804627"/>
            <a:ext cx="263951" cy="307777"/>
            <a:chOff x="2428829" y="800200"/>
            <a:chExt cx="263951" cy="307777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A84C640-F0BB-4D57-9900-D8EBC558D9D2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6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4955D9B-EBA7-44F5-AABC-CF51F38CA7DA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30C4400-160F-4897-9301-D25AB1B83D15}"/>
              </a:ext>
            </a:extLst>
          </p:cNvPr>
          <p:cNvGrpSpPr/>
          <p:nvPr/>
        </p:nvGrpSpPr>
        <p:grpSpPr>
          <a:xfrm>
            <a:off x="2428826" y="3452371"/>
            <a:ext cx="263951" cy="307777"/>
            <a:chOff x="2428829" y="800200"/>
            <a:chExt cx="263951" cy="307777"/>
          </a:xfrm>
        </p:grpSpPr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FED335F3-EC5B-4E28-887B-303B5BE6105F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7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89FEEAC-4D89-438E-AB15-B52796677AAF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1F27838-336A-4DD8-9151-EF70588DB2AF}"/>
              </a:ext>
            </a:extLst>
          </p:cNvPr>
          <p:cNvGrpSpPr/>
          <p:nvPr/>
        </p:nvGrpSpPr>
        <p:grpSpPr>
          <a:xfrm>
            <a:off x="6442374" y="3452371"/>
            <a:ext cx="263951" cy="307777"/>
            <a:chOff x="2428829" y="800200"/>
            <a:chExt cx="263951" cy="307777"/>
          </a:xfrm>
        </p:grpSpPr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28AD043-2817-4C2E-AA4D-FB5637286E83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8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19C0B19-327B-472B-B820-5EF059FC3AF0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A3E6C50B-0FCA-47E6-B5D3-02883E0E43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1612" y="1106102"/>
            <a:ext cx="3198375" cy="2305827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585F3A5-83E2-48C3-86BB-D862DFD32A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84015" y="1107977"/>
            <a:ext cx="3198375" cy="229952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AC6DC8C-2F4C-429F-8C06-4C69C0C990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61612" y="3753847"/>
            <a:ext cx="3198374" cy="229952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BCB5A92-5BE7-4786-95F1-8CBD21C5014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975161" y="3753848"/>
            <a:ext cx="3198374" cy="229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0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04707F-1430-47F2-9043-A81C0A53F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dirty="0"/>
              <a:t>Storyboard 2 – Anbindung </a:t>
            </a:r>
            <a:r>
              <a:rPr lang="de-CH" dirty="0" err="1"/>
              <a:t>HospINDEX</a:t>
            </a:r>
            <a:r>
              <a:rPr lang="de-CH" dirty="0"/>
              <a:t> ans PMS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284693-A442-4975-A068-420D74F92976}"/>
              </a:ext>
            </a:extLst>
          </p:cNvPr>
          <p:cNvGrpSpPr/>
          <p:nvPr/>
        </p:nvGrpSpPr>
        <p:grpSpPr>
          <a:xfrm>
            <a:off x="2428829" y="800200"/>
            <a:ext cx="263951" cy="307777"/>
            <a:chOff x="2428829" y="800200"/>
            <a:chExt cx="263951" cy="307777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FE8BE93-F9A1-4275-8222-07C4EEF27C19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1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FD74DC7-ABF7-406F-BDE7-0CE96BE36135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2924C2D-DA77-4F44-B4A8-519CF4BF9CF7}"/>
              </a:ext>
            </a:extLst>
          </p:cNvPr>
          <p:cNvGrpSpPr/>
          <p:nvPr/>
        </p:nvGrpSpPr>
        <p:grpSpPr>
          <a:xfrm>
            <a:off x="6451217" y="804627"/>
            <a:ext cx="263951" cy="307777"/>
            <a:chOff x="2428829" y="800200"/>
            <a:chExt cx="263951" cy="307777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A84C640-F0BB-4D57-9900-D8EBC558D9D2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2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4955D9B-EBA7-44F5-AABC-CF51F38CA7DA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30C4400-160F-4897-9301-D25AB1B83D15}"/>
              </a:ext>
            </a:extLst>
          </p:cNvPr>
          <p:cNvGrpSpPr/>
          <p:nvPr/>
        </p:nvGrpSpPr>
        <p:grpSpPr>
          <a:xfrm>
            <a:off x="2428826" y="3452371"/>
            <a:ext cx="263951" cy="307777"/>
            <a:chOff x="2428829" y="800200"/>
            <a:chExt cx="263951" cy="307777"/>
          </a:xfrm>
        </p:grpSpPr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FED335F3-EC5B-4E28-887B-303B5BE6105F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3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89FEEAC-4D89-438E-AB15-B52796677AAF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1F27838-336A-4DD8-9151-EF70588DB2AF}"/>
              </a:ext>
            </a:extLst>
          </p:cNvPr>
          <p:cNvGrpSpPr/>
          <p:nvPr/>
        </p:nvGrpSpPr>
        <p:grpSpPr>
          <a:xfrm>
            <a:off x="6442374" y="3452371"/>
            <a:ext cx="263951" cy="307777"/>
            <a:chOff x="2428829" y="800200"/>
            <a:chExt cx="263951" cy="307777"/>
          </a:xfrm>
        </p:grpSpPr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28AD043-2817-4C2E-AA4D-FB5637286E83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19C0B19-327B-472B-B820-5EF059FC3AF0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F0631AE3-F9E7-445A-BC65-FCE85E5FFF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83" y="1106103"/>
            <a:ext cx="2961634" cy="229952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A02E2237-CBF7-4199-B76B-C53F62E86F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85" y="1106103"/>
            <a:ext cx="2961634" cy="228767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90CE7DD-84B8-4587-8315-77DA23A4F48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83" y="3758274"/>
            <a:ext cx="2961634" cy="228767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0CEFD34-C90D-473C-844E-1EEB96011C0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85" y="3758274"/>
            <a:ext cx="2958608" cy="228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9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04707F-1430-47F2-9043-A81C0A53F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dirty="0"/>
              <a:t>Storyboard 2 – Anbindung </a:t>
            </a:r>
            <a:r>
              <a:rPr lang="de-CH" dirty="0" err="1"/>
              <a:t>HospINDEX</a:t>
            </a:r>
            <a:r>
              <a:rPr lang="de-CH" dirty="0"/>
              <a:t> ans PMS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284693-A442-4975-A068-420D74F92976}"/>
              </a:ext>
            </a:extLst>
          </p:cNvPr>
          <p:cNvGrpSpPr/>
          <p:nvPr/>
        </p:nvGrpSpPr>
        <p:grpSpPr>
          <a:xfrm>
            <a:off x="2428829" y="1065247"/>
            <a:ext cx="263951" cy="307777"/>
            <a:chOff x="2428829" y="800200"/>
            <a:chExt cx="263951" cy="307777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FE8BE93-F9A1-4275-8222-07C4EEF27C19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1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FD74DC7-ABF7-406F-BDE7-0CE96BE36135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26" name="Grafik 25">
            <a:extLst>
              <a:ext uri="{FF2B5EF4-FFF2-40B4-BE49-F238E27FC236}">
                <a16:creationId xmlns:a16="http://schemas.microsoft.com/office/drawing/2014/main" id="{21573C81-CC18-433E-857E-83573663F0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87" y="1413880"/>
            <a:ext cx="3164927" cy="25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0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04707F-1430-47F2-9043-A81C0A53F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dirty="0"/>
              <a:t>Storyboard 3 – Strukturierter Termin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284693-A442-4975-A068-420D74F92976}"/>
              </a:ext>
            </a:extLst>
          </p:cNvPr>
          <p:cNvGrpSpPr/>
          <p:nvPr/>
        </p:nvGrpSpPr>
        <p:grpSpPr>
          <a:xfrm>
            <a:off x="2428829" y="800200"/>
            <a:ext cx="263951" cy="307777"/>
            <a:chOff x="2428829" y="800200"/>
            <a:chExt cx="263951" cy="307777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FE8BE93-F9A1-4275-8222-07C4EEF27C19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1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FD74DC7-ABF7-406F-BDE7-0CE96BE36135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2924C2D-DA77-4F44-B4A8-519CF4BF9CF7}"/>
              </a:ext>
            </a:extLst>
          </p:cNvPr>
          <p:cNvGrpSpPr/>
          <p:nvPr/>
        </p:nvGrpSpPr>
        <p:grpSpPr>
          <a:xfrm>
            <a:off x="6451217" y="804627"/>
            <a:ext cx="263951" cy="307777"/>
            <a:chOff x="2428829" y="800200"/>
            <a:chExt cx="263951" cy="307777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A84C640-F0BB-4D57-9900-D8EBC558D9D2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2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4955D9B-EBA7-44F5-AABC-CF51F38CA7DA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30C4400-160F-4897-9301-D25AB1B83D15}"/>
              </a:ext>
            </a:extLst>
          </p:cNvPr>
          <p:cNvGrpSpPr/>
          <p:nvPr/>
        </p:nvGrpSpPr>
        <p:grpSpPr>
          <a:xfrm>
            <a:off x="2428826" y="3452371"/>
            <a:ext cx="263951" cy="307777"/>
            <a:chOff x="2428829" y="800200"/>
            <a:chExt cx="263951" cy="307777"/>
          </a:xfrm>
        </p:grpSpPr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FED335F3-EC5B-4E28-887B-303B5BE6105F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3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89FEEAC-4D89-438E-AB15-B52796677AAF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1F27838-336A-4DD8-9151-EF70588DB2AF}"/>
              </a:ext>
            </a:extLst>
          </p:cNvPr>
          <p:cNvGrpSpPr/>
          <p:nvPr/>
        </p:nvGrpSpPr>
        <p:grpSpPr>
          <a:xfrm>
            <a:off x="6442374" y="3452371"/>
            <a:ext cx="263951" cy="307777"/>
            <a:chOff x="2428829" y="800200"/>
            <a:chExt cx="263951" cy="307777"/>
          </a:xfrm>
        </p:grpSpPr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28AD043-2817-4C2E-AA4D-FB5637286E83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19C0B19-327B-472B-B820-5EF059FC3AF0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9923EFB4-FBEE-48B9-91CF-8FF9E9602D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93" y="1148833"/>
            <a:ext cx="3481013" cy="2256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7FCEA04-16B0-4A50-9FAE-B559598AEE2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696" y="1148833"/>
            <a:ext cx="3481013" cy="225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3569E4A-82B6-42A8-8096-05574B4E3AD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91" y="3758274"/>
            <a:ext cx="3481013" cy="225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9C2B18AF-8C46-4726-A4D3-4BD7C365EC8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841" y="3760149"/>
            <a:ext cx="3481013" cy="2293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87488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.potx" id="{089F1D27-533D-4E37-A464-C17F8585014D}" vid="{E27F6F42-7C6C-450B-B6FB-3BD4D6AF7F7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469</QMPilot_DokID>
    <BfhIntranetDepartmentText xmlns="e1a8bf75-a2bc-470e-a71e-5c20e7a2e3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13c5ad7ca0982f7eb25820f46f9f086f">
  <xsd:schema xmlns:xsd="http://www.w3.org/2001/XMLSchema" xmlns:xs="http://www.w3.org/2001/XMLSchema" xmlns:p="http://schemas.microsoft.com/office/2006/metadata/properties" xmlns:ns2="e1a8bf75-a2bc-470e-a71e-5c20e7a2e358" xmlns:ns3="2551ef7e-3b29-44d1-a8ad-ef34c26bfc60" targetNamespace="http://schemas.microsoft.com/office/2006/metadata/properties" ma:root="true" ma:fieldsID="fcc0b5209f19c7fe46f066f1e6bc8324" ns2:_="" ns3:_="">
    <xsd:import namespace="e1a8bf75-a2bc-470e-a71e-5c20e7a2e358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8bf75-a2bc-470e-a71e-5c20e7a2e358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F8F4E1-6D10-4690-BBFB-FD63A4E474C6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2551ef7e-3b29-44d1-a8ad-ef34c26bfc60"/>
    <ds:schemaRef ds:uri="e1a8bf75-a2bc-470e-a71e-5c20e7a2e35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BA0ABA-028C-4563-AF09-E2FE258BCA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592B06-C233-4FF2-AA0D-03EF780D7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8bf75-a2bc-470e-a71e-5c20e7a2e358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146</Words>
  <Application>Microsoft Office PowerPoint</Application>
  <PresentationFormat>Bildschirmpräsentation (4:3)</PresentationFormat>
  <Paragraphs>51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MS PGothic</vt:lpstr>
      <vt:lpstr>Arial</vt:lpstr>
      <vt:lpstr>Calibri</vt:lpstr>
      <vt:lpstr>Lucida Sans</vt:lpstr>
      <vt:lpstr>Merriweather Sans</vt:lpstr>
      <vt:lpstr>BFH_PPT_Vorlage_v2</vt:lpstr>
      <vt:lpstr>Task 1 – Doktor / Sucht</vt:lpstr>
      <vt:lpstr>Inhalt</vt:lpstr>
      <vt:lpstr>Ausgangslage</vt:lpstr>
      <vt:lpstr>Recherche</vt:lpstr>
      <vt:lpstr>Storyboard 1 – Anbindung eines EPDs</vt:lpstr>
      <vt:lpstr>Storyboard 1 – Anbindung eines EPDs</vt:lpstr>
      <vt:lpstr>Storyboard 2 – Anbindung HospINDEX ans PMS</vt:lpstr>
      <vt:lpstr>Storyboard 2 – Anbindung HospINDEX ans PMS</vt:lpstr>
      <vt:lpstr>Storyboard 3 – Strukturierter Termin</vt:lpstr>
      <vt:lpstr>Storyboard 3 – Strukturierter Termin</vt:lpstr>
      <vt:lpstr>Prototyp Anbindung eines EPDs </vt:lpstr>
      <vt:lpstr>Prototyp Anbindung HospINDEX</vt:lpstr>
      <vt:lpstr>Prototyp strukturierte Terminerfassung </vt:lpstr>
      <vt:lpstr>PowerPoint-Präsentation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Alain N</dc:creator>
  <dc:description> </dc:description>
  <cp:lastModifiedBy>Vik</cp:lastModifiedBy>
  <cp:revision>20</cp:revision>
  <cp:lastPrinted>2013-04-25T14:17:09Z</cp:lastPrinted>
  <dcterms:created xsi:type="dcterms:W3CDTF">2019-10-29T16:37:11Z</dcterms:created>
  <dcterms:modified xsi:type="dcterms:W3CDTF">2019-10-30T17:38:52Z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