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4"/>
  </p:sldMasterIdLst>
  <p:notesMasterIdLst>
    <p:notesMasterId r:id="rId21"/>
  </p:notesMasterIdLst>
  <p:handoutMasterIdLst>
    <p:handoutMasterId r:id="rId22"/>
  </p:handoutMasterIdLst>
  <p:sldIdLst>
    <p:sldId id="256" r:id="rId5"/>
    <p:sldId id="263" r:id="rId6"/>
    <p:sldId id="269" r:id="rId7"/>
    <p:sldId id="279" r:id="rId8"/>
    <p:sldId id="280" r:id="rId9"/>
    <p:sldId id="264" r:id="rId10"/>
    <p:sldId id="270" r:id="rId11"/>
    <p:sldId id="271" r:id="rId12"/>
    <p:sldId id="272" r:id="rId13"/>
    <p:sldId id="273" r:id="rId14"/>
    <p:sldId id="274" r:id="rId15"/>
    <p:sldId id="276" r:id="rId16"/>
    <p:sldId id="277" r:id="rId17"/>
    <p:sldId id="278" r:id="rId18"/>
    <p:sldId id="281" r:id="rId19"/>
    <p:sldId id="268" r:id="rId20"/>
  </p:sldIdLst>
  <p:sldSz cx="9144000" cy="6858000" type="screen4x3"/>
  <p:notesSz cx="6797675" cy="9872663"/>
  <p:defaultTextStyle>
    <a:defPPr>
      <a:defRPr lang="de-DE"/>
    </a:defPPr>
    <a:lvl1pPr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5pPr>
    <a:lvl6pPr marL="2286000" algn="l" defTabSz="914400" rtl="0" eaLnBrk="1" latinLnBrk="0" hangingPunct="1">
      <a:defRPr sz="2400" kern="1200">
        <a:solidFill>
          <a:schemeClr val="tx1"/>
        </a:solidFill>
        <a:latin typeface="Calibri" pitchFamily="34" charset="0"/>
        <a:ea typeface="MS PGothic" pitchFamily="34" charset="-128"/>
        <a:cs typeface="+mn-cs"/>
      </a:defRPr>
    </a:lvl6pPr>
    <a:lvl7pPr marL="2743200" algn="l" defTabSz="914400" rtl="0" eaLnBrk="1" latinLnBrk="0" hangingPunct="1">
      <a:defRPr sz="2400" kern="1200">
        <a:solidFill>
          <a:schemeClr val="tx1"/>
        </a:solidFill>
        <a:latin typeface="Calibri" pitchFamily="34" charset="0"/>
        <a:ea typeface="MS PGothic" pitchFamily="34" charset="-128"/>
        <a:cs typeface="+mn-cs"/>
      </a:defRPr>
    </a:lvl7pPr>
    <a:lvl8pPr marL="3200400" algn="l" defTabSz="914400" rtl="0" eaLnBrk="1" latinLnBrk="0" hangingPunct="1">
      <a:defRPr sz="2400" kern="1200">
        <a:solidFill>
          <a:schemeClr val="tx1"/>
        </a:solidFill>
        <a:latin typeface="Calibri" pitchFamily="34" charset="0"/>
        <a:ea typeface="MS PGothic" pitchFamily="34" charset="-128"/>
        <a:cs typeface="+mn-cs"/>
      </a:defRPr>
    </a:lvl8pPr>
    <a:lvl9pPr marL="3657600" algn="l" defTabSz="914400" rtl="0" eaLnBrk="1" latinLnBrk="0" hangingPunct="1">
      <a:defRPr sz="2400"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7D91"/>
    <a:srgbClr val="455960"/>
    <a:srgbClr val="4A5B60"/>
    <a:srgbClr val="FAA500"/>
    <a:srgbClr val="697378"/>
    <a:srgbClr val="E78E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30" autoAdjust="0"/>
    <p:restoredTop sz="94673" autoAdjust="0"/>
  </p:normalViewPr>
  <p:slideViewPr>
    <p:cSldViewPr snapToGrid="0" snapToObjects="1" showGuides="1">
      <p:cViewPr varScale="1">
        <p:scale>
          <a:sx n="81" d="100"/>
          <a:sy n="81" d="100"/>
        </p:scale>
        <p:origin x="1406" y="6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98" d="100"/>
          <a:sy n="98" d="100"/>
        </p:scale>
        <p:origin x="-3516" y="-96"/>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3633"/>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sz="quarter" idx="1"/>
          </p:nvPr>
        </p:nvSpPr>
        <p:spPr>
          <a:xfrm>
            <a:off x="3850443" y="0"/>
            <a:ext cx="2945659" cy="493633"/>
          </a:xfrm>
          <a:prstGeom prst="rect">
            <a:avLst/>
          </a:prstGeom>
        </p:spPr>
        <p:txBody>
          <a:bodyPr vert="horz" lIns="91440" tIns="45720" rIns="91440" bIns="45720" rtlCol="0"/>
          <a:lstStyle>
            <a:lvl1pPr algn="r">
              <a:defRPr sz="1200"/>
            </a:lvl1pPr>
          </a:lstStyle>
          <a:p>
            <a:fld id="{EFA0D184-D464-48E9-9CA0-A94E873F6C2C}" type="datetimeFigureOut">
              <a:rPr lang="de-CH" smtClean="0"/>
              <a:t>30.10.2019</a:t>
            </a:fld>
            <a:endParaRPr lang="de-CH"/>
          </a:p>
        </p:txBody>
      </p:sp>
      <p:sp>
        <p:nvSpPr>
          <p:cNvPr id="4" name="Fußzeilenplatzhalter 3"/>
          <p:cNvSpPr>
            <a:spLocks noGrp="1"/>
          </p:cNvSpPr>
          <p:nvPr>
            <p:ph type="ftr" sz="quarter" idx="2"/>
          </p:nvPr>
        </p:nvSpPr>
        <p:spPr>
          <a:xfrm>
            <a:off x="0" y="9377316"/>
            <a:ext cx="2945659" cy="493633"/>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p:cNvSpPr>
            <a:spLocks noGrp="1"/>
          </p:cNvSpPr>
          <p:nvPr>
            <p:ph type="sldNum" sz="quarter" idx="3"/>
          </p:nvPr>
        </p:nvSpPr>
        <p:spPr>
          <a:xfrm>
            <a:off x="3850443" y="9377316"/>
            <a:ext cx="2945659" cy="493633"/>
          </a:xfrm>
          <a:prstGeom prst="rect">
            <a:avLst/>
          </a:prstGeom>
        </p:spPr>
        <p:txBody>
          <a:bodyPr vert="horz" lIns="91440" tIns="45720" rIns="91440" bIns="45720" rtlCol="0" anchor="b"/>
          <a:lstStyle>
            <a:lvl1pPr algn="r">
              <a:defRPr sz="1200"/>
            </a:lvl1pPr>
          </a:lstStyle>
          <a:p>
            <a:fld id="{5F377753-DB7C-4FA7-98FC-17681D88797A}" type="slidenum">
              <a:rPr lang="de-CH" smtClean="0"/>
              <a:t>‹Nr.›</a:t>
            </a:fld>
            <a:endParaRPr lang="de-CH"/>
          </a:p>
        </p:txBody>
      </p:sp>
    </p:spTree>
    <p:extLst>
      <p:ext uri="{BB962C8B-B14F-4D97-AF65-F5344CB8AC3E}">
        <p14:creationId xmlns:p14="http://schemas.microsoft.com/office/powerpoint/2010/main" val="1961596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3633"/>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50443" y="0"/>
            <a:ext cx="2945659" cy="493633"/>
          </a:xfrm>
          <a:prstGeom prst="rect">
            <a:avLst/>
          </a:prstGeom>
        </p:spPr>
        <p:txBody>
          <a:bodyPr vert="horz" lIns="91440" tIns="45720" rIns="91440" bIns="45720" rtlCol="0"/>
          <a:lstStyle>
            <a:lvl1pPr algn="r">
              <a:defRPr sz="1200"/>
            </a:lvl1pPr>
          </a:lstStyle>
          <a:p>
            <a:fld id="{5AF2B663-2BA9-4D7E-8201-5DE4109E1EDD}" type="datetimeFigureOut">
              <a:rPr lang="de-CH" smtClean="0"/>
              <a:t>30.10.2019</a:t>
            </a:fld>
            <a:endParaRPr lang="de-CH"/>
          </a:p>
        </p:txBody>
      </p:sp>
      <p:sp>
        <p:nvSpPr>
          <p:cNvPr id="4" name="Folienbildplatzhalter 3"/>
          <p:cNvSpPr>
            <a:spLocks noGrp="1" noRot="1" noChangeAspect="1"/>
          </p:cNvSpPr>
          <p:nvPr>
            <p:ph type="sldImg" idx="2"/>
          </p:nvPr>
        </p:nvSpPr>
        <p:spPr>
          <a:xfrm>
            <a:off x="930275" y="739775"/>
            <a:ext cx="4937125" cy="3703638"/>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79768" y="4689515"/>
            <a:ext cx="5438140" cy="4442698"/>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9377316"/>
            <a:ext cx="2945659" cy="493633"/>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50443" y="9377316"/>
            <a:ext cx="2945659" cy="493633"/>
          </a:xfrm>
          <a:prstGeom prst="rect">
            <a:avLst/>
          </a:prstGeom>
        </p:spPr>
        <p:txBody>
          <a:bodyPr vert="horz" lIns="91440" tIns="45720" rIns="91440" bIns="45720" rtlCol="0" anchor="b"/>
          <a:lstStyle>
            <a:lvl1pPr algn="r">
              <a:defRPr sz="1200"/>
            </a:lvl1pPr>
          </a:lstStyle>
          <a:p>
            <a:fld id="{37E44704-8E6D-4CF2-8CFA-A0F7BC751896}" type="slidenum">
              <a:rPr lang="de-CH" smtClean="0"/>
              <a:t>‹Nr.›</a:t>
            </a:fld>
            <a:endParaRPr lang="de-CH"/>
          </a:p>
        </p:txBody>
      </p:sp>
    </p:spTree>
    <p:extLst>
      <p:ext uri="{BB962C8B-B14F-4D97-AF65-F5344CB8AC3E}">
        <p14:creationId xmlns:p14="http://schemas.microsoft.com/office/powerpoint/2010/main" val="418899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7E44704-8E6D-4CF2-8CFA-A0F7BC751896}" type="slidenum">
              <a:rPr lang="de-CH" smtClean="0"/>
              <a:t>1</a:t>
            </a:fld>
            <a:endParaRPr lang="de-CH"/>
          </a:p>
        </p:txBody>
      </p:sp>
    </p:spTree>
    <p:extLst>
      <p:ext uri="{BB962C8B-B14F-4D97-AF65-F5344CB8AC3E}">
        <p14:creationId xmlns:p14="http://schemas.microsoft.com/office/powerpoint/2010/main" val="2027060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a:solidFill>
                  <a:schemeClr val="tx1"/>
                </a:solidFill>
                <a:effectLst/>
                <a:latin typeface="+mn-lt"/>
                <a:ea typeface="+mn-ea"/>
                <a:cs typeface="+mn-cs"/>
              </a:rPr>
              <a:t>Im Rahmen des Projekts Design </a:t>
            </a:r>
            <a:r>
              <a:rPr lang="de-CH" sz="1200" kern="1200" dirty="0" err="1">
                <a:solidFill>
                  <a:schemeClr val="tx1"/>
                </a:solidFill>
                <a:effectLst/>
                <a:latin typeface="+mn-lt"/>
                <a:ea typeface="+mn-ea"/>
                <a:cs typeface="+mn-cs"/>
              </a:rPr>
              <a:t>Thinking</a:t>
            </a:r>
            <a:r>
              <a:rPr lang="de-CH" sz="1200" kern="1200" dirty="0">
                <a:solidFill>
                  <a:schemeClr val="tx1"/>
                </a:solidFill>
                <a:effectLst/>
                <a:latin typeface="+mn-lt"/>
                <a:ea typeface="+mn-ea"/>
                <a:cs typeface="+mn-cs"/>
              </a:rPr>
              <a:t> im Modul BTX8081-Software Engineering </a:t>
            </a:r>
            <a:r>
              <a:rPr lang="de-CH" sz="1200" kern="1200" dirty="0" err="1">
                <a:solidFill>
                  <a:schemeClr val="tx1"/>
                </a:solidFill>
                <a:effectLst/>
                <a:latin typeface="+mn-lt"/>
                <a:ea typeface="+mn-ea"/>
                <a:cs typeface="+mn-cs"/>
              </a:rPr>
              <a:t>and</a:t>
            </a:r>
            <a:r>
              <a:rPr lang="de-CH" sz="1200" kern="1200" dirty="0">
                <a:solidFill>
                  <a:schemeClr val="tx1"/>
                </a:solidFill>
                <a:effectLst/>
                <a:latin typeface="+mn-lt"/>
                <a:ea typeface="+mn-ea"/>
                <a:cs typeface="+mn-cs"/>
              </a:rPr>
              <a:t> Design entwerfen wir eine Web-Applikation zum Thema Patient Management Software. Das Ziel dieser Web-Applikation ist es den Arzt bei der Behandlung von Patienten mit Suchterkrankungen zu unterstützen, dies aus dem Blickwinkel des Arztes. Die Ausgangslage ist im Anhang gekürzt und strukturiert ersichtlich.</a:t>
            </a:r>
          </a:p>
          <a:p>
            <a:r>
              <a:rPr lang="de-CH" sz="1200" kern="1200" dirty="0">
                <a:solidFill>
                  <a:schemeClr val="tx1"/>
                </a:solidFill>
                <a:effectLst/>
                <a:latin typeface="+mn-lt"/>
                <a:ea typeface="+mn-ea"/>
                <a:cs typeface="+mn-cs"/>
              </a:rPr>
              <a:t> </a:t>
            </a:r>
          </a:p>
          <a:p>
            <a:r>
              <a:rPr lang="de-CH" sz="1200" kern="1200" dirty="0">
                <a:solidFill>
                  <a:schemeClr val="tx1"/>
                </a:solidFill>
                <a:effectLst/>
                <a:latin typeface="+mn-lt"/>
                <a:ea typeface="+mn-ea"/>
                <a:cs typeface="+mn-cs"/>
              </a:rPr>
              <a:t>Übergeordnete Ziele sind die Behandlung der Patienten zu erleichtern indem Informationen rechtzeitig dem Arzt zur Verfügung gestellt werden, sowie die Unterstützung von Patienten und deren Angehörigen bei der Bewältigung der Erkrankung.</a:t>
            </a:r>
          </a:p>
          <a:p>
            <a:endParaRPr lang="de-CH" dirty="0"/>
          </a:p>
          <a:p>
            <a:pPr marL="0" marR="0" lvl="0" indent="0" algn="l" defTabSz="914400" rtl="0" eaLnBrk="1" fontAlgn="auto" latinLnBrk="0" hangingPunct="1">
              <a:lnSpc>
                <a:spcPct val="100000"/>
              </a:lnSpc>
              <a:spcBef>
                <a:spcPts val="0"/>
              </a:spcBef>
              <a:spcAft>
                <a:spcPts val="0"/>
              </a:spcAft>
              <a:buClrTx/>
              <a:buSzTx/>
              <a:buFontTx/>
              <a:buNone/>
              <a:tabLst/>
              <a:defRPr/>
            </a:pPr>
            <a:r>
              <a:rPr lang="de-CH" sz="1200" kern="1200" dirty="0">
                <a:solidFill>
                  <a:schemeClr val="tx1"/>
                </a:solidFill>
                <a:effectLst/>
                <a:latin typeface="+mn-lt"/>
                <a:ea typeface="+mn-ea"/>
                <a:cs typeface="+mn-cs"/>
              </a:rPr>
              <a:t>Probleme aus Sicht dieser Interaktionen zwischen Arzt und Suchtkranken über das Patienten-Informations-System sind wie folgt:</a:t>
            </a:r>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3</a:t>
            </a:fld>
            <a:endParaRPr lang="de-CH"/>
          </a:p>
        </p:txBody>
      </p:sp>
    </p:spTree>
    <p:extLst>
      <p:ext uri="{BB962C8B-B14F-4D97-AF65-F5344CB8AC3E}">
        <p14:creationId xmlns:p14="http://schemas.microsoft.com/office/powerpoint/2010/main" val="30075075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Bild">
    <p:spTree>
      <p:nvGrpSpPr>
        <p:cNvPr id="1" name=""/>
        <p:cNvGrpSpPr/>
        <p:nvPr/>
      </p:nvGrpSpPr>
      <p:grpSpPr>
        <a:xfrm>
          <a:off x="0" y="0"/>
          <a:ext cx="0" cy="0"/>
          <a:chOff x="0" y="0"/>
          <a:chExt cx="0" cy="0"/>
        </a:xfrm>
      </p:grpSpPr>
      <p:sp>
        <p:nvSpPr>
          <p:cNvPr id="6" name="Abgerundetes Rechteck 5"/>
          <p:cNvSpPr/>
          <p:nvPr/>
        </p:nvSpPr>
        <p:spPr>
          <a:xfrm>
            <a:off x="0" y="1619250"/>
            <a:ext cx="6119813" cy="73025"/>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455960"/>
              </a:solidFill>
            </a:endParaRPr>
          </a:p>
        </p:txBody>
      </p:sp>
      <p:sp>
        <p:nvSpPr>
          <p:cNvPr id="7" name="Abgerundetes Rechteck 6"/>
          <p:cNvSpPr/>
          <p:nvPr/>
        </p:nvSpPr>
        <p:spPr>
          <a:xfrm>
            <a:off x="0" y="4500563"/>
            <a:ext cx="6119813"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pic>
        <p:nvPicPr>
          <p:cNvPr id="13" name="Bild 6"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Bildplatzhalter 11"/>
          <p:cNvSpPr>
            <a:spLocks noGrp="1"/>
          </p:cNvSpPr>
          <p:nvPr>
            <p:ph type="pic" sz="quarter" idx="11" hasCustomPrompt="1"/>
          </p:nvPr>
        </p:nvSpPr>
        <p:spPr>
          <a:xfrm>
            <a:off x="0" y="1692000"/>
            <a:ext cx="6120000" cy="2808000"/>
          </a:xfrm>
          <a:prstGeom prst="rect">
            <a:avLst/>
          </a:prstGeom>
        </p:spPr>
        <p:txBody>
          <a:bodyPr vert="horz"/>
          <a:lstStyle>
            <a:lvl1pPr marL="0" indent="0">
              <a:buFontTx/>
              <a:buNone/>
              <a:defRPr>
                <a:latin typeface="Lucida Sans"/>
                <a:cs typeface="Lucida Sans"/>
              </a:defRPr>
            </a:lvl1pPr>
          </a:lstStyle>
          <a:p>
            <a:pPr lvl="0"/>
            <a:r>
              <a:rPr lang="de-DE" noProof="0" dirty="0"/>
              <a:t>Titelseite mit Bild </a:t>
            </a:r>
            <a:br>
              <a:rPr lang="de-DE" noProof="0" dirty="0"/>
            </a:br>
            <a:br>
              <a:rPr lang="de-DE" noProof="0" dirty="0"/>
            </a:br>
            <a:br>
              <a:rPr lang="de-DE" noProof="0" dirty="0"/>
            </a:br>
            <a:r>
              <a:rPr lang="de-DE" noProof="0" dirty="0" err="1"/>
              <a:t>Bild</a:t>
            </a:r>
            <a:r>
              <a:rPr lang="de-DE" noProof="0" dirty="0"/>
              <a:t> durch Klicken auf Symbol hinzufügen</a:t>
            </a:r>
          </a:p>
        </p:txBody>
      </p:sp>
      <p:sp>
        <p:nvSpPr>
          <p:cNvPr id="9" name="Titel 1"/>
          <p:cNvSpPr>
            <a:spLocks noGrp="1"/>
          </p:cNvSpPr>
          <p:nvPr>
            <p:ph type="ctrTitle"/>
          </p:nvPr>
        </p:nvSpPr>
        <p:spPr>
          <a:xfrm>
            <a:off x="468000" y="4623441"/>
            <a:ext cx="8044216" cy="533105"/>
          </a:xfrm>
          <a:prstGeom prst="rect">
            <a:avLst/>
          </a:prstGeom>
        </p:spPr>
        <p:txBody>
          <a:bodyPr lIns="0"/>
          <a:lstStyle>
            <a:lvl1pPr algn="l">
              <a:defRPr sz="2600">
                <a:solidFill>
                  <a:srgbClr val="697D91"/>
                </a:solidFill>
                <a:latin typeface="Lucida Sans"/>
                <a:cs typeface="Lucida Sans Unicode"/>
              </a:defRPr>
            </a:lvl1pPr>
          </a:lstStyle>
          <a:p>
            <a:r>
              <a:rPr lang="de-DE"/>
              <a:t>Mastertitelformat bearbeiten</a:t>
            </a:r>
            <a:endParaRPr lang="de-DE" dirty="0"/>
          </a:p>
        </p:txBody>
      </p:sp>
      <p:sp>
        <p:nvSpPr>
          <p:cNvPr id="12" name="Untertitel 2"/>
          <p:cNvSpPr>
            <a:spLocks noGrp="1"/>
          </p:cNvSpPr>
          <p:nvPr>
            <p:ph type="subTitle" idx="1"/>
          </p:nvPr>
        </p:nvSpPr>
        <p:spPr>
          <a:xfrm>
            <a:off x="468000" y="5156546"/>
            <a:ext cx="6784390" cy="805526"/>
          </a:xfrm>
          <a:prstGeom prst="rect">
            <a:avLst/>
          </a:prstGeom>
        </p:spPr>
        <p:txBody>
          <a:bodyPr lIns="0"/>
          <a:lstStyle>
            <a:lvl1pPr marL="0" indent="0" algn="l">
              <a:buNone/>
              <a:defRPr sz="1600">
                <a:solidFill>
                  <a:srgbClr val="697D9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14"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
        <p:nvSpPr>
          <p:cNvPr id="15" name="Fußzeilenplatzhalter 3">
            <a:extLst>
              <a:ext uri="{FF2B5EF4-FFF2-40B4-BE49-F238E27FC236}">
                <a16:creationId xmlns:a16="http://schemas.microsoft.com/office/drawing/2014/main" id="{DB731B00-E74A-4C68-B92A-55C3FBA8C2E5}"/>
              </a:ext>
            </a:extLst>
          </p:cNvPr>
          <p:cNvSpPr>
            <a:spLocks noGrp="1"/>
          </p:cNvSpPr>
          <p:nvPr>
            <p:ph type="ftr" sz="quarter" idx="3"/>
          </p:nvPr>
        </p:nvSpPr>
        <p:spPr>
          <a:xfrm>
            <a:off x="475606" y="6238658"/>
            <a:ext cx="4238489" cy="365125"/>
          </a:xfrm>
          <a:prstGeom prst="rect">
            <a:avLst/>
          </a:prstGeom>
        </p:spPr>
        <p:txBody>
          <a:bodyPr vert="horz" lIns="91440" tIns="45720" rIns="91440" bIns="45720" rtlCol="0" anchor="ctr"/>
          <a:lstStyle>
            <a:lvl1pPr marL="177800" indent="-177800" algn="l" rtl="0">
              <a:spcBef>
                <a:spcPts val="0"/>
              </a:spcBef>
              <a:spcAft>
                <a:spcPts val="0"/>
              </a:spcAft>
              <a:buSzPts val="1120"/>
              <a:buFont typeface="Merriweather Sans"/>
              <a:buChar char="▶"/>
              <a:defRPr sz="1000">
                <a:solidFill>
                  <a:srgbClr val="697D91"/>
                </a:solidFill>
                <a:latin typeface="+mn-lt"/>
              </a:defRPr>
            </a:lvl1pPr>
          </a:lstStyle>
          <a:p>
            <a:pPr marL="0" indent="0">
              <a:buFont typeface="Merriweather Sans"/>
              <a:buNone/>
            </a:pPr>
            <a:r>
              <a:rPr lang="en-US" dirty="0">
                <a:ea typeface="Lucida Sans"/>
                <a:cs typeface="Lucida Sans"/>
                <a:sym typeface="Lucida Sans"/>
              </a:rPr>
              <a:t>Technik und </a:t>
            </a:r>
            <a:r>
              <a:rPr lang="en-US" dirty="0" err="1">
                <a:ea typeface="Lucida Sans"/>
                <a:cs typeface="Lucida Sans"/>
                <a:sym typeface="Lucida Sans"/>
              </a:rPr>
              <a:t>Informatik</a:t>
            </a:r>
            <a:r>
              <a:rPr lang="en-US" dirty="0">
                <a:ea typeface="Lucida Sans"/>
                <a:cs typeface="Lucida Sans"/>
                <a:sym typeface="Lucida Sans"/>
              </a:rPr>
              <a:t> / </a:t>
            </a:r>
            <a:r>
              <a:rPr lang="en-US" dirty="0" err="1">
                <a:ea typeface="Lucida Sans"/>
                <a:cs typeface="Lucida Sans"/>
                <a:sym typeface="Lucida Sans"/>
              </a:rPr>
              <a:t>Medizininformatik</a:t>
            </a:r>
            <a:endParaRPr lang="en-US" dirty="0">
              <a:ea typeface="Lucida Sans"/>
              <a:cs typeface="Lucida Sans"/>
              <a:sym typeface="Lucida Sans"/>
            </a:endParaRPr>
          </a:p>
        </p:txBody>
      </p:sp>
      <p:pic>
        <p:nvPicPr>
          <p:cNvPr id="11" name="Grafik 10">
            <a:extLst>
              <a:ext uri="{FF2B5EF4-FFF2-40B4-BE49-F238E27FC236}">
                <a16:creationId xmlns:a16="http://schemas.microsoft.com/office/drawing/2014/main" id="{DDD63865-60E1-44BA-AC22-B5030301FAA1}"/>
              </a:ext>
            </a:extLst>
          </p:cNvPr>
          <p:cNvPicPr>
            <a:picLocks noChangeAspect="1"/>
          </p:cNvPicPr>
          <p:nvPr userDrawn="1"/>
        </p:nvPicPr>
        <p:blipFill>
          <a:blip r:embed="rId3"/>
          <a:stretch>
            <a:fillRect/>
          </a:stretch>
        </p:blipFill>
        <p:spPr>
          <a:xfrm>
            <a:off x="433222" y="6376309"/>
            <a:ext cx="99075" cy="107001"/>
          </a:xfrm>
          <a:prstGeom prst="rect">
            <a:avLst/>
          </a:prstGeom>
        </p:spPr>
      </p:pic>
    </p:spTree>
    <p:extLst>
      <p:ext uri="{BB962C8B-B14F-4D97-AF65-F5344CB8AC3E}">
        <p14:creationId xmlns:p14="http://schemas.microsoft.com/office/powerpoint/2010/main" val="191070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rei Textfelder/Bilder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b="0" i="0">
                <a:solidFill>
                  <a:srgbClr val="697D91"/>
                </a:solidFill>
                <a:latin typeface="Lucida Sans"/>
                <a:cs typeface="Lucida Sans"/>
              </a:defRPr>
            </a:lvl1pPr>
          </a:lstStyle>
          <a:p>
            <a:r>
              <a:rPr lang="de-DE" dirty="0"/>
              <a:t>Titel durch Klicken hinzufügen</a:t>
            </a:r>
          </a:p>
        </p:txBody>
      </p:sp>
      <p:sp>
        <p:nvSpPr>
          <p:cNvPr id="9" name="Inhaltsplatzhalter 2"/>
          <p:cNvSpPr>
            <a:spLocks noGrp="1"/>
          </p:cNvSpPr>
          <p:nvPr>
            <p:ph sz="half" idx="13"/>
          </p:nvPr>
        </p:nvSpPr>
        <p:spPr>
          <a:xfrm>
            <a:off x="468000" y="2155050"/>
            <a:ext cx="2592000"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1800">
                <a:latin typeface="Lucida Sans"/>
                <a:cs typeface="Lucida Sans"/>
              </a:defRPr>
            </a:lvl1pPr>
            <a:lvl2pPr marL="714375" indent="-257175">
              <a:buClr>
                <a:srgbClr val="FAA500"/>
              </a:buClr>
              <a:buSzPct val="80000"/>
              <a:buFont typeface="MS PGothic" panose="020B0600070205080204" pitchFamily="34" charset="-128"/>
              <a:buChar char="▶"/>
              <a:defRPr sz="1800">
                <a:latin typeface="Lucida Sans"/>
                <a:cs typeface="Lucida Sans"/>
              </a:defRPr>
            </a:lvl2pPr>
            <a:lvl3pPr marL="1143000" indent="-228600">
              <a:buClr>
                <a:srgbClr val="FAA500"/>
              </a:buClr>
              <a:buSzPct val="80000"/>
              <a:buFont typeface="MS PGothic" panose="020B0600070205080204" pitchFamily="34" charset="-128"/>
              <a:buChar char="▶"/>
              <a:defRPr sz="1800">
                <a:latin typeface="Lucida Sans"/>
                <a:cs typeface="Lucida Sans"/>
              </a:defRPr>
            </a:lvl3pPr>
            <a:lvl4pPr marL="1600200" indent="-228600">
              <a:buClr>
                <a:srgbClr val="FAA500"/>
              </a:buClr>
              <a:buSzPct val="80000"/>
              <a:buFont typeface="MS PGothic" panose="020B0600070205080204" pitchFamily="34" charset="-128"/>
              <a:buChar char="▶"/>
              <a:defRPr sz="1800">
                <a:latin typeface="Lucida Sans"/>
                <a:cs typeface="Lucida Sans"/>
              </a:defRPr>
            </a:lvl4pPr>
            <a:lvl5pPr marL="2057400" indent="-228600">
              <a:buClr>
                <a:srgbClr val="FAA500"/>
              </a:buClr>
              <a:buSzPct val="80000"/>
              <a:buFont typeface="MS PGothic" panose="020B0600070205080204" pitchFamily="34" charset="-128"/>
              <a:buChar char="▶"/>
              <a:defRPr sz="18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Inhaltsplatzhalter 3"/>
          <p:cNvSpPr>
            <a:spLocks noGrp="1"/>
          </p:cNvSpPr>
          <p:nvPr>
            <p:ph sz="half" idx="15"/>
          </p:nvPr>
        </p:nvSpPr>
        <p:spPr>
          <a:xfrm>
            <a:off x="3258000" y="2155050"/>
            <a:ext cx="2592000"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1800" b="0" i="0" baseline="0">
                <a:latin typeface="Lucida Sans"/>
                <a:cs typeface="Lucida Sans"/>
              </a:defRPr>
            </a:lvl1pPr>
            <a:lvl2pPr marL="714375" indent="-257175">
              <a:buClr>
                <a:srgbClr val="FAA500"/>
              </a:buClr>
              <a:buSzPct val="80000"/>
              <a:buFont typeface="MS PGothic" panose="020B0600070205080204" pitchFamily="34" charset="-128"/>
              <a:buChar char="▶"/>
              <a:defRPr sz="1800" b="0" i="0" baseline="0">
                <a:latin typeface="Lucida Sans"/>
                <a:cs typeface="Lucida Sans"/>
              </a:defRPr>
            </a:lvl2pPr>
            <a:lvl3pPr marL="1143000" indent="-228600">
              <a:buClr>
                <a:srgbClr val="FAA500"/>
              </a:buClr>
              <a:buSzPct val="80000"/>
              <a:buFont typeface="MS PGothic" panose="020B0600070205080204" pitchFamily="34" charset="-128"/>
              <a:buChar char="▶"/>
              <a:defRPr sz="1800" b="0" i="0" baseline="0">
                <a:latin typeface="Lucida Sans"/>
                <a:cs typeface="Lucida Sans"/>
              </a:defRPr>
            </a:lvl3pPr>
            <a:lvl4pPr marL="1600200" indent="-228600">
              <a:buClr>
                <a:srgbClr val="FAA500"/>
              </a:buClr>
              <a:buSzPct val="80000"/>
              <a:buFont typeface="MS PGothic" panose="020B0600070205080204" pitchFamily="34" charset="-128"/>
              <a:buChar char="▶"/>
              <a:defRPr sz="1800" b="0" i="0" baseline="0">
                <a:latin typeface="Lucida Sans"/>
                <a:cs typeface="Lucida Sans"/>
              </a:defRPr>
            </a:lvl4pPr>
            <a:lvl5pPr marL="2057400" indent="-228600">
              <a:buClr>
                <a:srgbClr val="FAA500"/>
              </a:buClr>
              <a:buSzPct val="80000"/>
              <a:buFont typeface="MS PGothic" panose="020B0600070205080204" pitchFamily="34" charset="-128"/>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Inhaltsplatzhalter 3"/>
          <p:cNvSpPr>
            <a:spLocks noGrp="1"/>
          </p:cNvSpPr>
          <p:nvPr>
            <p:ph sz="half" idx="19"/>
          </p:nvPr>
        </p:nvSpPr>
        <p:spPr>
          <a:xfrm>
            <a:off x="6047998" y="2155050"/>
            <a:ext cx="2592000"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1800" b="0" i="0" baseline="0">
                <a:latin typeface="Lucida Sans"/>
                <a:cs typeface="Lucida Sans"/>
              </a:defRPr>
            </a:lvl1pPr>
            <a:lvl2pPr marL="714375" indent="-257175">
              <a:buClr>
                <a:srgbClr val="FAA500"/>
              </a:buClr>
              <a:buSzPct val="80000"/>
              <a:buFont typeface="MS PGothic" panose="020B0600070205080204" pitchFamily="34" charset="-128"/>
              <a:buChar char="▶"/>
              <a:defRPr sz="1800" b="0" i="0" baseline="0">
                <a:latin typeface="Lucida Sans"/>
                <a:cs typeface="Lucida Sans"/>
              </a:defRPr>
            </a:lvl2pPr>
            <a:lvl3pPr marL="1143000" indent="-228600">
              <a:buClr>
                <a:srgbClr val="FAA500"/>
              </a:buClr>
              <a:buSzPct val="80000"/>
              <a:buFont typeface="MS PGothic" panose="020B0600070205080204" pitchFamily="34" charset="-128"/>
              <a:buChar char="▶"/>
              <a:defRPr sz="1800" b="0" i="0" baseline="0">
                <a:latin typeface="Lucida Sans"/>
                <a:cs typeface="Lucida Sans"/>
              </a:defRPr>
            </a:lvl3pPr>
            <a:lvl4pPr marL="1600200" indent="-228600">
              <a:buClr>
                <a:srgbClr val="FAA500"/>
              </a:buClr>
              <a:buSzPct val="80000"/>
              <a:buFont typeface="MS PGothic" panose="020B0600070205080204" pitchFamily="34" charset="-128"/>
              <a:buChar char="▶"/>
              <a:defRPr sz="1800" b="0" i="0" baseline="0">
                <a:latin typeface="Lucida Sans"/>
                <a:cs typeface="Lucida Sans"/>
              </a:defRPr>
            </a:lvl4pPr>
            <a:lvl5pPr marL="2057400" indent="-228600">
              <a:buClr>
                <a:srgbClr val="FAA500"/>
              </a:buClr>
              <a:buSzPct val="80000"/>
              <a:buFont typeface="MS PGothic" panose="020B0600070205080204" pitchFamily="34" charset="-128"/>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platzhalter 2"/>
          <p:cNvSpPr>
            <a:spLocks noGrp="1"/>
          </p:cNvSpPr>
          <p:nvPr>
            <p:ph type="body" idx="1" hasCustomPrompt="1"/>
          </p:nvPr>
        </p:nvSpPr>
        <p:spPr>
          <a:xfrm>
            <a:off x="46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a:t>
            </a:r>
          </a:p>
        </p:txBody>
      </p:sp>
      <p:sp>
        <p:nvSpPr>
          <p:cNvPr id="13" name="Textplatzhalter 2"/>
          <p:cNvSpPr>
            <a:spLocks noGrp="1"/>
          </p:cNvSpPr>
          <p:nvPr>
            <p:ph type="body" idx="18" hasCustomPrompt="1"/>
          </p:nvPr>
        </p:nvSpPr>
        <p:spPr>
          <a:xfrm>
            <a:off x="325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a:t>
            </a:r>
          </a:p>
        </p:txBody>
      </p:sp>
      <p:sp>
        <p:nvSpPr>
          <p:cNvPr id="16" name="Textplatzhalter 2"/>
          <p:cNvSpPr>
            <a:spLocks noGrp="1"/>
          </p:cNvSpPr>
          <p:nvPr>
            <p:ph type="body" idx="20" hasCustomPrompt="1"/>
          </p:nvPr>
        </p:nvSpPr>
        <p:spPr>
          <a:xfrm>
            <a:off x="6047998"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a:t>
            </a:r>
          </a:p>
        </p:txBody>
      </p:sp>
      <p:sp>
        <p:nvSpPr>
          <p:cNvPr id="2" name="Foliennummernplatzhalter 1"/>
          <p:cNvSpPr>
            <a:spLocks noGrp="1"/>
          </p:cNvSpPr>
          <p:nvPr>
            <p:ph type="sldNum" sz="quarter" idx="21"/>
          </p:nvPr>
        </p:nvSpPr>
        <p:spPr/>
        <p:txBody>
          <a:bodyPr/>
          <a:lstStyle/>
          <a:p>
            <a:fld id="{F19AE9A8-34D4-4E8C-BE9C-13C550F1BED0}" type="slidenum">
              <a:rPr lang="de-CH" smtClean="0"/>
              <a:t>‹Nr.›</a:t>
            </a:fld>
            <a:endParaRPr lang="de-CH" dirty="0"/>
          </a:p>
        </p:txBody>
      </p:sp>
      <p:sp>
        <p:nvSpPr>
          <p:cNvPr id="15" name="Textfeld 14">
            <a:extLst>
              <a:ext uri="{FF2B5EF4-FFF2-40B4-BE49-F238E27FC236}">
                <a16:creationId xmlns:a16="http://schemas.microsoft.com/office/drawing/2014/main" id="{5B5820E2-2C1E-45BE-BCDD-C9067999F3A9}"/>
              </a:ext>
            </a:extLst>
          </p:cNvPr>
          <p:cNvSpPr txBox="1"/>
          <p:nvPr userDrawn="1"/>
        </p:nvSpPr>
        <p:spPr>
          <a:xfrm>
            <a:off x="435110" y="6289958"/>
            <a:ext cx="2924198" cy="246221"/>
          </a:xfrm>
          <a:prstGeom prst="rect">
            <a:avLst/>
          </a:prstGeom>
          <a:noFill/>
        </p:spPr>
        <p:txBody>
          <a:bodyPr wrap="none" rtlCol="0">
            <a:spAutoFit/>
          </a:bodyPr>
          <a:lstStyle/>
          <a:p>
            <a:r>
              <a:rPr lang="de-CH" sz="1000" b="0" i="0" u="none" strike="noStrike" kern="1200" baseline="0" dirty="0">
                <a:solidFill>
                  <a:srgbClr val="697D91"/>
                </a:solidFill>
                <a:latin typeface="+mn-lt"/>
                <a:ea typeface="MS PGothic" pitchFamily="34" charset="-128"/>
                <a:cs typeface="+mn-cs"/>
              </a:rPr>
              <a:t>Technik und Informatik / Medizininformatik</a:t>
            </a:r>
          </a:p>
        </p:txBody>
      </p:sp>
    </p:spTree>
    <p:extLst>
      <p:ext uri="{BB962C8B-B14F-4D97-AF65-F5344CB8AC3E}">
        <p14:creationId xmlns:p14="http://schemas.microsoft.com/office/powerpoint/2010/main" val="3458445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
        <p:nvSpPr>
          <p:cNvPr id="4" name="Textfeld 3">
            <a:extLst>
              <a:ext uri="{FF2B5EF4-FFF2-40B4-BE49-F238E27FC236}">
                <a16:creationId xmlns:a16="http://schemas.microsoft.com/office/drawing/2014/main" id="{8375AC12-7C44-4BA4-8FA4-0111A5DBD2DC}"/>
              </a:ext>
            </a:extLst>
          </p:cNvPr>
          <p:cNvSpPr txBox="1"/>
          <p:nvPr userDrawn="1"/>
        </p:nvSpPr>
        <p:spPr>
          <a:xfrm>
            <a:off x="435110" y="6289958"/>
            <a:ext cx="2924198" cy="246221"/>
          </a:xfrm>
          <a:prstGeom prst="rect">
            <a:avLst/>
          </a:prstGeom>
          <a:noFill/>
        </p:spPr>
        <p:txBody>
          <a:bodyPr wrap="none" rtlCol="0">
            <a:spAutoFit/>
          </a:bodyPr>
          <a:lstStyle/>
          <a:p>
            <a:r>
              <a:rPr lang="de-CH" sz="1000" b="0" i="0" u="none" strike="noStrike" kern="1200" baseline="0" dirty="0">
                <a:solidFill>
                  <a:srgbClr val="697D91"/>
                </a:solidFill>
                <a:latin typeface="+mn-lt"/>
                <a:ea typeface="MS PGothic" pitchFamily="34" charset="-128"/>
                <a:cs typeface="+mn-cs"/>
              </a:rPr>
              <a:t>Technik und Informatik / Medizininformatik</a:t>
            </a:r>
          </a:p>
        </p:txBody>
      </p:sp>
    </p:spTree>
    <p:extLst>
      <p:ext uri="{BB962C8B-B14F-4D97-AF65-F5344CB8AC3E}">
        <p14:creationId xmlns:p14="http://schemas.microsoft.com/office/powerpoint/2010/main" val="1513825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ohne Bild">
    <p:spTree>
      <p:nvGrpSpPr>
        <p:cNvPr id="1" name=""/>
        <p:cNvGrpSpPr/>
        <p:nvPr/>
      </p:nvGrpSpPr>
      <p:grpSpPr>
        <a:xfrm>
          <a:off x="0" y="0"/>
          <a:ext cx="0" cy="0"/>
          <a:chOff x="0" y="0"/>
          <a:chExt cx="0" cy="0"/>
        </a:xfrm>
      </p:grpSpPr>
      <p:sp>
        <p:nvSpPr>
          <p:cNvPr id="5" name="Abgerundetes Rechteck 4"/>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Abgerundetes Rechteck 6"/>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pic>
        <p:nvPicPr>
          <p:cNvPr id="9" name="Bild 8"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el 1"/>
          <p:cNvSpPr>
            <a:spLocks noGrp="1"/>
          </p:cNvSpPr>
          <p:nvPr>
            <p:ph type="ctrTitle" hasCustomPrompt="1"/>
          </p:nvPr>
        </p:nvSpPr>
        <p:spPr>
          <a:xfrm>
            <a:off x="468000" y="1839808"/>
            <a:ext cx="6513884" cy="533105"/>
          </a:xfrm>
          <a:prstGeom prst="rect">
            <a:avLst/>
          </a:prstGeom>
        </p:spPr>
        <p:txBody>
          <a:bodyPr lIns="0" rIns="0"/>
          <a:lstStyle>
            <a:lvl1pPr algn="l">
              <a:defRPr sz="2600" baseline="0">
                <a:solidFill>
                  <a:schemeClr val="bg1"/>
                </a:solidFill>
                <a:latin typeface="Lucida Sans"/>
                <a:cs typeface="Lucida Sans Unicode"/>
              </a:defRPr>
            </a:lvl1pPr>
          </a:lstStyle>
          <a:p>
            <a:r>
              <a:rPr lang="de-DE" dirty="0"/>
              <a:t>Titelseite ohne Bild</a:t>
            </a:r>
          </a:p>
        </p:txBody>
      </p:sp>
      <p:sp>
        <p:nvSpPr>
          <p:cNvPr id="13"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10"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
        <p:nvSpPr>
          <p:cNvPr id="14" name="Fußzeilenplatzhalter 3">
            <a:extLst>
              <a:ext uri="{FF2B5EF4-FFF2-40B4-BE49-F238E27FC236}">
                <a16:creationId xmlns:a16="http://schemas.microsoft.com/office/drawing/2014/main" id="{24B8BCEB-ECF4-4817-B167-82C656D98B1E}"/>
              </a:ext>
            </a:extLst>
          </p:cNvPr>
          <p:cNvSpPr>
            <a:spLocks noGrp="1"/>
          </p:cNvSpPr>
          <p:nvPr>
            <p:ph type="ftr" sz="quarter" idx="3"/>
          </p:nvPr>
        </p:nvSpPr>
        <p:spPr>
          <a:xfrm>
            <a:off x="475200" y="6238658"/>
            <a:ext cx="4238489" cy="365125"/>
          </a:xfrm>
          <a:prstGeom prst="rect">
            <a:avLst/>
          </a:prstGeom>
        </p:spPr>
        <p:txBody>
          <a:bodyPr vert="horz" lIns="91440" tIns="45720" rIns="91440" bIns="45720" rtlCol="0" anchor="ctr"/>
          <a:lstStyle>
            <a:lvl1pPr marL="177800" indent="-177800" algn="l" rtl="0">
              <a:spcBef>
                <a:spcPts val="0"/>
              </a:spcBef>
              <a:spcAft>
                <a:spcPts val="0"/>
              </a:spcAft>
              <a:buSzPts val="1120"/>
              <a:buFont typeface="Merriweather Sans"/>
              <a:buChar char="▶"/>
              <a:defRPr sz="1000">
                <a:solidFill>
                  <a:srgbClr val="697D91"/>
                </a:solidFill>
                <a:latin typeface="+mn-lt"/>
              </a:defRPr>
            </a:lvl1pPr>
          </a:lstStyle>
          <a:p>
            <a:pPr marL="0" indent="0">
              <a:buFont typeface="Merriweather Sans"/>
              <a:buNone/>
            </a:pPr>
            <a:r>
              <a:rPr lang="en-US" dirty="0">
                <a:ea typeface="Lucida Sans"/>
                <a:cs typeface="Lucida Sans"/>
                <a:sym typeface="Lucida Sans"/>
              </a:rPr>
              <a:t>Technik und </a:t>
            </a:r>
            <a:r>
              <a:rPr lang="en-US" dirty="0" err="1">
                <a:ea typeface="Lucida Sans"/>
                <a:cs typeface="Lucida Sans"/>
                <a:sym typeface="Lucida Sans"/>
              </a:rPr>
              <a:t>Informatik</a:t>
            </a:r>
            <a:r>
              <a:rPr lang="en-US" dirty="0">
                <a:ea typeface="Lucida Sans"/>
                <a:cs typeface="Lucida Sans"/>
                <a:sym typeface="Lucida Sans"/>
              </a:rPr>
              <a:t> / </a:t>
            </a:r>
            <a:r>
              <a:rPr lang="en-US" dirty="0" err="1">
                <a:ea typeface="Lucida Sans"/>
                <a:cs typeface="Lucida Sans"/>
                <a:sym typeface="Lucida Sans"/>
              </a:rPr>
              <a:t>Medizininformatik</a:t>
            </a:r>
            <a:endParaRPr lang="en-US" dirty="0"/>
          </a:p>
        </p:txBody>
      </p:sp>
      <p:pic>
        <p:nvPicPr>
          <p:cNvPr id="15" name="Grafik 14">
            <a:extLst>
              <a:ext uri="{FF2B5EF4-FFF2-40B4-BE49-F238E27FC236}">
                <a16:creationId xmlns:a16="http://schemas.microsoft.com/office/drawing/2014/main" id="{08EB342B-B96A-46EF-90DE-FE9FADD8561E}"/>
              </a:ext>
            </a:extLst>
          </p:cNvPr>
          <p:cNvPicPr>
            <a:picLocks noChangeAspect="1"/>
          </p:cNvPicPr>
          <p:nvPr userDrawn="1"/>
        </p:nvPicPr>
        <p:blipFill>
          <a:blip r:embed="rId3"/>
          <a:stretch>
            <a:fillRect/>
          </a:stretch>
        </p:blipFill>
        <p:spPr>
          <a:xfrm>
            <a:off x="433222" y="6376309"/>
            <a:ext cx="99075" cy="107001"/>
          </a:xfrm>
          <a:prstGeom prst="rect">
            <a:avLst/>
          </a:prstGeom>
        </p:spPr>
      </p:pic>
    </p:spTree>
    <p:extLst>
      <p:ext uri="{BB962C8B-B14F-4D97-AF65-F5344CB8AC3E}">
        <p14:creationId xmlns:p14="http://schemas.microsoft.com/office/powerpoint/2010/main" val="1402682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piteltrennseite grau">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697D91"/>
              </a:solidFill>
            </a:endParaRPr>
          </a:p>
        </p:txBody>
      </p:sp>
      <p:sp>
        <p:nvSpPr>
          <p:cNvPr id="5" name="Abgerundetes Rechteck 4"/>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15"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a:t>Kapiteltrennseite grau</a:t>
            </a:r>
          </a:p>
        </p:txBody>
      </p:sp>
      <p:sp>
        <p:nvSpPr>
          <p:cNvPr id="16"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
        <p:nvSpPr>
          <p:cNvPr id="11" name="Textfeld 10">
            <a:extLst>
              <a:ext uri="{FF2B5EF4-FFF2-40B4-BE49-F238E27FC236}">
                <a16:creationId xmlns:a16="http://schemas.microsoft.com/office/drawing/2014/main" id="{64B40497-9796-4815-9B75-9ACA5FCF49EF}"/>
              </a:ext>
            </a:extLst>
          </p:cNvPr>
          <p:cNvSpPr txBox="1"/>
          <p:nvPr userDrawn="1"/>
        </p:nvSpPr>
        <p:spPr>
          <a:xfrm>
            <a:off x="435110" y="6289958"/>
            <a:ext cx="2924198" cy="246221"/>
          </a:xfrm>
          <a:prstGeom prst="rect">
            <a:avLst/>
          </a:prstGeom>
          <a:noFill/>
        </p:spPr>
        <p:txBody>
          <a:bodyPr wrap="none" rtlCol="0">
            <a:spAutoFit/>
          </a:bodyPr>
          <a:lstStyle/>
          <a:p>
            <a:r>
              <a:rPr lang="de-CH" sz="1000" b="0" i="0" u="none" strike="noStrike" kern="1200" baseline="0" dirty="0">
                <a:solidFill>
                  <a:srgbClr val="697D91"/>
                </a:solidFill>
                <a:latin typeface="+mn-lt"/>
                <a:ea typeface="MS PGothic" pitchFamily="34" charset="-128"/>
                <a:cs typeface="+mn-cs"/>
              </a:rPr>
              <a:t>Technik und Informatik / Medizininformatik</a:t>
            </a:r>
          </a:p>
        </p:txBody>
      </p:sp>
    </p:spTree>
    <p:extLst>
      <p:ext uri="{BB962C8B-B14F-4D97-AF65-F5344CB8AC3E}">
        <p14:creationId xmlns:p14="http://schemas.microsoft.com/office/powerpoint/2010/main" val="2446949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piteltrennseite orange">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FAA500"/>
              </a:solidFill>
            </a:endParaRPr>
          </a:p>
        </p:txBody>
      </p:sp>
      <p:sp>
        <p:nvSpPr>
          <p:cNvPr id="5" name="Abgerundetes Rechteck 4"/>
          <p:cNvSpPr/>
          <p:nvPr/>
        </p:nvSpPr>
        <p:spPr>
          <a:xfrm>
            <a:off x="0" y="1633538"/>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a:t>Kapiteltrennseite orange</a:t>
            </a:r>
          </a:p>
        </p:txBody>
      </p:sp>
      <p:sp>
        <p:nvSpPr>
          <p:cNvPr id="8"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
        <p:nvSpPr>
          <p:cNvPr id="3" name="Textfeld 2">
            <a:extLst>
              <a:ext uri="{FF2B5EF4-FFF2-40B4-BE49-F238E27FC236}">
                <a16:creationId xmlns:a16="http://schemas.microsoft.com/office/drawing/2014/main" id="{4B2728E8-4EF4-4AAA-B483-49C4E4F32D95}"/>
              </a:ext>
            </a:extLst>
          </p:cNvPr>
          <p:cNvSpPr txBox="1"/>
          <p:nvPr userDrawn="1"/>
        </p:nvSpPr>
        <p:spPr>
          <a:xfrm>
            <a:off x="435110" y="6289958"/>
            <a:ext cx="2924198" cy="246221"/>
          </a:xfrm>
          <a:prstGeom prst="rect">
            <a:avLst/>
          </a:prstGeom>
          <a:noFill/>
        </p:spPr>
        <p:txBody>
          <a:bodyPr wrap="none" rtlCol="0">
            <a:spAutoFit/>
          </a:bodyPr>
          <a:lstStyle/>
          <a:p>
            <a:r>
              <a:rPr lang="de-CH" sz="1000" b="0" i="0" u="none" strike="noStrike" kern="1200" baseline="0" dirty="0">
                <a:solidFill>
                  <a:srgbClr val="697D91"/>
                </a:solidFill>
                <a:latin typeface="+mn-lt"/>
                <a:ea typeface="MS PGothic" pitchFamily="34" charset="-128"/>
                <a:cs typeface="+mn-cs"/>
              </a:rPr>
              <a:t>Technik und Informatik / Medizininformatik</a:t>
            </a:r>
          </a:p>
        </p:txBody>
      </p:sp>
    </p:spTree>
    <p:extLst>
      <p:ext uri="{BB962C8B-B14F-4D97-AF65-F5344CB8AC3E}">
        <p14:creationId xmlns:p14="http://schemas.microsoft.com/office/powerpoint/2010/main" val="1790426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Bi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68000" y="1439999"/>
            <a:ext cx="8100000" cy="4680000"/>
          </a:xfrm>
          <a:prstGeom prst="rect">
            <a:avLst/>
          </a:prstGeom>
        </p:spPr>
        <p:txBody>
          <a:bodyPr lIns="0" rIns="0"/>
          <a:lstStyle>
            <a:lvl1pPr marL="271463" indent="-271463">
              <a:buClr>
                <a:srgbClr val="FAA500"/>
              </a:buClr>
              <a:buSzPct val="80000"/>
              <a:buFont typeface="MS PGothic" panose="020B0600070205080204" pitchFamily="34" charset="-128"/>
              <a:buChar char="▶"/>
              <a:defRPr sz="1800">
                <a:latin typeface="Lucida Sans"/>
                <a:cs typeface="Lucida Sans"/>
              </a:defRPr>
            </a:lvl1pPr>
            <a:lvl2pPr marL="742950" indent="-285750">
              <a:buClr>
                <a:srgbClr val="FAA500"/>
              </a:buClr>
              <a:buSzPct val="80000"/>
              <a:buFont typeface="MS PGothic" panose="020B0600070205080204" pitchFamily="34" charset="-128"/>
              <a:buChar char="▶"/>
              <a:defRPr sz="1800">
                <a:latin typeface="Lucida Sans"/>
                <a:cs typeface="Lucida Sans"/>
              </a:defRPr>
            </a:lvl2pPr>
            <a:lvl3pPr marL="1143000" indent="-228600">
              <a:buClr>
                <a:srgbClr val="FAA500"/>
              </a:buClr>
              <a:buSzPct val="80000"/>
              <a:buFont typeface="MS PGothic" panose="020B0600070205080204" pitchFamily="34" charset="-128"/>
              <a:buChar char="▶"/>
              <a:defRPr sz="1800">
                <a:latin typeface="Lucida Sans"/>
                <a:cs typeface="Lucida Sans"/>
              </a:defRPr>
            </a:lvl3pPr>
            <a:lvl4pPr marL="1600200" indent="-228600">
              <a:buClr>
                <a:srgbClr val="FAA500"/>
              </a:buClr>
              <a:buSzPct val="80000"/>
              <a:buFont typeface="MS PGothic" panose="020B0600070205080204" pitchFamily="34" charset="-128"/>
              <a:buChar char="▶"/>
              <a:defRPr sz="1800">
                <a:latin typeface="Lucida Sans"/>
                <a:cs typeface="Lucida Sans"/>
              </a:defRPr>
            </a:lvl4pPr>
            <a:lvl5pPr marL="2057400" indent="-228600">
              <a:buClr>
                <a:srgbClr val="FAA500"/>
              </a:buClr>
              <a:buSzPct val="80000"/>
              <a:buFont typeface="MS PGothic" panose="020B0600070205080204" pitchFamily="34" charset="-128"/>
              <a:buChar char="▶"/>
              <a:defRPr sz="18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Titel 1"/>
          <p:cNvSpPr>
            <a:spLocks noGrp="1"/>
          </p:cNvSpPr>
          <p:nvPr>
            <p:ph type="ctrTitle" hasCustomPrompt="1"/>
          </p:nvPr>
        </p:nvSpPr>
        <p:spPr>
          <a:xfrm>
            <a:off x="468000" y="360000"/>
            <a:ext cx="8100000" cy="540000"/>
          </a:xfrm>
          <a:prstGeom prst="rect">
            <a:avLst/>
          </a:prstGeom>
        </p:spPr>
        <p:txBody>
          <a:bodyPr lIns="0" rIns="0"/>
          <a:lstStyle>
            <a:lvl1pPr algn="l">
              <a:defRPr sz="2600" b="0" i="0">
                <a:solidFill>
                  <a:srgbClr val="697D91"/>
                </a:solidFill>
                <a:latin typeface="Lucida Sans"/>
                <a:cs typeface="Lucida Sans"/>
              </a:defRPr>
            </a:lvl1pPr>
          </a:lstStyle>
          <a:p>
            <a:r>
              <a:rPr lang="de-DE" dirty="0"/>
              <a:t>Titel durch Klicken hinzufügen</a:t>
            </a:r>
          </a:p>
        </p:txBody>
      </p:sp>
      <p:sp>
        <p:nvSpPr>
          <p:cNvPr id="2" name="Foliennummernplatzhalter 1"/>
          <p:cNvSpPr>
            <a:spLocks noGrp="1"/>
          </p:cNvSpPr>
          <p:nvPr>
            <p:ph type="sldNum" sz="quarter" idx="10"/>
          </p:nvPr>
        </p:nvSpPr>
        <p:spPr/>
        <p:txBody>
          <a:bodyPr rIns="0"/>
          <a:lstStyle/>
          <a:p>
            <a:fld id="{F19AE9A8-34D4-4E8C-BE9C-13C550F1BED0}" type="slidenum">
              <a:rPr lang="de-CH" smtClean="0"/>
              <a:t>‹Nr.›</a:t>
            </a:fld>
            <a:endParaRPr lang="de-CH" dirty="0"/>
          </a:p>
        </p:txBody>
      </p:sp>
      <p:sp>
        <p:nvSpPr>
          <p:cNvPr id="6" name="Textfeld 5">
            <a:extLst>
              <a:ext uri="{FF2B5EF4-FFF2-40B4-BE49-F238E27FC236}">
                <a16:creationId xmlns:a16="http://schemas.microsoft.com/office/drawing/2014/main" id="{DB9F061D-D926-4186-A55C-CD6E22C88DF9}"/>
              </a:ext>
            </a:extLst>
          </p:cNvPr>
          <p:cNvSpPr txBox="1"/>
          <p:nvPr userDrawn="1"/>
        </p:nvSpPr>
        <p:spPr>
          <a:xfrm>
            <a:off x="435110" y="6289958"/>
            <a:ext cx="2924198" cy="246221"/>
          </a:xfrm>
          <a:prstGeom prst="rect">
            <a:avLst/>
          </a:prstGeom>
          <a:noFill/>
        </p:spPr>
        <p:txBody>
          <a:bodyPr wrap="none" rtlCol="0">
            <a:spAutoFit/>
          </a:bodyPr>
          <a:lstStyle/>
          <a:p>
            <a:r>
              <a:rPr lang="de-CH" sz="1000" b="0" i="0" u="none" strike="noStrike" kern="1200" baseline="0" dirty="0">
                <a:solidFill>
                  <a:srgbClr val="697D91"/>
                </a:solidFill>
                <a:latin typeface="+mn-lt"/>
                <a:ea typeface="MS PGothic" pitchFamily="34" charset="-128"/>
                <a:cs typeface="+mn-cs"/>
              </a:rPr>
              <a:t>Technik und Informatik / Medizininformatik</a:t>
            </a:r>
          </a:p>
        </p:txBody>
      </p:sp>
    </p:spTree>
    <p:extLst>
      <p:ext uri="{BB962C8B-B14F-4D97-AF65-F5344CB8AC3E}">
        <p14:creationId xmlns:p14="http://schemas.microsoft.com/office/powerpoint/2010/main" val="3841989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Bild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00000" cy="540000"/>
          </a:xfrm>
          <a:prstGeom prst="rect">
            <a:avLst/>
          </a:prstGeom>
        </p:spPr>
        <p:txBody>
          <a:bodyPr lIns="0" rIns="0"/>
          <a:lstStyle>
            <a:lvl1pPr algn="l">
              <a:defRPr sz="2600">
                <a:solidFill>
                  <a:srgbClr val="697D91"/>
                </a:solidFill>
                <a:latin typeface="Lucida Sans"/>
                <a:cs typeface="Lucida Sans"/>
              </a:defRPr>
            </a:lvl1pPr>
          </a:lstStyle>
          <a:p>
            <a:r>
              <a:rPr lang="de-DE" dirty="0"/>
              <a:t>Titel durch Klicken hinzufügen</a:t>
            </a:r>
          </a:p>
        </p:txBody>
      </p:sp>
      <p:sp>
        <p:nvSpPr>
          <p:cNvPr id="15" name="Textplatzhalter 2"/>
          <p:cNvSpPr>
            <a:spLocks noGrp="1"/>
          </p:cNvSpPr>
          <p:nvPr>
            <p:ph type="body" idx="1" hasCustomPrompt="1"/>
          </p:nvPr>
        </p:nvSpPr>
        <p:spPr>
          <a:xfrm>
            <a:off x="468000" y="1440000"/>
            <a:ext cx="810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 </a:t>
            </a:r>
          </a:p>
        </p:txBody>
      </p:sp>
      <p:sp>
        <p:nvSpPr>
          <p:cNvPr id="16" name="Inhaltsplatzhalter 2"/>
          <p:cNvSpPr>
            <a:spLocks noGrp="1"/>
          </p:cNvSpPr>
          <p:nvPr>
            <p:ph sz="half" idx="13"/>
          </p:nvPr>
        </p:nvSpPr>
        <p:spPr>
          <a:xfrm>
            <a:off x="468000" y="2160000"/>
            <a:ext cx="8100000"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1800">
                <a:latin typeface="Lucida Sans"/>
                <a:cs typeface="Lucida Sans"/>
              </a:defRPr>
            </a:lvl1pPr>
            <a:lvl2pPr marL="714375" indent="-257175">
              <a:buClr>
                <a:srgbClr val="FAA500"/>
              </a:buClr>
              <a:buSzPct val="80000"/>
              <a:buFont typeface="MS PGothic" panose="020B0600070205080204" pitchFamily="34" charset="-128"/>
              <a:buChar char="▶"/>
              <a:defRPr sz="1800">
                <a:latin typeface="Lucida Sans"/>
                <a:cs typeface="Lucida Sans"/>
              </a:defRPr>
            </a:lvl2pPr>
            <a:lvl3pPr marL="1143000" indent="-228600">
              <a:buClr>
                <a:srgbClr val="FAA500"/>
              </a:buClr>
              <a:buSzPct val="80000"/>
              <a:buFont typeface="MS PGothic" panose="020B0600070205080204" pitchFamily="34" charset="-128"/>
              <a:buChar char="▶"/>
              <a:defRPr sz="1800">
                <a:latin typeface="Lucida Sans"/>
                <a:cs typeface="Lucida Sans"/>
              </a:defRPr>
            </a:lvl3pPr>
            <a:lvl4pPr marL="1600200" indent="-228600">
              <a:buClr>
                <a:srgbClr val="FAA500"/>
              </a:buClr>
              <a:buSzPct val="80000"/>
              <a:buFont typeface="MS PGothic" panose="020B0600070205080204" pitchFamily="34" charset="-128"/>
              <a:buChar char="▶"/>
              <a:defRPr sz="1800">
                <a:latin typeface="Lucida Sans"/>
                <a:cs typeface="Lucida Sans"/>
              </a:defRPr>
            </a:lvl4pPr>
            <a:lvl5pPr marL="2057400" indent="-228600">
              <a:buClr>
                <a:srgbClr val="FAA500"/>
              </a:buClr>
              <a:buSzPct val="80000"/>
              <a:buFont typeface="MS PGothic" panose="020B0600070205080204" pitchFamily="34" charset="-128"/>
              <a:buChar char="▶"/>
              <a:defRPr sz="18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2" name="Foliennummernplatzhalter 1"/>
          <p:cNvSpPr>
            <a:spLocks noGrp="1"/>
          </p:cNvSpPr>
          <p:nvPr>
            <p:ph type="sldNum" sz="quarter" idx="14"/>
          </p:nvPr>
        </p:nvSpPr>
        <p:spPr/>
        <p:txBody>
          <a:bodyPr/>
          <a:lstStyle/>
          <a:p>
            <a:fld id="{F19AE9A8-34D4-4E8C-BE9C-13C550F1BED0}" type="slidenum">
              <a:rPr lang="de-CH" smtClean="0"/>
              <a:t>‹Nr.›</a:t>
            </a:fld>
            <a:endParaRPr lang="de-CH" dirty="0"/>
          </a:p>
        </p:txBody>
      </p:sp>
      <p:sp>
        <p:nvSpPr>
          <p:cNvPr id="7" name="Textfeld 6">
            <a:extLst>
              <a:ext uri="{FF2B5EF4-FFF2-40B4-BE49-F238E27FC236}">
                <a16:creationId xmlns:a16="http://schemas.microsoft.com/office/drawing/2014/main" id="{1EBEE7B1-61B0-4D10-8851-4F450A41FBEA}"/>
              </a:ext>
            </a:extLst>
          </p:cNvPr>
          <p:cNvSpPr txBox="1"/>
          <p:nvPr userDrawn="1"/>
        </p:nvSpPr>
        <p:spPr>
          <a:xfrm>
            <a:off x="435110" y="6289958"/>
            <a:ext cx="2924198" cy="246221"/>
          </a:xfrm>
          <a:prstGeom prst="rect">
            <a:avLst/>
          </a:prstGeom>
          <a:noFill/>
        </p:spPr>
        <p:txBody>
          <a:bodyPr wrap="none" rtlCol="0">
            <a:spAutoFit/>
          </a:bodyPr>
          <a:lstStyle/>
          <a:p>
            <a:r>
              <a:rPr lang="de-CH" sz="1000" b="0" i="0" u="none" strike="noStrike" kern="1200" baseline="0" dirty="0">
                <a:solidFill>
                  <a:srgbClr val="697D91"/>
                </a:solidFill>
                <a:latin typeface="+mn-lt"/>
                <a:ea typeface="MS PGothic" pitchFamily="34" charset="-128"/>
                <a:cs typeface="+mn-cs"/>
              </a:rPr>
              <a:t>Technik und Informatik / Medizininformatik</a:t>
            </a:r>
          </a:p>
        </p:txBody>
      </p:sp>
    </p:spTree>
    <p:extLst>
      <p:ext uri="{BB962C8B-B14F-4D97-AF65-F5344CB8AC3E}">
        <p14:creationId xmlns:p14="http://schemas.microsoft.com/office/powerpoint/2010/main" val="1455518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a:solidFill>
                  <a:srgbClr val="697D91"/>
                </a:solidFill>
                <a:latin typeface="Lucida Sans"/>
                <a:cs typeface="Lucida Sans"/>
              </a:defRPr>
            </a:lvl1pPr>
          </a:lstStyle>
          <a:p>
            <a:r>
              <a:rPr lang="de-DE" dirty="0"/>
              <a:t>Titel durch Klicken hinzufügen</a:t>
            </a:r>
          </a:p>
        </p:txBody>
      </p:sp>
      <p:sp>
        <p:nvSpPr>
          <p:cNvPr id="15" name="Textplatzhalter 2"/>
          <p:cNvSpPr>
            <a:spLocks noGrp="1"/>
          </p:cNvSpPr>
          <p:nvPr>
            <p:ph type="body" idx="1"/>
          </p:nvPr>
        </p:nvSpPr>
        <p:spPr>
          <a:xfrm>
            <a:off x="468000" y="5399230"/>
            <a:ext cx="3960000"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4" name="Textplatzhalter 2"/>
          <p:cNvSpPr>
            <a:spLocks noGrp="1"/>
          </p:cNvSpPr>
          <p:nvPr>
            <p:ph type="body" idx="18"/>
          </p:nvPr>
        </p:nvSpPr>
        <p:spPr>
          <a:xfrm>
            <a:off x="4589224" y="5399230"/>
            <a:ext cx="4050775"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9" name="Inhaltsplatzhalter 2"/>
          <p:cNvSpPr>
            <a:spLocks noGrp="1"/>
          </p:cNvSpPr>
          <p:nvPr>
            <p:ph sz="half" idx="13"/>
          </p:nvPr>
        </p:nvSpPr>
        <p:spPr>
          <a:xfrm>
            <a:off x="468000" y="1439230"/>
            <a:ext cx="3960000"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1800">
                <a:latin typeface="Lucida Sans"/>
                <a:cs typeface="Lucida Sans"/>
              </a:defRPr>
            </a:lvl1pPr>
            <a:lvl2pPr marL="714375" indent="-257175">
              <a:buClr>
                <a:srgbClr val="FAA500"/>
              </a:buClr>
              <a:buSzPct val="80000"/>
              <a:buFont typeface="MS PGothic" panose="020B0600070205080204" pitchFamily="34" charset="-128"/>
              <a:buChar char="▶"/>
              <a:defRPr sz="1800">
                <a:latin typeface="Lucida Sans"/>
                <a:cs typeface="Lucida Sans"/>
              </a:defRPr>
            </a:lvl2pPr>
            <a:lvl3pPr marL="1143000" indent="-228600">
              <a:buClr>
                <a:srgbClr val="FAA500"/>
              </a:buClr>
              <a:buSzPct val="80000"/>
              <a:buFont typeface="MS PGothic" panose="020B0600070205080204" pitchFamily="34" charset="-128"/>
              <a:buChar char="▶"/>
              <a:defRPr sz="1800">
                <a:latin typeface="Lucida Sans"/>
                <a:cs typeface="Lucida Sans"/>
              </a:defRPr>
            </a:lvl3pPr>
            <a:lvl4pPr marL="1600200" indent="-228600">
              <a:buClr>
                <a:srgbClr val="FAA500"/>
              </a:buClr>
              <a:buSzPct val="80000"/>
              <a:buFont typeface="MS PGothic" panose="020B0600070205080204" pitchFamily="34" charset="-128"/>
              <a:buChar char="▶"/>
              <a:defRPr sz="1800">
                <a:latin typeface="Lucida Sans"/>
                <a:cs typeface="Lucida Sans"/>
              </a:defRPr>
            </a:lvl4pPr>
            <a:lvl5pPr marL="2057400" indent="-228600">
              <a:buClr>
                <a:srgbClr val="FAA500"/>
              </a:buClr>
              <a:buSzPct val="80000"/>
              <a:buFont typeface="MS PGothic" panose="020B0600070205080204" pitchFamily="34" charset="-128"/>
              <a:buChar char="▶"/>
              <a:defRPr sz="18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Inhaltsplatzhalter 3"/>
          <p:cNvSpPr>
            <a:spLocks noGrp="1"/>
          </p:cNvSpPr>
          <p:nvPr>
            <p:ph sz="half" idx="15"/>
          </p:nvPr>
        </p:nvSpPr>
        <p:spPr>
          <a:xfrm>
            <a:off x="4590000" y="1439230"/>
            <a:ext cx="4050000"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1800" b="0" i="0" baseline="0">
                <a:solidFill>
                  <a:schemeClr val="tx1"/>
                </a:solidFill>
                <a:latin typeface="Lucida Sans"/>
                <a:cs typeface="Lucida Sans"/>
              </a:defRPr>
            </a:lvl1pPr>
            <a:lvl2pPr marL="714375" indent="-257175">
              <a:buClr>
                <a:srgbClr val="FAA500"/>
              </a:buClr>
              <a:buSzPct val="80000"/>
              <a:buFont typeface="MS PGothic" panose="020B0600070205080204" pitchFamily="34" charset="-128"/>
              <a:buChar char="▶"/>
              <a:defRPr sz="1800" b="0" i="0" baseline="0">
                <a:solidFill>
                  <a:schemeClr val="tx1"/>
                </a:solidFill>
                <a:latin typeface="Lucida Sans"/>
                <a:cs typeface="Lucida Sans"/>
              </a:defRPr>
            </a:lvl2pPr>
            <a:lvl3pPr marL="1143000" indent="-228600">
              <a:buClr>
                <a:srgbClr val="FAA500"/>
              </a:buClr>
              <a:buSzPct val="80000"/>
              <a:buFont typeface="MS PGothic" panose="020B0600070205080204" pitchFamily="34" charset="-128"/>
              <a:buChar char="▶"/>
              <a:defRPr sz="1800" b="0" i="0" baseline="0">
                <a:solidFill>
                  <a:schemeClr val="tx1"/>
                </a:solidFill>
                <a:latin typeface="Lucida Sans"/>
                <a:cs typeface="Lucida Sans"/>
              </a:defRPr>
            </a:lvl3pPr>
            <a:lvl4pPr marL="1600200" indent="-228600">
              <a:buClr>
                <a:srgbClr val="FAA500"/>
              </a:buClr>
              <a:buSzPct val="80000"/>
              <a:buFont typeface="MS PGothic" panose="020B0600070205080204" pitchFamily="34" charset="-128"/>
              <a:buChar char="▶"/>
              <a:defRPr sz="1800" b="0" i="0" baseline="0">
                <a:solidFill>
                  <a:schemeClr val="tx1"/>
                </a:solidFill>
                <a:latin typeface="Lucida Sans"/>
                <a:cs typeface="Lucida Sans"/>
              </a:defRPr>
            </a:lvl4pPr>
            <a:lvl5pPr marL="2057400" indent="-228600">
              <a:buClr>
                <a:srgbClr val="FAA500"/>
              </a:buClr>
              <a:buSzPct val="80000"/>
              <a:buFont typeface="MS PGothic" panose="020B0600070205080204" pitchFamily="34" charset="-128"/>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2" name="Foliennummernplatzhalter 1"/>
          <p:cNvSpPr>
            <a:spLocks noGrp="1"/>
          </p:cNvSpPr>
          <p:nvPr>
            <p:ph type="sldNum" sz="quarter" idx="19"/>
          </p:nvPr>
        </p:nvSpPr>
        <p:spPr/>
        <p:txBody>
          <a:bodyPr/>
          <a:lstStyle/>
          <a:p>
            <a:fld id="{F19AE9A8-34D4-4E8C-BE9C-13C550F1BED0}" type="slidenum">
              <a:rPr lang="de-CH" smtClean="0"/>
              <a:t>‹Nr.›</a:t>
            </a:fld>
            <a:endParaRPr lang="de-CH" dirty="0"/>
          </a:p>
        </p:txBody>
      </p:sp>
      <p:sp>
        <p:nvSpPr>
          <p:cNvPr id="12" name="Textfeld 11">
            <a:extLst>
              <a:ext uri="{FF2B5EF4-FFF2-40B4-BE49-F238E27FC236}">
                <a16:creationId xmlns:a16="http://schemas.microsoft.com/office/drawing/2014/main" id="{0FEBB02E-936A-4AC9-836A-65FF776E655B}"/>
              </a:ext>
            </a:extLst>
          </p:cNvPr>
          <p:cNvSpPr txBox="1"/>
          <p:nvPr userDrawn="1"/>
        </p:nvSpPr>
        <p:spPr>
          <a:xfrm>
            <a:off x="435110" y="6289958"/>
            <a:ext cx="2924198" cy="246221"/>
          </a:xfrm>
          <a:prstGeom prst="rect">
            <a:avLst/>
          </a:prstGeom>
          <a:noFill/>
        </p:spPr>
        <p:txBody>
          <a:bodyPr wrap="none" rtlCol="0">
            <a:spAutoFit/>
          </a:bodyPr>
          <a:lstStyle/>
          <a:p>
            <a:r>
              <a:rPr lang="de-CH" sz="1000" b="0" i="0" u="none" strike="noStrike" kern="1200" baseline="0" dirty="0">
                <a:solidFill>
                  <a:srgbClr val="697D91"/>
                </a:solidFill>
                <a:latin typeface="+mn-lt"/>
                <a:ea typeface="MS PGothic" pitchFamily="34" charset="-128"/>
                <a:cs typeface="+mn-cs"/>
              </a:rPr>
              <a:t>Technik und Informatik / Medizininformatik</a:t>
            </a:r>
          </a:p>
        </p:txBody>
      </p:sp>
    </p:spTree>
    <p:extLst>
      <p:ext uri="{BB962C8B-B14F-4D97-AF65-F5344CB8AC3E}">
        <p14:creationId xmlns:p14="http://schemas.microsoft.com/office/powerpoint/2010/main" val="1026862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Textfelder/Bilder mit Untertiteln">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72000" cy="540000"/>
          </a:xfrm>
          <a:prstGeom prst="rect">
            <a:avLst/>
          </a:prstGeom>
        </p:spPr>
        <p:txBody>
          <a:bodyPr lIns="0" rIns="0"/>
          <a:lstStyle>
            <a:lvl1pPr algn="l">
              <a:defRPr sz="2600" b="0" i="0" baseline="0">
                <a:solidFill>
                  <a:srgbClr val="697D91"/>
                </a:solidFill>
                <a:latin typeface="Lucida Sans"/>
                <a:cs typeface="Lucida Sans"/>
              </a:defRPr>
            </a:lvl1pPr>
          </a:lstStyle>
          <a:p>
            <a:r>
              <a:rPr lang="de-DE" dirty="0"/>
              <a:t>Titel durch Klicken hinzufügen</a:t>
            </a:r>
          </a:p>
        </p:txBody>
      </p:sp>
      <p:sp>
        <p:nvSpPr>
          <p:cNvPr id="15" name="Textplatzhalter 2"/>
          <p:cNvSpPr>
            <a:spLocks noGrp="1"/>
          </p:cNvSpPr>
          <p:nvPr>
            <p:ph type="body" idx="1" hasCustomPrompt="1"/>
          </p:nvPr>
        </p:nvSpPr>
        <p:spPr>
          <a:xfrm>
            <a:off x="468000" y="1440000"/>
            <a:ext cx="3960000" cy="540000"/>
          </a:xfrm>
          <a:prstGeom prst="rect">
            <a:avLst/>
          </a:prstGeom>
        </p:spPr>
        <p:txBody>
          <a:bodyPr lIns="0" rIns="0" anchor="t" anchorCtr="0"/>
          <a:lstStyle>
            <a:lvl1pPr marL="0" indent="0">
              <a:buNone/>
              <a:defRPr sz="1800" b="0" i="0" baseline="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a:t>
            </a:r>
          </a:p>
        </p:txBody>
      </p:sp>
      <p:sp>
        <p:nvSpPr>
          <p:cNvPr id="16" name="Inhaltsplatzhalter 2"/>
          <p:cNvSpPr>
            <a:spLocks noGrp="1"/>
          </p:cNvSpPr>
          <p:nvPr>
            <p:ph sz="half" idx="13"/>
          </p:nvPr>
        </p:nvSpPr>
        <p:spPr>
          <a:xfrm>
            <a:off x="468000" y="2160000"/>
            <a:ext cx="3960000"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1800">
                <a:latin typeface="Lucida Sans"/>
                <a:cs typeface="Lucida Sans"/>
              </a:defRPr>
            </a:lvl1pPr>
            <a:lvl2pPr marL="714375" indent="-257175">
              <a:buClr>
                <a:srgbClr val="FAA500"/>
              </a:buClr>
              <a:buSzPct val="80000"/>
              <a:buFont typeface="MS PGothic" panose="020B0600070205080204" pitchFamily="34" charset="-128"/>
              <a:buChar char="▶"/>
              <a:defRPr sz="1800">
                <a:latin typeface="Lucida Sans"/>
                <a:cs typeface="Lucida Sans"/>
              </a:defRPr>
            </a:lvl2pPr>
            <a:lvl3pPr marL="1143000" indent="-228600">
              <a:buClr>
                <a:srgbClr val="FAA500"/>
              </a:buClr>
              <a:buSzPct val="80000"/>
              <a:buFont typeface="MS PGothic" panose="020B0600070205080204" pitchFamily="34" charset="-128"/>
              <a:buChar char="▶"/>
              <a:defRPr sz="1800">
                <a:latin typeface="Lucida Sans"/>
                <a:cs typeface="Lucida Sans"/>
              </a:defRPr>
            </a:lvl3pPr>
            <a:lvl4pPr marL="1600200" indent="-228600">
              <a:buClr>
                <a:srgbClr val="FAA500"/>
              </a:buClr>
              <a:buSzPct val="80000"/>
              <a:buFont typeface="MS PGothic" panose="020B0600070205080204" pitchFamily="34" charset="-128"/>
              <a:buChar char="▶"/>
              <a:defRPr sz="1800">
                <a:latin typeface="Lucida Sans"/>
                <a:cs typeface="Lucida Sans"/>
              </a:defRPr>
            </a:lvl4pPr>
            <a:lvl5pPr marL="2057400" indent="-228600">
              <a:buClr>
                <a:srgbClr val="FAA500"/>
              </a:buClr>
              <a:buSzPct val="80000"/>
              <a:buFont typeface="MS PGothic" panose="020B0600070205080204" pitchFamily="34" charset="-128"/>
              <a:buChar char="▶"/>
              <a:defRPr sz="18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7" name="Textplatzhalter 2"/>
          <p:cNvSpPr>
            <a:spLocks noGrp="1"/>
          </p:cNvSpPr>
          <p:nvPr>
            <p:ph type="body" idx="14" hasCustomPrompt="1"/>
          </p:nvPr>
        </p:nvSpPr>
        <p:spPr>
          <a:xfrm>
            <a:off x="4590000" y="1440000"/>
            <a:ext cx="405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a:t>
            </a:r>
          </a:p>
        </p:txBody>
      </p:sp>
      <p:sp>
        <p:nvSpPr>
          <p:cNvPr id="18" name="Inhaltsplatzhalter 3"/>
          <p:cNvSpPr>
            <a:spLocks noGrp="1"/>
          </p:cNvSpPr>
          <p:nvPr>
            <p:ph sz="half" idx="15"/>
          </p:nvPr>
        </p:nvSpPr>
        <p:spPr>
          <a:xfrm>
            <a:off x="4590000" y="2160000"/>
            <a:ext cx="4050000"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1800" b="0" i="0" baseline="0">
                <a:solidFill>
                  <a:schemeClr val="tx1"/>
                </a:solidFill>
                <a:latin typeface="Lucida Sans"/>
                <a:cs typeface="Lucida Sans"/>
              </a:defRPr>
            </a:lvl1pPr>
            <a:lvl2pPr marL="714375" indent="-257175">
              <a:buClr>
                <a:srgbClr val="FAA500"/>
              </a:buClr>
              <a:buSzPct val="80000"/>
              <a:buFont typeface="MS PGothic" panose="020B0600070205080204" pitchFamily="34" charset="-128"/>
              <a:buChar char="▶"/>
              <a:defRPr sz="1800" b="0" i="0" baseline="0">
                <a:solidFill>
                  <a:schemeClr val="tx1"/>
                </a:solidFill>
                <a:latin typeface="Lucida Sans"/>
                <a:cs typeface="Lucida Sans"/>
              </a:defRPr>
            </a:lvl2pPr>
            <a:lvl3pPr marL="1143000" indent="-228600">
              <a:buClr>
                <a:srgbClr val="FAA500"/>
              </a:buClr>
              <a:buSzPct val="80000"/>
              <a:buFont typeface="MS PGothic" panose="020B0600070205080204" pitchFamily="34" charset="-128"/>
              <a:buChar char="▶"/>
              <a:defRPr sz="1800" b="0" i="0" baseline="0">
                <a:solidFill>
                  <a:schemeClr val="tx1"/>
                </a:solidFill>
                <a:latin typeface="Lucida Sans"/>
                <a:cs typeface="Lucida Sans"/>
              </a:defRPr>
            </a:lvl3pPr>
            <a:lvl4pPr marL="1600200" indent="-228600">
              <a:buClr>
                <a:srgbClr val="FAA500"/>
              </a:buClr>
              <a:buSzPct val="80000"/>
              <a:buFont typeface="MS PGothic" panose="020B0600070205080204" pitchFamily="34" charset="-128"/>
              <a:buChar char="▶"/>
              <a:defRPr sz="1800" b="0" i="0" baseline="0">
                <a:solidFill>
                  <a:schemeClr val="tx1"/>
                </a:solidFill>
                <a:latin typeface="Lucida Sans"/>
                <a:cs typeface="Lucida Sans"/>
              </a:defRPr>
            </a:lvl4pPr>
            <a:lvl5pPr marL="2057400" indent="-228600">
              <a:buClr>
                <a:srgbClr val="FAA500"/>
              </a:buClr>
              <a:buSzPct val="80000"/>
              <a:buFont typeface="MS PGothic" panose="020B0600070205080204" pitchFamily="34" charset="-128"/>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2" name="Foliennummernplatzhalter 1"/>
          <p:cNvSpPr>
            <a:spLocks noGrp="1"/>
          </p:cNvSpPr>
          <p:nvPr>
            <p:ph type="sldNum" sz="quarter" idx="16"/>
          </p:nvPr>
        </p:nvSpPr>
        <p:spPr/>
        <p:txBody>
          <a:bodyPr/>
          <a:lstStyle/>
          <a:p>
            <a:fld id="{F19AE9A8-34D4-4E8C-BE9C-13C550F1BED0}" type="slidenum">
              <a:rPr lang="de-CH" smtClean="0"/>
              <a:t>‹Nr.›</a:t>
            </a:fld>
            <a:endParaRPr lang="de-CH" dirty="0"/>
          </a:p>
        </p:txBody>
      </p:sp>
      <p:sp>
        <p:nvSpPr>
          <p:cNvPr id="9" name="Textfeld 8">
            <a:extLst>
              <a:ext uri="{FF2B5EF4-FFF2-40B4-BE49-F238E27FC236}">
                <a16:creationId xmlns:a16="http://schemas.microsoft.com/office/drawing/2014/main" id="{8DC838BE-6358-4D6E-9AF7-5A5098711E37}"/>
              </a:ext>
            </a:extLst>
          </p:cNvPr>
          <p:cNvSpPr txBox="1"/>
          <p:nvPr userDrawn="1"/>
        </p:nvSpPr>
        <p:spPr>
          <a:xfrm>
            <a:off x="435110" y="6289958"/>
            <a:ext cx="2924198" cy="246221"/>
          </a:xfrm>
          <a:prstGeom prst="rect">
            <a:avLst/>
          </a:prstGeom>
          <a:noFill/>
        </p:spPr>
        <p:txBody>
          <a:bodyPr wrap="none" rtlCol="0">
            <a:spAutoFit/>
          </a:bodyPr>
          <a:lstStyle/>
          <a:p>
            <a:r>
              <a:rPr lang="de-CH" sz="1000" b="0" i="0" u="none" strike="noStrike" kern="1200" baseline="0" dirty="0">
                <a:solidFill>
                  <a:srgbClr val="697D91"/>
                </a:solidFill>
                <a:latin typeface="+mn-lt"/>
                <a:ea typeface="MS PGothic" pitchFamily="34" charset="-128"/>
                <a:cs typeface="+mn-cs"/>
              </a:rPr>
              <a:t>Technik und Informatik / Medizininformatik</a:t>
            </a:r>
          </a:p>
        </p:txBody>
      </p:sp>
    </p:spTree>
    <p:extLst>
      <p:ext uri="{BB962C8B-B14F-4D97-AF65-F5344CB8AC3E}">
        <p14:creationId xmlns:p14="http://schemas.microsoft.com/office/powerpoint/2010/main" val="3807689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a:lstStyle>
            <a:lvl1pPr algn="l">
              <a:defRPr sz="2600" b="0" i="0">
                <a:solidFill>
                  <a:srgbClr val="697D91"/>
                </a:solidFill>
                <a:latin typeface="Lucida Sans"/>
                <a:cs typeface="Lucida Sans"/>
              </a:defRPr>
            </a:lvl1pPr>
          </a:lstStyle>
          <a:p>
            <a:r>
              <a:rPr lang="de-DE" dirty="0"/>
              <a:t>Titel durch Klicken hinzufügen</a:t>
            </a:r>
          </a:p>
        </p:txBody>
      </p:sp>
      <p:sp>
        <p:nvSpPr>
          <p:cNvPr id="15" name="Textplatzhalter 2"/>
          <p:cNvSpPr>
            <a:spLocks noGrp="1"/>
          </p:cNvSpPr>
          <p:nvPr>
            <p:ph type="body" idx="1"/>
          </p:nvPr>
        </p:nvSpPr>
        <p:spPr>
          <a:xfrm>
            <a:off x="46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4" name="Textplatzhalter 2"/>
          <p:cNvSpPr>
            <a:spLocks noGrp="1"/>
          </p:cNvSpPr>
          <p:nvPr>
            <p:ph type="body" idx="18"/>
          </p:nvPr>
        </p:nvSpPr>
        <p:spPr>
          <a:xfrm>
            <a:off x="325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9" name="Inhaltsplatzhalter 2"/>
          <p:cNvSpPr>
            <a:spLocks noGrp="1"/>
          </p:cNvSpPr>
          <p:nvPr>
            <p:ph sz="half" idx="13"/>
          </p:nvPr>
        </p:nvSpPr>
        <p:spPr>
          <a:xfrm>
            <a:off x="468000" y="1439230"/>
            <a:ext cx="2592000" cy="3960000"/>
          </a:xfrm>
          <a:prstGeom prst="rect">
            <a:avLst/>
          </a:prstGeom>
        </p:spPr>
        <p:txBody>
          <a:bodyPr lIns="0"/>
          <a:lstStyle>
            <a:lvl1pPr marL="271463" indent="-271463">
              <a:buClr>
                <a:srgbClr val="FAA500"/>
              </a:buClr>
              <a:buSzPct val="80000"/>
              <a:buFont typeface="MS PGothic" panose="020B0600070205080204" pitchFamily="34" charset="-128"/>
              <a:buChar char="▶"/>
              <a:defRPr sz="1800">
                <a:latin typeface="Lucida Sans"/>
                <a:cs typeface="Lucida Sans"/>
              </a:defRPr>
            </a:lvl1pPr>
            <a:lvl2pPr marL="714375" indent="-257175">
              <a:buClr>
                <a:srgbClr val="FAA500"/>
              </a:buClr>
              <a:buSzPct val="80000"/>
              <a:buFont typeface="MS PGothic" panose="020B0600070205080204" pitchFamily="34" charset="-128"/>
              <a:buChar char="▶"/>
              <a:defRPr sz="1800">
                <a:latin typeface="Lucida Sans"/>
                <a:cs typeface="Lucida Sans"/>
              </a:defRPr>
            </a:lvl2pPr>
            <a:lvl3pPr marL="1143000" indent="-228600">
              <a:buClr>
                <a:srgbClr val="FAA500"/>
              </a:buClr>
              <a:buSzPct val="80000"/>
              <a:buFont typeface="MS PGothic" panose="020B0600070205080204" pitchFamily="34" charset="-128"/>
              <a:buChar char="▶"/>
              <a:defRPr sz="1800">
                <a:latin typeface="Lucida Sans"/>
                <a:cs typeface="Lucida Sans"/>
              </a:defRPr>
            </a:lvl3pPr>
            <a:lvl4pPr marL="1600200" indent="-228600">
              <a:buClr>
                <a:srgbClr val="FAA500"/>
              </a:buClr>
              <a:buSzPct val="80000"/>
              <a:buFont typeface="MS PGothic" panose="020B0600070205080204" pitchFamily="34" charset="-128"/>
              <a:buChar char="▶"/>
              <a:defRPr sz="1800">
                <a:latin typeface="Lucida Sans"/>
                <a:cs typeface="Lucida Sans"/>
              </a:defRPr>
            </a:lvl4pPr>
            <a:lvl5pPr marL="2057400" indent="-228600">
              <a:buClr>
                <a:srgbClr val="FAA500"/>
              </a:buClr>
              <a:buSzPct val="80000"/>
              <a:buFont typeface="MS PGothic" panose="020B0600070205080204" pitchFamily="34" charset="-128"/>
              <a:buChar char="▶"/>
              <a:defRPr sz="18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Inhaltsplatzhalter 3"/>
          <p:cNvSpPr>
            <a:spLocks noGrp="1"/>
          </p:cNvSpPr>
          <p:nvPr>
            <p:ph sz="half" idx="15"/>
          </p:nvPr>
        </p:nvSpPr>
        <p:spPr>
          <a:xfrm>
            <a:off x="3258000" y="1439230"/>
            <a:ext cx="2592000" cy="3960000"/>
          </a:xfrm>
          <a:prstGeom prst="rect">
            <a:avLst/>
          </a:prstGeom>
        </p:spPr>
        <p:txBody>
          <a:bodyPr lIns="0"/>
          <a:lstStyle>
            <a:lvl1pPr marL="271463" indent="-271463">
              <a:buClr>
                <a:srgbClr val="FAA500"/>
              </a:buClr>
              <a:buSzPct val="80000"/>
              <a:buFont typeface="MS PGothic" panose="020B0600070205080204" pitchFamily="34" charset="-128"/>
              <a:buChar char="▶"/>
              <a:defRPr sz="1800" b="0" i="0" baseline="0">
                <a:latin typeface="Lucida Sans"/>
                <a:cs typeface="Lucida Sans"/>
              </a:defRPr>
            </a:lvl1pPr>
            <a:lvl2pPr marL="714375" indent="-257175">
              <a:buClr>
                <a:srgbClr val="FAA500"/>
              </a:buClr>
              <a:buSzPct val="80000"/>
              <a:buFont typeface="MS PGothic" panose="020B0600070205080204" pitchFamily="34" charset="-128"/>
              <a:buChar char="▶"/>
              <a:defRPr sz="1800" b="0" i="0" baseline="0">
                <a:latin typeface="Lucida Sans"/>
                <a:cs typeface="Lucida Sans"/>
              </a:defRPr>
            </a:lvl2pPr>
            <a:lvl3pPr marL="1143000" indent="-228600">
              <a:buClr>
                <a:srgbClr val="FAA500"/>
              </a:buClr>
              <a:buSzPct val="80000"/>
              <a:buFont typeface="MS PGothic" panose="020B0600070205080204" pitchFamily="34" charset="-128"/>
              <a:buChar char="▶"/>
              <a:defRPr sz="1800" b="0" i="0" baseline="0">
                <a:latin typeface="Lucida Sans"/>
                <a:cs typeface="Lucida Sans"/>
              </a:defRPr>
            </a:lvl3pPr>
            <a:lvl4pPr marL="1600200" indent="-228600">
              <a:buClr>
                <a:srgbClr val="FAA500"/>
              </a:buClr>
              <a:buSzPct val="80000"/>
              <a:buFont typeface="MS PGothic" panose="020B0600070205080204" pitchFamily="34" charset="-128"/>
              <a:buChar char="▶"/>
              <a:defRPr sz="1800" b="0" i="0" baseline="0">
                <a:latin typeface="Lucida Sans"/>
                <a:cs typeface="Lucida Sans"/>
              </a:defRPr>
            </a:lvl4pPr>
            <a:lvl5pPr marL="2057400" indent="-228600">
              <a:buClr>
                <a:srgbClr val="FAA500"/>
              </a:buClr>
              <a:buSzPct val="80000"/>
              <a:buFont typeface="MS PGothic" panose="020B0600070205080204" pitchFamily="34" charset="-128"/>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Inhaltsplatzhalter 3"/>
          <p:cNvSpPr>
            <a:spLocks noGrp="1"/>
          </p:cNvSpPr>
          <p:nvPr>
            <p:ph sz="half" idx="19"/>
          </p:nvPr>
        </p:nvSpPr>
        <p:spPr>
          <a:xfrm>
            <a:off x="6047998" y="1439230"/>
            <a:ext cx="2592000" cy="3960000"/>
          </a:xfrm>
          <a:prstGeom prst="rect">
            <a:avLst/>
          </a:prstGeom>
        </p:spPr>
        <p:txBody>
          <a:bodyPr lIns="0"/>
          <a:lstStyle>
            <a:lvl1pPr marL="271463" indent="-271463">
              <a:buClr>
                <a:srgbClr val="FAA500"/>
              </a:buClr>
              <a:buSzPct val="80000"/>
              <a:buFont typeface="MS PGothic" panose="020B0600070205080204" pitchFamily="34" charset="-128"/>
              <a:buChar char="▶"/>
              <a:defRPr sz="1800" b="0" i="0" baseline="0">
                <a:latin typeface="Lucida Sans"/>
                <a:cs typeface="Lucida Sans"/>
              </a:defRPr>
            </a:lvl1pPr>
            <a:lvl2pPr marL="714375" indent="-257175">
              <a:buClr>
                <a:srgbClr val="FAA500"/>
              </a:buClr>
              <a:buSzPct val="80000"/>
              <a:buFont typeface="MS PGothic" panose="020B0600070205080204" pitchFamily="34" charset="-128"/>
              <a:buChar char="▶"/>
              <a:defRPr sz="1800" b="0" i="0" baseline="0">
                <a:latin typeface="Lucida Sans"/>
                <a:cs typeface="Lucida Sans"/>
              </a:defRPr>
            </a:lvl2pPr>
            <a:lvl3pPr marL="1143000" indent="-228600">
              <a:buClr>
                <a:srgbClr val="FAA500"/>
              </a:buClr>
              <a:buSzPct val="80000"/>
              <a:buFont typeface="MS PGothic" panose="020B0600070205080204" pitchFamily="34" charset="-128"/>
              <a:buChar char="▶"/>
              <a:defRPr sz="1800" b="0" i="0" baseline="0">
                <a:latin typeface="Lucida Sans"/>
                <a:cs typeface="Lucida Sans"/>
              </a:defRPr>
            </a:lvl3pPr>
            <a:lvl4pPr marL="1600200" indent="-228600">
              <a:buClr>
                <a:srgbClr val="FAA500"/>
              </a:buClr>
              <a:buSzPct val="80000"/>
              <a:buFont typeface="MS PGothic" panose="020B0600070205080204" pitchFamily="34" charset="-128"/>
              <a:buChar char="▶"/>
              <a:defRPr sz="1800" b="0" i="0" baseline="0">
                <a:latin typeface="Lucida Sans"/>
                <a:cs typeface="Lucida Sans"/>
              </a:defRPr>
            </a:lvl4pPr>
            <a:lvl5pPr marL="2057400" indent="-228600">
              <a:buClr>
                <a:srgbClr val="FAA500"/>
              </a:buClr>
              <a:buSzPct val="80000"/>
              <a:buFont typeface="MS PGothic" panose="020B0600070205080204" pitchFamily="34" charset="-128"/>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Textplatzhalter 2"/>
          <p:cNvSpPr>
            <a:spLocks noGrp="1"/>
          </p:cNvSpPr>
          <p:nvPr>
            <p:ph type="body" idx="20"/>
          </p:nvPr>
        </p:nvSpPr>
        <p:spPr>
          <a:xfrm>
            <a:off x="6047998"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2" name="Foliennummernplatzhalter 1"/>
          <p:cNvSpPr>
            <a:spLocks noGrp="1"/>
          </p:cNvSpPr>
          <p:nvPr>
            <p:ph type="sldNum" sz="quarter" idx="16"/>
          </p:nvPr>
        </p:nvSpPr>
        <p:spPr>
          <a:xfrm>
            <a:off x="6765342" y="6241256"/>
            <a:ext cx="1793442" cy="365125"/>
          </a:xfrm>
        </p:spPr>
        <p:txBody>
          <a:bodyPr/>
          <a:lstStyle/>
          <a:p>
            <a:fld id="{F19AE9A8-34D4-4E8C-BE9C-13C550F1BED0}" type="slidenum">
              <a:rPr lang="de-CH" smtClean="0"/>
              <a:t>‹Nr.›</a:t>
            </a:fld>
            <a:endParaRPr lang="de-CH" dirty="0"/>
          </a:p>
        </p:txBody>
      </p:sp>
      <p:sp>
        <p:nvSpPr>
          <p:cNvPr id="16" name="Textfeld 15">
            <a:extLst>
              <a:ext uri="{FF2B5EF4-FFF2-40B4-BE49-F238E27FC236}">
                <a16:creationId xmlns:a16="http://schemas.microsoft.com/office/drawing/2014/main" id="{1A0234E7-B946-4DC8-816D-093666D0AF30}"/>
              </a:ext>
            </a:extLst>
          </p:cNvPr>
          <p:cNvSpPr txBox="1"/>
          <p:nvPr userDrawn="1"/>
        </p:nvSpPr>
        <p:spPr>
          <a:xfrm>
            <a:off x="435110" y="6289958"/>
            <a:ext cx="2924198" cy="246221"/>
          </a:xfrm>
          <a:prstGeom prst="rect">
            <a:avLst/>
          </a:prstGeom>
          <a:noFill/>
        </p:spPr>
        <p:txBody>
          <a:bodyPr wrap="none" rtlCol="0">
            <a:spAutoFit/>
          </a:bodyPr>
          <a:lstStyle/>
          <a:p>
            <a:r>
              <a:rPr lang="de-CH" sz="1000" b="0" i="0" u="none" strike="noStrike" kern="1200" baseline="0" dirty="0">
                <a:solidFill>
                  <a:srgbClr val="697D91"/>
                </a:solidFill>
                <a:latin typeface="+mn-lt"/>
                <a:ea typeface="MS PGothic" pitchFamily="34" charset="-128"/>
                <a:cs typeface="+mn-cs"/>
              </a:rPr>
              <a:t>Technik und Informatik / Medizininformatik</a:t>
            </a:r>
          </a:p>
        </p:txBody>
      </p:sp>
    </p:spTree>
    <p:extLst>
      <p:ext uri="{BB962C8B-B14F-4D97-AF65-F5344CB8AC3E}">
        <p14:creationId xmlns:p14="http://schemas.microsoft.com/office/powerpoint/2010/main" val="225970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hteck 1"/>
          <p:cNvSpPr/>
          <p:nvPr/>
        </p:nvSpPr>
        <p:spPr>
          <a:xfrm>
            <a:off x="0" y="0"/>
            <a:ext cx="9144000" cy="6858000"/>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3" name="Foliennummernplatzhalter 2"/>
          <p:cNvSpPr>
            <a:spLocks noGrp="1"/>
          </p:cNvSpPr>
          <p:nvPr>
            <p:ph type="sldNum" sz="quarter" idx="4"/>
          </p:nvPr>
        </p:nvSpPr>
        <p:spPr>
          <a:xfrm>
            <a:off x="6765342" y="6241256"/>
            <a:ext cx="1793442" cy="365125"/>
          </a:xfrm>
          <a:prstGeom prst="rect">
            <a:avLst/>
          </a:prstGeom>
        </p:spPr>
        <p:txBody>
          <a:bodyPr vert="horz" lIns="91440" tIns="45720" rIns="0" bIns="45720" rtlCol="0" anchor="ctr"/>
          <a:lstStyle>
            <a:lvl1pPr algn="r">
              <a:defRPr sz="1000">
                <a:solidFill>
                  <a:srgbClr val="697D91"/>
                </a:solidFill>
                <a:latin typeface="+mn-lt"/>
              </a:defRPr>
            </a:lvl1pPr>
          </a:lstStyle>
          <a:p>
            <a:fld id="{F19AE9A8-34D4-4E8C-BE9C-13C550F1BED0}" type="slidenum">
              <a:rPr lang="de-CH" smtClean="0"/>
              <a:pPr/>
              <a:t>‹Nr.›</a:t>
            </a:fld>
            <a:endParaRPr lang="de-CH" dirty="0"/>
          </a:p>
        </p:txBody>
      </p:sp>
      <p:sp>
        <p:nvSpPr>
          <p:cNvPr id="4" name="Fußzeilenplatzhalter 3">
            <a:extLst>
              <a:ext uri="{FF2B5EF4-FFF2-40B4-BE49-F238E27FC236}">
                <a16:creationId xmlns:a16="http://schemas.microsoft.com/office/drawing/2014/main" id="{182E3759-2592-4632-8F24-B982FB3133B1}"/>
              </a:ext>
            </a:extLst>
          </p:cNvPr>
          <p:cNvSpPr>
            <a:spLocks noGrp="1"/>
          </p:cNvSpPr>
          <p:nvPr>
            <p:ph type="ftr" sz="quarter" idx="3"/>
          </p:nvPr>
        </p:nvSpPr>
        <p:spPr>
          <a:xfrm>
            <a:off x="278098" y="6238658"/>
            <a:ext cx="4293901" cy="365125"/>
          </a:xfrm>
          <a:prstGeom prst="rect">
            <a:avLst/>
          </a:prstGeom>
        </p:spPr>
        <p:txBody>
          <a:bodyPr vert="horz" lIns="91440" tIns="45720" rIns="91440" bIns="45720" rtlCol="0" anchor="ctr"/>
          <a:lstStyle>
            <a:lvl1pPr marL="177800" indent="-177800" algn="l" rtl="0">
              <a:spcBef>
                <a:spcPts val="0"/>
              </a:spcBef>
              <a:spcAft>
                <a:spcPts val="0"/>
              </a:spcAft>
              <a:buSzPts val="1120"/>
              <a:buFont typeface="Merriweather Sans"/>
              <a:buChar char="▶"/>
              <a:defRPr sz="1000">
                <a:solidFill>
                  <a:srgbClr val="697D91"/>
                </a:solidFill>
                <a:latin typeface="+mn-lt"/>
              </a:defRPr>
            </a:lvl1pPr>
          </a:lstStyle>
          <a:p>
            <a:pPr marL="0" indent="0">
              <a:buFont typeface="Merriweather Sans"/>
              <a:buNone/>
            </a:pPr>
            <a:r>
              <a:rPr lang="en-US" dirty="0">
                <a:ea typeface="Lucida Sans"/>
                <a:cs typeface="Lucida Sans"/>
                <a:sym typeface="Lucida Sans"/>
              </a:rPr>
              <a:t>Technik und </a:t>
            </a:r>
            <a:r>
              <a:rPr lang="en-US" dirty="0" err="1">
                <a:ea typeface="Lucida Sans"/>
                <a:cs typeface="Lucida Sans"/>
                <a:sym typeface="Lucida Sans"/>
              </a:rPr>
              <a:t>Informatik</a:t>
            </a:r>
            <a:r>
              <a:rPr lang="en-US" dirty="0">
                <a:ea typeface="Lucida Sans"/>
                <a:cs typeface="Lucida Sans"/>
                <a:sym typeface="Lucida Sans"/>
              </a:rPr>
              <a:t> / </a:t>
            </a:r>
            <a:r>
              <a:rPr lang="en-US" dirty="0" err="1">
                <a:ea typeface="Lucida Sans"/>
                <a:cs typeface="Lucida Sans"/>
                <a:sym typeface="Lucida Sans"/>
              </a:rPr>
              <a:t>Medizininformatik</a:t>
            </a:r>
            <a:endParaRPr lang="en-US" dirty="0"/>
          </a:p>
        </p:txBody>
      </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84" r:id="rId5"/>
    <p:sldLayoutId id="2147483785" r:id="rId6"/>
    <p:sldLayoutId id="2147483786" r:id="rId7"/>
    <p:sldLayoutId id="2147483787" r:id="rId8"/>
    <p:sldLayoutId id="2147483788" r:id="rId9"/>
    <p:sldLayoutId id="2147483789" r:id="rId10"/>
    <p:sldLayoutId id="2147483790" r:id="rId11"/>
  </p:sldLayoutIdLst>
  <p:hf sldNum="0" hdr="0" dt="0"/>
  <p:txStyles>
    <p:titleStyle>
      <a:lvl1pPr algn="ctr" defTabSz="457200" rtl="0" eaLnBrk="1" fontAlgn="base" hangingPunct="1">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2pPr>
      <a:lvl3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3pPr>
      <a:lvl4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4pPr>
      <a:lvl5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5.xml"/><Relationship Id="rId5" Type="http://schemas.openxmlformats.org/officeDocument/2006/relationships/image" Target="../media/image15.jpeg"/><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FCA84AD8-0E1B-4DDC-8C00-C55FCEF22673}"/>
              </a:ext>
            </a:extLst>
          </p:cNvPr>
          <p:cNvSpPr>
            <a:spLocks noGrp="1"/>
          </p:cNvSpPr>
          <p:nvPr>
            <p:ph type="ctrTitle"/>
          </p:nvPr>
        </p:nvSpPr>
        <p:spPr/>
        <p:txBody>
          <a:bodyPr/>
          <a:lstStyle/>
          <a:p>
            <a:r>
              <a:rPr lang="de-CH" dirty="0"/>
              <a:t>Task 1 – Doktor / Sucht</a:t>
            </a:r>
          </a:p>
        </p:txBody>
      </p:sp>
      <p:sp>
        <p:nvSpPr>
          <p:cNvPr id="7" name="Untertitel 6">
            <a:extLst>
              <a:ext uri="{FF2B5EF4-FFF2-40B4-BE49-F238E27FC236}">
                <a16:creationId xmlns:a16="http://schemas.microsoft.com/office/drawing/2014/main" id="{DA1F4C3A-3ECC-4E1B-9A39-F642DF08D0FB}"/>
              </a:ext>
            </a:extLst>
          </p:cNvPr>
          <p:cNvSpPr>
            <a:spLocks noGrp="1"/>
          </p:cNvSpPr>
          <p:nvPr>
            <p:ph type="subTitle" idx="1"/>
          </p:nvPr>
        </p:nvSpPr>
        <p:spPr/>
        <p:txBody>
          <a:bodyPr/>
          <a:lstStyle/>
          <a:p>
            <a:r>
              <a:rPr lang="de-CH" dirty="0"/>
              <a:t>David Gaupp, Miletic Marko, </a:t>
            </a:r>
            <a:r>
              <a:rPr lang="de-CH" dirty="0" err="1"/>
              <a:t>Selvasingham</a:t>
            </a:r>
            <a:r>
              <a:rPr lang="de-CH" dirty="0"/>
              <a:t> </a:t>
            </a:r>
            <a:r>
              <a:rPr lang="de-CH" dirty="0" err="1"/>
              <a:t>Sugeelan</a:t>
            </a:r>
            <a:r>
              <a:rPr lang="de-CH" dirty="0"/>
              <a:t>, </a:t>
            </a:r>
            <a:r>
              <a:rPr lang="de-CH" dirty="0" err="1"/>
              <a:t>Velkov</a:t>
            </a:r>
            <a:r>
              <a:rPr lang="de-CH" dirty="0"/>
              <a:t> Viktor, </a:t>
            </a:r>
            <a:r>
              <a:rPr lang="de-CH" dirty="0" err="1"/>
              <a:t>Janahan</a:t>
            </a:r>
            <a:r>
              <a:rPr lang="de-CH" dirty="0"/>
              <a:t> Sellathurai, Alain Nippel</a:t>
            </a:r>
          </a:p>
        </p:txBody>
      </p:sp>
      <p:sp>
        <p:nvSpPr>
          <p:cNvPr id="2" name="Fußzeilenplatzhalter 1">
            <a:extLst>
              <a:ext uri="{FF2B5EF4-FFF2-40B4-BE49-F238E27FC236}">
                <a16:creationId xmlns:a16="http://schemas.microsoft.com/office/drawing/2014/main" id="{61AFFCE2-9C09-42BC-9A37-19F0C5DDC66E}"/>
              </a:ext>
            </a:extLst>
          </p:cNvPr>
          <p:cNvSpPr>
            <a:spLocks noGrp="1"/>
          </p:cNvSpPr>
          <p:nvPr>
            <p:ph type="ftr" sz="quarter" idx="3"/>
          </p:nvPr>
        </p:nvSpPr>
        <p:spPr/>
        <p:txBody>
          <a:bodyPr/>
          <a:lstStyle/>
          <a:p>
            <a:pPr marL="0" lvl="0" indent="0" algn="l">
              <a:spcBef>
                <a:spcPts val="0"/>
              </a:spcBef>
              <a:spcAft>
                <a:spcPts val="0"/>
              </a:spcAft>
              <a:buSzPts val="1120"/>
              <a:buNone/>
            </a:pPr>
            <a:r>
              <a:rPr lang="en-US" dirty="0">
                <a:ea typeface="Lucida Sans"/>
                <a:cs typeface="Lucida Sans"/>
                <a:sym typeface="Lucida Sans"/>
              </a:rPr>
              <a:t>Technik und </a:t>
            </a:r>
            <a:r>
              <a:rPr lang="en-US" dirty="0" err="1">
                <a:ea typeface="Lucida Sans"/>
                <a:cs typeface="Lucida Sans"/>
                <a:sym typeface="Lucida Sans"/>
              </a:rPr>
              <a:t>Informatik</a:t>
            </a:r>
            <a:r>
              <a:rPr lang="en-US" dirty="0">
                <a:ea typeface="Lucida Sans"/>
                <a:cs typeface="Lucida Sans"/>
                <a:sym typeface="Lucida Sans"/>
              </a:rPr>
              <a:t> / </a:t>
            </a:r>
            <a:r>
              <a:rPr lang="en-US" dirty="0" err="1">
                <a:ea typeface="Lucida Sans"/>
                <a:cs typeface="Lucida Sans"/>
                <a:sym typeface="Lucida Sans"/>
              </a:rPr>
              <a:t>Medizininformatik</a:t>
            </a:r>
            <a:endParaRPr lang="en-US" dirty="0"/>
          </a:p>
        </p:txBody>
      </p:sp>
      <p:pic>
        <p:nvPicPr>
          <p:cNvPr id="1026" name="Picture 2" descr="Bildergebnis für untersuchungszimmer arzt">
            <a:extLst>
              <a:ext uri="{FF2B5EF4-FFF2-40B4-BE49-F238E27FC236}">
                <a16:creationId xmlns:a16="http://schemas.microsoft.com/office/drawing/2014/main" id="{EB146DAC-B25C-4625-974B-CC8E83528005}"/>
              </a:ext>
            </a:extLst>
          </p:cNvPr>
          <p:cNvPicPr>
            <a:picLocks noGrp="1" noChangeAspect="1" noChangeArrowheads="1"/>
          </p:cNvPicPr>
          <p:nvPr>
            <p:ph type="pic" sz="quarter" idx="11"/>
          </p:nvPr>
        </p:nvPicPr>
        <p:blipFill>
          <a:blip r:embed="rId3">
            <a:extLst>
              <a:ext uri="{28A0092B-C50C-407E-A947-70E740481C1C}">
                <a14:useLocalDpi xmlns:a14="http://schemas.microsoft.com/office/drawing/2010/main" val="0"/>
              </a:ext>
            </a:extLst>
          </a:blip>
          <a:srcRect t="15608" b="1560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E904707F-1430-47F2-9043-A81C0A53F129}"/>
              </a:ext>
            </a:extLst>
          </p:cNvPr>
          <p:cNvSpPr>
            <a:spLocks noGrp="1"/>
          </p:cNvSpPr>
          <p:nvPr>
            <p:ph type="ctrTitle"/>
          </p:nvPr>
        </p:nvSpPr>
        <p:spPr>
          <a:xfrm>
            <a:off x="468000" y="360000"/>
            <a:ext cx="8100000" cy="540000"/>
          </a:xfrm>
        </p:spPr>
        <p:txBody>
          <a:bodyPr/>
          <a:lstStyle/>
          <a:p>
            <a:r>
              <a:rPr lang="de-CH" dirty="0"/>
              <a:t>Storyboard 3 – Strukturierter Termin</a:t>
            </a:r>
          </a:p>
        </p:txBody>
      </p:sp>
      <p:grpSp>
        <p:nvGrpSpPr>
          <p:cNvPr id="21" name="Gruppieren 20">
            <a:extLst>
              <a:ext uri="{FF2B5EF4-FFF2-40B4-BE49-F238E27FC236}">
                <a16:creationId xmlns:a16="http://schemas.microsoft.com/office/drawing/2014/main" id="{10284693-A442-4975-A068-420D74F92976}"/>
              </a:ext>
            </a:extLst>
          </p:cNvPr>
          <p:cNvGrpSpPr/>
          <p:nvPr/>
        </p:nvGrpSpPr>
        <p:grpSpPr>
          <a:xfrm>
            <a:off x="2428829" y="800200"/>
            <a:ext cx="263951" cy="307777"/>
            <a:chOff x="2428829" y="800200"/>
            <a:chExt cx="263951" cy="307777"/>
          </a:xfrm>
        </p:grpSpPr>
        <p:sp>
          <p:nvSpPr>
            <p:cNvPr id="19" name="Textfeld 18">
              <a:extLst>
                <a:ext uri="{FF2B5EF4-FFF2-40B4-BE49-F238E27FC236}">
                  <a16:creationId xmlns:a16="http://schemas.microsoft.com/office/drawing/2014/main" id="{2FE8BE93-F9A1-4275-8222-07C4EEF27C19}"/>
                </a:ext>
              </a:extLst>
            </p:cNvPr>
            <p:cNvSpPr txBox="1"/>
            <p:nvPr/>
          </p:nvSpPr>
          <p:spPr>
            <a:xfrm>
              <a:off x="2428829" y="800200"/>
              <a:ext cx="263951" cy="307777"/>
            </a:xfrm>
            <a:prstGeom prst="rect">
              <a:avLst/>
            </a:prstGeom>
            <a:noFill/>
          </p:spPr>
          <p:txBody>
            <a:bodyPr wrap="square" rtlCol="0">
              <a:spAutoFit/>
            </a:bodyPr>
            <a:lstStyle/>
            <a:p>
              <a:r>
                <a:rPr lang="de-CH" sz="1400" dirty="0"/>
                <a:t>1</a:t>
              </a:r>
            </a:p>
          </p:txBody>
        </p:sp>
        <p:sp>
          <p:nvSpPr>
            <p:cNvPr id="20" name="Ellipse 19">
              <a:extLst>
                <a:ext uri="{FF2B5EF4-FFF2-40B4-BE49-F238E27FC236}">
                  <a16:creationId xmlns:a16="http://schemas.microsoft.com/office/drawing/2014/main" id="{FFD74DC7-ABF7-406F-BDE7-0CE96BE36135}"/>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grpSp>
        <p:nvGrpSpPr>
          <p:cNvPr id="31" name="Gruppieren 30">
            <a:extLst>
              <a:ext uri="{FF2B5EF4-FFF2-40B4-BE49-F238E27FC236}">
                <a16:creationId xmlns:a16="http://schemas.microsoft.com/office/drawing/2014/main" id="{52924C2D-DA77-4F44-B4A8-519CF4BF9CF7}"/>
              </a:ext>
            </a:extLst>
          </p:cNvPr>
          <p:cNvGrpSpPr/>
          <p:nvPr/>
        </p:nvGrpSpPr>
        <p:grpSpPr>
          <a:xfrm>
            <a:off x="6451217" y="804627"/>
            <a:ext cx="263951" cy="307777"/>
            <a:chOff x="2428829" y="800200"/>
            <a:chExt cx="263951" cy="307777"/>
          </a:xfrm>
        </p:grpSpPr>
        <p:sp>
          <p:nvSpPr>
            <p:cNvPr id="32" name="Textfeld 31">
              <a:extLst>
                <a:ext uri="{FF2B5EF4-FFF2-40B4-BE49-F238E27FC236}">
                  <a16:creationId xmlns:a16="http://schemas.microsoft.com/office/drawing/2014/main" id="{DA84C640-F0BB-4D57-9900-D8EBC558D9D2}"/>
                </a:ext>
              </a:extLst>
            </p:cNvPr>
            <p:cNvSpPr txBox="1"/>
            <p:nvPr/>
          </p:nvSpPr>
          <p:spPr>
            <a:xfrm>
              <a:off x="2428829" y="800200"/>
              <a:ext cx="263951" cy="307777"/>
            </a:xfrm>
            <a:prstGeom prst="rect">
              <a:avLst/>
            </a:prstGeom>
            <a:noFill/>
          </p:spPr>
          <p:txBody>
            <a:bodyPr wrap="square" rtlCol="0">
              <a:spAutoFit/>
            </a:bodyPr>
            <a:lstStyle/>
            <a:p>
              <a:r>
                <a:rPr lang="de-CH" sz="1400" dirty="0"/>
                <a:t>2</a:t>
              </a:r>
            </a:p>
          </p:txBody>
        </p:sp>
        <p:sp>
          <p:nvSpPr>
            <p:cNvPr id="33" name="Ellipse 32">
              <a:extLst>
                <a:ext uri="{FF2B5EF4-FFF2-40B4-BE49-F238E27FC236}">
                  <a16:creationId xmlns:a16="http://schemas.microsoft.com/office/drawing/2014/main" id="{54955D9B-EBA7-44F5-AABC-CF51F38CA7DA}"/>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grpSp>
        <p:nvGrpSpPr>
          <p:cNvPr id="34" name="Gruppieren 33">
            <a:extLst>
              <a:ext uri="{FF2B5EF4-FFF2-40B4-BE49-F238E27FC236}">
                <a16:creationId xmlns:a16="http://schemas.microsoft.com/office/drawing/2014/main" id="{830C4400-160F-4897-9301-D25AB1B83D15}"/>
              </a:ext>
            </a:extLst>
          </p:cNvPr>
          <p:cNvGrpSpPr/>
          <p:nvPr/>
        </p:nvGrpSpPr>
        <p:grpSpPr>
          <a:xfrm>
            <a:off x="2428826" y="3452371"/>
            <a:ext cx="263951" cy="307777"/>
            <a:chOff x="2428829" y="800200"/>
            <a:chExt cx="263951" cy="307777"/>
          </a:xfrm>
        </p:grpSpPr>
        <p:sp>
          <p:nvSpPr>
            <p:cNvPr id="35" name="Textfeld 34">
              <a:extLst>
                <a:ext uri="{FF2B5EF4-FFF2-40B4-BE49-F238E27FC236}">
                  <a16:creationId xmlns:a16="http://schemas.microsoft.com/office/drawing/2014/main" id="{FED335F3-EC5B-4E28-887B-303B5BE6105F}"/>
                </a:ext>
              </a:extLst>
            </p:cNvPr>
            <p:cNvSpPr txBox="1"/>
            <p:nvPr/>
          </p:nvSpPr>
          <p:spPr>
            <a:xfrm>
              <a:off x="2428829" y="800200"/>
              <a:ext cx="263951" cy="307777"/>
            </a:xfrm>
            <a:prstGeom prst="rect">
              <a:avLst/>
            </a:prstGeom>
            <a:noFill/>
          </p:spPr>
          <p:txBody>
            <a:bodyPr wrap="square" rtlCol="0">
              <a:spAutoFit/>
            </a:bodyPr>
            <a:lstStyle/>
            <a:p>
              <a:r>
                <a:rPr lang="de-CH" sz="1400" dirty="0"/>
                <a:t>3</a:t>
              </a:r>
            </a:p>
          </p:txBody>
        </p:sp>
        <p:sp>
          <p:nvSpPr>
            <p:cNvPr id="36" name="Ellipse 35">
              <a:extLst>
                <a:ext uri="{FF2B5EF4-FFF2-40B4-BE49-F238E27FC236}">
                  <a16:creationId xmlns:a16="http://schemas.microsoft.com/office/drawing/2014/main" id="{C89FEEAC-4D89-438E-AB15-B52796677AAF}"/>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grpSp>
        <p:nvGrpSpPr>
          <p:cNvPr id="37" name="Gruppieren 36">
            <a:extLst>
              <a:ext uri="{FF2B5EF4-FFF2-40B4-BE49-F238E27FC236}">
                <a16:creationId xmlns:a16="http://schemas.microsoft.com/office/drawing/2014/main" id="{21F27838-336A-4DD8-9151-EF70588DB2AF}"/>
              </a:ext>
            </a:extLst>
          </p:cNvPr>
          <p:cNvGrpSpPr/>
          <p:nvPr/>
        </p:nvGrpSpPr>
        <p:grpSpPr>
          <a:xfrm>
            <a:off x="6442374" y="3452371"/>
            <a:ext cx="263951" cy="307777"/>
            <a:chOff x="2428829" y="800200"/>
            <a:chExt cx="263951" cy="307777"/>
          </a:xfrm>
        </p:grpSpPr>
        <p:sp>
          <p:nvSpPr>
            <p:cNvPr id="38" name="Textfeld 37">
              <a:extLst>
                <a:ext uri="{FF2B5EF4-FFF2-40B4-BE49-F238E27FC236}">
                  <a16:creationId xmlns:a16="http://schemas.microsoft.com/office/drawing/2014/main" id="{428AD043-2817-4C2E-AA4D-FB5637286E83}"/>
                </a:ext>
              </a:extLst>
            </p:cNvPr>
            <p:cNvSpPr txBox="1"/>
            <p:nvPr/>
          </p:nvSpPr>
          <p:spPr>
            <a:xfrm>
              <a:off x="2428829" y="800200"/>
              <a:ext cx="263951" cy="307777"/>
            </a:xfrm>
            <a:prstGeom prst="rect">
              <a:avLst/>
            </a:prstGeom>
            <a:noFill/>
          </p:spPr>
          <p:txBody>
            <a:bodyPr wrap="square" rtlCol="0">
              <a:spAutoFit/>
            </a:bodyPr>
            <a:lstStyle/>
            <a:p>
              <a:r>
                <a:rPr lang="de-CH" sz="1400" dirty="0"/>
                <a:t>4</a:t>
              </a:r>
            </a:p>
          </p:txBody>
        </p:sp>
        <p:sp>
          <p:nvSpPr>
            <p:cNvPr id="39" name="Ellipse 38">
              <a:extLst>
                <a:ext uri="{FF2B5EF4-FFF2-40B4-BE49-F238E27FC236}">
                  <a16:creationId xmlns:a16="http://schemas.microsoft.com/office/drawing/2014/main" id="{719C0B19-327B-472B-B820-5EF059FC3AF0}"/>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pic>
        <p:nvPicPr>
          <p:cNvPr id="23" name="Grafik 22">
            <a:extLst>
              <a:ext uri="{FF2B5EF4-FFF2-40B4-BE49-F238E27FC236}">
                <a16:creationId xmlns:a16="http://schemas.microsoft.com/office/drawing/2014/main" id="{9923EFB4-FBEE-48B9-91CF-8FF9E9602D4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0293" y="1148833"/>
            <a:ext cx="3481013" cy="2256796"/>
          </a:xfrm>
          <a:prstGeom prst="rect">
            <a:avLst/>
          </a:prstGeom>
          <a:noFill/>
          <a:ln>
            <a:noFill/>
          </a:ln>
        </p:spPr>
      </p:pic>
      <p:pic>
        <p:nvPicPr>
          <p:cNvPr id="26" name="Grafik 25">
            <a:extLst>
              <a:ext uri="{FF2B5EF4-FFF2-40B4-BE49-F238E27FC236}">
                <a16:creationId xmlns:a16="http://schemas.microsoft.com/office/drawing/2014/main" id="{37FCEA04-16B0-4A50-9FAE-B559598AEE2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2696" y="1148833"/>
            <a:ext cx="3481013" cy="2256795"/>
          </a:xfrm>
          <a:prstGeom prst="rect">
            <a:avLst/>
          </a:prstGeom>
          <a:noFill/>
          <a:ln>
            <a:noFill/>
          </a:ln>
        </p:spPr>
      </p:pic>
      <p:pic>
        <p:nvPicPr>
          <p:cNvPr id="27" name="Grafik 26">
            <a:extLst>
              <a:ext uri="{FF2B5EF4-FFF2-40B4-BE49-F238E27FC236}">
                <a16:creationId xmlns:a16="http://schemas.microsoft.com/office/drawing/2014/main" id="{33569E4A-82B6-42A8-8096-05574B4E3AD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0291" y="3758274"/>
            <a:ext cx="3481013" cy="2254243"/>
          </a:xfrm>
          <a:prstGeom prst="rect">
            <a:avLst/>
          </a:prstGeom>
          <a:noFill/>
          <a:ln>
            <a:noFill/>
          </a:ln>
        </p:spPr>
      </p:pic>
      <p:pic>
        <p:nvPicPr>
          <p:cNvPr id="28" name="Grafik 27">
            <a:extLst>
              <a:ext uri="{FF2B5EF4-FFF2-40B4-BE49-F238E27FC236}">
                <a16:creationId xmlns:a16="http://schemas.microsoft.com/office/drawing/2014/main" id="{9C2B18AF-8C46-4726-A4D3-4BD7C365EC87}"/>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33841" y="3760149"/>
            <a:ext cx="3481013" cy="2293224"/>
          </a:xfrm>
          <a:prstGeom prst="rect">
            <a:avLst/>
          </a:prstGeom>
          <a:noFill/>
          <a:ln>
            <a:noFill/>
          </a:ln>
        </p:spPr>
      </p:pic>
    </p:spTree>
    <p:extLst>
      <p:ext uri="{BB962C8B-B14F-4D97-AF65-F5344CB8AC3E}">
        <p14:creationId xmlns:p14="http://schemas.microsoft.com/office/powerpoint/2010/main" val="2379874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E904707F-1430-47F2-9043-A81C0A53F129}"/>
              </a:ext>
            </a:extLst>
          </p:cNvPr>
          <p:cNvSpPr>
            <a:spLocks noGrp="1"/>
          </p:cNvSpPr>
          <p:nvPr>
            <p:ph type="ctrTitle"/>
          </p:nvPr>
        </p:nvSpPr>
        <p:spPr>
          <a:xfrm>
            <a:off x="468000" y="360000"/>
            <a:ext cx="8100000" cy="540000"/>
          </a:xfrm>
        </p:spPr>
        <p:txBody>
          <a:bodyPr/>
          <a:lstStyle/>
          <a:p>
            <a:r>
              <a:rPr lang="de-CH" dirty="0"/>
              <a:t>Storyboard 3 – Strukturierter Termin</a:t>
            </a:r>
          </a:p>
        </p:txBody>
      </p:sp>
      <p:grpSp>
        <p:nvGrpSpPr>
          <p:cNvPr id="21" name="Gruppieren 20">
            <a:extLst>
              <a:ext uri="{FF2B5EF4-FFF2-40B4-BE49-F238E27FC236}">
                <a16:creationId xmlns:a16="http://schemas.microsoft.com/office/drawing/2014/main" id="{10284693-A442-4975-A068-420D74F92976}"/>
              </a:ext>
            </a:extLst>
          </p:cNvPr>
          <p:cNvGrpSpPr/>
          <p:nvPr/>
        </p:nvGrpSpPr>
        <p:grpSpPr>
          <a:xfrm>
            <a:off x="2428829" y="1450650"/>
            <a:ext cx="263951" cy="307777"/>
            <a:chOff x="2428829" y="800200"/>
            <a:chExt cx="263951" cy="307777"/>
          </a:xfrm>
        </p:grpSpPr>
        <p:sp>
          <p:nvSpPr>
            <p:cNvPr id="19" name="Textfeld 18">
              <a:extLst>
                <a:ext uri="{FF2B5EF4-FFF2-40B4-BE49-F238E27FC236}">
                  <a16:creationId xmlns:a16="http://schemas.microsoft.com/office/drawing/2014/main" id="{2FE8BE93-F9A1-4275-8222-07C4EEF27C19}"/>
                </a:ext>
              </a:extLst>
            </p:cNvPr>
            <p:cNvSpPr txBox="1"/>
            <p:nvPr/>
          </p:nvSpPr>
          <p:spPr>
            <a:xfrm>
              <a:off x="2428829" y="800200"/>
              <a:ext cx="263951" cy="307777"/>
            </a:xfrm>
            <a:prstGeom prst="rect">
              <a:avLst/>
            </a:prstGeom>
            <a:noFill/>
          </p:spPr>
          <p:txBody>
            <a:bodyPr wrap="square" rtlCol="0">
              <a:spAutoFit/>
            </a:bodyPr>
            <a:lstStyle/>
            <a:p>
              <a:r>
                <a:rPr lang="de-CH" sz="1400" dirty="0"/>
                <a:t>5</a:t>
              </a:r>
            </a:p>
          </p:txBody>
        </p:sp>
        <p:sp>
          <p:nvSpPr>
            <p:cNvPr id="20" name="Ellipse 19">
              <a:extLst>
                <a:ext uri="{FF2B5EF4-FFF2-40B4-BE49-F238E27FC236}">
                  <a16:creationId xmlns:a16="http://schemas.microsoft.com/office/drawing/2014/main" id="{FFD74DC7-ABF7-406F-BDE7-0CE96BE36135}"/>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grpSp>
        <p:nvGrpSpPr>
          <p:cNvPr id="31" name="Gruppieren 30">
            <a:extLst>
              <a:ext uri="{FF2B5EF4-FFF2-40B4-BE49-F238E27FC236}">
                <a16:creationId xmlns:a16="http://schemas.microsoft.com/office/drawing/2014/main" id="{52924C2D-DA77-4F44-B4A8-519CF4BF9CF7}"/>
              </a:ext>
            </a:extLst>
          </p:cNvPr>
          <p:cNvGrpSpPr/>
          <p:nvPr/>
        </p:nvGrpSpPr>
        <p:grpSpPr>
          <a:xfrm>
            <a:off x="6451217" y="1455077"/>
            <a:ext cx="263951" cy="307777"/>
            <a:chOff x="2428829" y="800200"/>
            <a:chExt cx="263951" cy="307777"/>
          </a:xfrm>
        </p:grpSpPr>
        <p:sp>
          <p:nvSpPr>
            <p:cNvPr id="32" name="Textfeld 31">
              <a:extLst>
                <a:ext uri="{FF2B5EF4-FFF2-40B4-BE49-F238E27FC236}">
                  <a16:creationId xmlns:a16="http://schemas.microsoft.com/office/drawing/2014/main" id="{DA84C640-F0BB-4D57-9900-D8EBC558D9D2}"/>
                </a:ext>
              </a:extLst>
            </p:cNvPr>
            <p:cNvSpPr txBox="1"/>
            <p:nvPr/>
          </p:nvSpPr>
          <p:spPr>
            <a:xfrm>
              <a:off x="2428829" y="800200"/>
              <a:ext cx="263951" cy="307777"/>
            </a:xfrm>
            <a:prstGeom prst="rect">
              <a:avLst/>
            </a:prstGeom>
            <a:noFill/>
          </p:spPr>
          <p:txBody>
            <a:bodyPr wrap="square" rtlCol="0">
              <a:spAutoFit/>
            </a:bodyPr>
            <a:lstStyle/>
            <a:p>
              <a:r>
                <a:rPr lang="de-CH" sz="1400" dirty="0"/>
                <a:t>6</a:t>
              </a:r>
            </a:p>
          </p:txBody>
        </p:sp>
        <p:sp>
          <p:nvSpPr>
            <p:cNvPr id="33" name="Ellipse 32">
              <a:extLst>
                <a:ext uri="{FF2B5EF4-FFF2-40B4-BE49-F238E27FC236}">
                  <a16:creationId xmlns:a16="http://schemas.microsoft.com/office/drawing/2014/main" id="{54955D9B-EBA7-44F5-AABC-CF51F38CA7DA}"/>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pic>
        <p:nvPicPr>
          <p:cNvPr id="30" name="Grafik 29">
            <a:extLst>
              <a:ext uri="{FF2B5EF4-FFF2-40B4-BE49-F238E27FC236}">
                <a16:creationId xmlns:a16="http://schemas.microsoft.com/office/drawing/2014/main" id="{391A6DA5-4848-4811-A3BB-4C072237DB0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0293" y="1756553"/>
            <a:ext cx="3481013" cy="2299035"/>
          </a:xfrm>
          <a:prstGeom prst="rect">
            <a:avLst/>
          </a:prstGeom>
          <a:noFill/>
          <a:ln>
            <a:noFill/>
          </a:ln>
        </p:spPr>
      </p:pic>
      <p:pic>
        <p:nvPicPr>
          <p:cNvPr id="40" name="Grafik 39">
            <a:extLst>
              <a:ext uri="{FF2B5EF4-FFF2-40B4-BE49-F238E27FC236}">
                <a16:creationId xmlns:a16="http://schemas.microsoft.com/office/drawing/2014/main" id="{3CCE1B0F-F5CF-42A2-852D-B0C6E37E7AA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3842" y="1756553"/>
            <a:ext cx="3481012" cy="2292658"/>
          </a:xfrm>
          <a:prstGeom prst="rect">
            <a:avLst/>
          </a:prstGeom>
          <a:noFill/>
          <a:ln>
            <a:noFill/>
          </a:ln>
        </p:spPr>
      </p:pic>
    </p:spTree>
    <p:extLst>
      <p:ext uri="{BB962C8B-B14F-4D97-AF65-F5344CB8AC3E}">
        <p14:creationId xmlns:p14="http://schemas.microsoft.com/office/powerpoint/2010/main" val="3047836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E109EE75-9C05-46C7-8586-9F9EFCFB34D8}"/>
              </a:ext>
            </a:extLst>
          </p:cNvPr>
          <p:cNvSpPr>
            <a:spLocks noGrp="1"/>
          </p:cNvSpPr>
          <p:nvPr>
            <p:ph type="ctrTitle"/>
          </p:nvPr>
        </p:nvSpPr>
        <p:spPr>
          <a:xfrm>
            <a:off x="468000" y="360000"/>
            <a:ext cx="8100000" cy="540000"/>
          </a:xfrm>
        </p:spPr>
        <p:txBody>
          <a:bodyPr/>
          <a:lstStyle/>
          <a:p>
            <a:r>
              <a:rPr lang="de-CH" dirty="0"/>
              <a:t>Prototyp Anbindung eines EPDs </a:t>
            </a:r>
          </a:p>
        </p:txBody>
      </p:sp>
      <p:pic>
        <p:nvPicPr>
          <p:cNvPr id="5" name="Grafik 4">
            <a:extLst>
              <a:ext uri="{FF2B5EF4-FFF2-40B4-BE49-F238E27FC236}">
                <a16:creationId xmlns:a16="http://schemas.microsoft.com/office/drawing/2014/main" id="{260AD1CF-8337-499F-99A3-2AA457096326}"/>
              </a:ext>
            </a:extLst>
          </p:cNvPr>
          <p:cNvPicPr>
            <a:picLocks noChangeAspect="1"/>
          </p:cNvPicPr>
          <p:nvPr/>
        </p:nvPicPr>
        <p:blipFill rotWithShape="1">
          <a:blip r:embed="rId2"/>
          <a:srcRect l="5405" r="9262" b="12191"/>
          <a:stretch/>
        </p:blipFill>
        <p:spPr>
          <a:xfrm>
            <a:off x="1807688" y="1039306"/>
            <a:ext cx="5528623" cy="4307544"/>
          </a:xfrm>
          <a:prstGeom prst="rect">
            <a:avLst/>
          </a:prstGeom>
        </p:spPr>
      </p:pic>
      <p:sp>
        <p:nvSpPr>
          <p:cNvPr id="6" name="Rechteck 5">
            <a:extLst>
              <a:ext uri="{FF2B5EF4-FFF2-40B4-BE49-F238E27FC236}">
                <a16:creationId xmlns:a16="http://schemas.microsoft.com/office/drawing/2014/main" id="{CBA1CF05-8843-46AD-95B1-EB0AA5EC68D6}"/>
              </a:ext>
            </a:extLst>
          </p:cNvPr>
          <p:cNvSpPr/>
          <p:nvPr/>
        </p:nvSpPr>
        <p:spPr>
          <a:xfrm>
            <a:off x="2243580" y="1860850"/>
            <a:ext cx="4666267" cy="463250"/>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7" name="Rechteck 6">
            <a:extLst>
              <a:ext uri="{FF2B5EF4-FFF2-40B4-BE49-F238E27FC236}">
                <a16:creationId xmlns:a16="http://schemas.microsoft.com/office/drawing/2014/main" id="{2BC19DD5-B69D-4DC3-B719-06F258BA03E8}"/>
              </a:ext>
            </a:extLst>
          </p:cNvPr>
          <p:cNvSpPr/>
          <p:nvPr/>
        </p:nvSpPr>
        <p:spPr>
          <a:xfrm>
            <a:off x="2114551" y="2379116"/>
            <a:ext cx="4914900" cy="1547089"/>
          </a:xfrm>
          <a:prstGeom prst="rect">
            <a:avLst/>
          </a:prstGeom>
          <a:noFill/>
          <a:ln w="28575">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8" name="Rechteck 7">
            <a:extLst>
              <a:ext uri="{FF2B5EF4-FFF2-40B4-BE49-F238E27FC236}">
                <a16:creationId xmlns:a16="http://schemas.microsoft.com/office/drawing/2014/main" id="{B3BFFACF-7F40-4870-B759-F2261CD1C521}"/>
              </a:ext>
            </a:extLst>
          </p:cNvPr>
          <p:cNvSpPr/>
          <p:nvPr/>
        </p:nvSpPr>
        <p:spPr>
          <a:xfrm>
            <a:off x="2049780" y="3977652"/>
            <a:ext cx="5166359" cy="1230617"/>
          </a:xfrm>
          <a:prstGeom prst="rect">
            <a:avLst/>
          </a:prstGeom>
          <a:noFill/>
          <a:ln w="28575">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9" name="Textfeld 8">
            <a:extLst>
              <a:ext uri="{FF2B5EF4-FFF2-40B4-BE49-F238E27FC236}">
                <a16:creationId xmlns:a16="http://schemas.microsoft.com/office/drawing/2014/main" id="{599B9AEB-135C-4C3B-9A13-B9D4C0878D09}"/>
              </a:ext>
            </a:extLst>
          </p:cNvPr>
          <p:cNvSpPr txBox="1"/>
          <p:nvPr/>
        </p:nvSpPr>
        <p:spPr>
          <a:xfrm>
            <a:off x="2243580" y="5301490"/>
            <a:ext cx="4798493" cy="369332"/>
          </a:xfrm>
          <a:prstGeom prst="rect">
            <a:avLst/>
          </a:prstGeom>
          <a:noFill/>
        </p:spPr>
        <p:txBody>
          <a:bodyPr wrap="none" rtlCol="0">
            <a:spAutoFit/>
          </a:bodyPr>
          <a:lstStyle/>
          <a:p>
            <a:r>
              <a:rPr lang="de-CH" sz="1800" dirty="0">
                <a:solidFill>
                  <a:srgbClr val="FF0000"/>
                </a:solidFill>
              </a:rPr>
              <a:t>Zugriff auf die verschiedenen Dokumente im EPD</a:t>
            </a:r>
          </a:p>
        </p:txBody>
      </p:sp>
      <p:sp>
        <p:nvSpPr>
          <p:cNvPr id="10" name="Textfeld 9">
            <a:extLst>
              <a:ext uri="{FF2B5EF4-FFF2-40B4-BE49-F238E27FC236}">
                <a16:creationId xmlns:a16="http://schemas.microsoft.com/office/drawing/2014/main" id="{1F759005-9FC3-4329-9C0D-F1538B10BAB6}"/>
              </a:ext>
            </a:extLst>
          </p:cNvPr>
          <p:cNvSpPr txBox="1"/>
          <p:nvPr/>
        </p:nvSpPr>
        <p:spPr>
          <a:xfrm>
            <a:off x="2243579" y="5582941"/>
            <a:ext cx="3689856" cy="369332"/>
          </a:xfrm>
          <a:prstGeom prst="rect">
            <a:avLst/>
          </a:prstGeom>
          <a:noFill/>
        </p:spPr>
        <p:txBody>
          <a:bodyPr wrap="none" rtlCol="0">
            <a:spAutoFit/>
          </a:bodyPr>
          <a:lstStyle/>
          <a:p>
            <a:r>
              <a:rPr lang="de-CH" sz="1800" dirty="0">
                <a:solidFill>
                  <a:srgbClr val="0070C0"/>
                </a:solidFill>
              </a:rPr>
              <a:t>Beispiel für verordnete Medikamente</a:t>
            </a:r>
          </a:p>
        </p:txBody>
      </p:sp>
      <p:sp>
        <p:nvSpPr>
          <p:cNvPr id="11" name="Textfeld 10">
            <a:extLst>
              <a:ext uri="{FF2B5EF4-FFF2-40B4-BE49-F238E27FC236}">
                <a16:creationId xmlns:a16="http://schemas.microsoft.com/office/drawing/2014/main" id="{F2A756D3-A3B1-44AA-AC49-0B79FD1A0B2B}"/>
              </a:ext>
            </a:extLst>
          </p:cNvPr>
          <p:cNvSpPr txBox="1"/>
          <p:nvPr/>
        </p:nvSpPr>
        <p:spPr>
          <a:xfrm>
            <a:off x="2243580" y="5871622"/>
            <a:ext cx="3259547" cy="369332"/>
          </a:xfrm>
          <a:prstGeom prst="rect">
            <a:avLst/>
          </a:prstGeom>
          <a:noFill/>
        </p:spPr>
        <p:txBody>
          <a:bodyPr wrap="none" rtlCol="0">
            <a:spAutoFit/>
          </a:bodyPr>
          <a:lstStyle/>
          <a:p>
            <a:r>
              <a:rPr lang="de-CH" sz="1800" dirty="0">
                <a:solidFill>
                  <a:srgbClr val="00B050"/>
                </a:solidFill>
              </a:rPr>
              <a:t>Verordnung neuer Medikamente</a:t>
            </a:r>
          </a:p>
        </p:txBody>
      </p:sp>
      <p:sp>
        <p:nvSpPr>
          <p:cNvPr id="12" name="Ellipse 11">
            <a:extLst>
              <a:ext uri="{FF2B5EF4-FFF2-40B4-BE49-F238E27FC236}">
                <a16:creationId xmlns:a16="http://schemas.microsoft.com/office/drawing/2014/main" id="{F81D44DE-9002-42D7-9003-43DDD31DE00F}"/>
              </a:ext>
            </a:extLst>
          </p:cNvPr>
          <p:cNvSpPr/>
          <p:nvPr/>
        </p:nvSpPr>
        <p:spPr>
          <a:xfrm>
            <a:off x="2120608" y="5435313"/>
            <a:ext cx="98424" cy="106680"/>
          </a:xfrm>
          <a:prstGeom prst="ellipse">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13" name="Ellipse 12">
            <a:extLst>
              <a:ext uri="{FF2B5EF4-FFF2-40B4-BE49-F238E27FC236}">
                <a16:creationId xmlns:a16="http://schemas.microsoft.com/office/drawing/2014/main" id="{76912D61-DCFB-4DAD-98CC-090B383CC290}"/>
              </a:ext>
            </a:extLst>
          </p:cNvPr>
          <p:cNvSpPr/>
          <p:nvPr/>
        </p:nvSpPr>
        <p:spPr>
          <a:xfrm>
            <a:off x="2120608" y="5714267"/>
            <a:ext cx="98424" cy="106680"/>
          </a:xfrm>
          <a:prstGeom prst="ellipse">
            <a:avLst/>
          </a:prstGeom>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14" name="Ellipse 13">
            <a:extLst>
              <a:ext uri="{FF2B5EF4-FFF2-40B4-BE49-F238E27FC236}">
                <a16:creationId xmlns:a16="http://schemas.microsoft.com/office/drawing/2014/main" id="{5EAE18A0-170C-4634-9614-9AFCE325994B}"/>
              </a:ext>
            </a:extLst>
          </p:cNvPr>
          <p:cNvSpPr/>
          <p:nvPr/>
        </p:nvSpPr>
        <p:spPr>
          <a:xfrm>
            <a:off x="2120608" y="6002948"/>
            <a:ext cx="98424" cy="106680"/>
          </a:xfrm>
          <a:prstGeom prst="ellipse">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527529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0" grpId="0"/>
      <p:bldP spid="11" grpId="0"/>
      <p:bldP spid="12" grpId="0" animBg="1"/>
      <p:bldP spid="13"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5B9D3CC2-42E9-4875-BFBF-E629FC5F63CC}"/>
              </a:ext>
            </a:extLst>
          </p:cNvPr>
          <p:cNvSpPr>
            <a:spLocks noGrp="1"/>
          </p:cNvSpPr>
          <p:nvPr>
            <p:ph type="ctrTitle"/>
          </p:nvPr>
        </p:nvSpPr>
        <p:spPr/>
        <p:txBody>
          <a:bodyPr/>
          <a:lstStyle/>
          <a:p>
            <a:r>
              <a:rPr lang="de-CH" dirty="0"/>
              <a:t>Prototyp Anbindung </a:t>
            </a:r>
            <a:r>
              <a:rPr lang="de-CH" dirty="0" err="1"/>
              <a:t>HospINDEX</a:t>
            </a:r>
            <a:endParaRPr lang="de-CH" dirty="0"/>
          </a:p>
        </p:txBody>
      </p:sp>
      <p:pic>
        <p:nvPicPr>
          <p:cNvPr id="4" name="Grafik 3">
            <a:extLst>
              <a:ext uri="{FF2B5EF4-FFF2-40B4-BE49-F238E27FC236}">
                <a16:creationId xmlns:a16="http://schemas.microsoft.com/office/drawing/2014/main" id="{51321772-747B-4641-8E5C-3E82412FE39F}"/>
              </a:ext>
            </a:extLst>
          </p:cNvPr>
          <p:cNvPicPr/>
          <p:nvPr/>
        </p:nvPicPr>
        <p:blipFill>
          <a:blip r:embed="rId2"/>
          <a:stretch>
            <a:fillRect/>
          </a:stretch>
        </p:blipFill>
        <p:spPr>
          <a:xfrm>
            <a:off x="1847854" y="900000"/>
            <a:ext cx="5340291" cy="4315918"/>
          </a:xfrm>
          <a:prstGeom prst="rect">
            <a:avLst/>
          </a:prstGeom>
        </p:spPr>
      </p:pic>
      <p:sp>
        <p:nvSpPr>
          <p:cNvPr id="5" name="Rechteck 4">
            <a:extLst>
              <a:ext uri="{FF2B5EF4-FFF2-40B4-BE49-F238E27FC236}">
                <a16:creationId xmlns:a16="http://schemas.microsoft.com/office/drawing/2014/main" id="{BEDA9B25-8D69-49FE-8576-090C119B1DD7}"/>
              </a:ext>
            </a:extLst>
          </p:cNvPr>
          <p:cNvSpPr/>
          <p:nvPr/>
        </p:nvSpPr>
        <p:spPr>
          <a:xfrm>
            <a:off x="2102178" y="1860850"/>
            <a:ext cx="4590854" cy="1004898"/>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6" name="Rechteck 5">
            <a:extLst>
              <a:ext uri="{FF2B5EF4-FFF2-40B4-BE49-F238E27FC236}">
                <a16:creationId xmlns:a16="http://schemas.microsoft.com/office/drawing/2014/main" id="{7A121EBF-63E3-4935-A675-E20F9C7D8EF8}"/>
              </a:ext>
            </a:extLst>
          </p:cNvPr>
          <p:cNvSpPr/>
          <p:nvPr/>
        </p:nvSpPr>
        <p:spPr>
          <a:xfrm>
            <a:off x="2026765" y="2965749"/>
            <a:ext cx="1630835" cy="635289"/>
          </a:xfrm>
          <a:prstGeom prst="rect">
            <a:avLst/>
          </a:prstGeom>
          <a:no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7" name="Rechteck 6">
            <a:extLst>
              <a:ext uri="{FF2B5EF4-FFF2-40B4-BE49-F238E27FC236}">
                <a16:creationId xmlns:a16="http://schemas.microsoft.com/office/drawing/2014/main" id="{3646DA7D-91D7-4E95-A540-9B8B652C34AC}"/>
              </a:ext>
            </a:extLst>
          </p:cNvPr>
          <p:cNvSpPr/>
          <p:nvPr/>
        </p:nvSpPr>
        <p:spPr>
          <a:xfrm>
            <a:off x="3733014" y="3299381"/>
            <a:ext cx="3261675" cy="447262"/>
          </a:xfrm>
          <a:prstGeom prst="rect">
            <a:avLst/>
          </a:prstGeom>
          <a:noFill/>
          <a:ln w="28575">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8" name="Textfeld 7">
            <a:extLst>
              <a:ext uri="{FF2B5EF4-FFF2-40B4-BE49-F238E27FC236}">
                <a16:creationId xmlns:a16="http://schemas.microsoft.com/office/drawing/2014/main" id="{7A02578C-03AD-4870-B22C-0CA145C05C07}"/>
              </a:ext>
            </a:extLst>
          </p:cNvPr>
          <p:cNvSpPr txBox="1"/>
          <p:nvPr/>
        </p:nvSpPr>
        <p:spPr>
          <a:xfrm>
            <a:off x="2243580" y="5301490"/>
            <a:ext cx="2131033" cy="369332"/>
          </a:xfrm>
          <a:prstGeom prst="rect">
            <a:avLst/>
          </a:prstGeom>
          <a:noFill/>
        </p:spPr>
        <p:txBody>
          <a:bodyPr wrap="none" rtlCol="0">
            <a:spAutoFit/>
          </a:bodyPr>
          <a:lstStyle/>
          <a:p>
            <a:r>
              <a:rPr lang="de-CH" sz="1800" dirty="0">
                <a:solidFill>
                  <a:srgbClr val="FF0000"/>
                </a:solidFill>
              </a:rPr>
              <a:t>Anamnese Erfassung</a:t>
            </a:r>
          </a:p>
        </p:txBody>
      </p:sp>
      <p:sp>
        <p:nvSpPr>
          <p:cNvPr id="9" name="Textfeld 8">
            <a:extLst>
              <a:ext uri="{FF2B5EF4-FFF2-40B4-BE49-F238E27FC236}">
                <a16:creationId xmlns:a16="http://schemas.microsoft.com/office/drawing/2014/main" id="{579E0299-E7D7-4542-ABC1-6942F2C2B5BE}"/>
              </a:ext>
            </a:extLst>
          </p:cNvPr>
          <p:cNvSpPr txBox="1"/>
          <p:nvPr/>
        </p:nvSpPr>
        <p:spPr>
          <a:xfrm>
            <a:off x="2243579" y="5582941"/>
            <a:ext cx="3857594" cy="369332"/>
          </a:xfrm>
          <a:prstGeom prst="rect">
            <a:avLst/>
          </a:prstGeom>
          <a:noFill/>
        </p:spPr>
        <p:txBody>
          <a:bodyPr wrap="none" rtlCol="0">
            <a:spAutoFit/>
          </a:bodyPr>
          <a:lstStyle/>
          <a:p>
            <a:r>
              <a:rPr lang="de-CH" sz="1800" dirty="0">
                <a:solidFill>
                  <a:srgbClr val="0070C0"/>
                </a:solidFill>
              </a:rPr>
              <a:t>Suchleiste mit Medikamentenvorschlag</a:t>
            </a:r>
          </a:p>
        </p:txBody>
      </p:sp>
      <p:sp>
        <p:nvSpPr>
          <p:cNvPr id="10" name="Textfeld 9">
            <a:extLst>
              <a:ext uri="{FF2B5EF4-FFF2-40B4-BE49-F238E27FC236}">
                <a16:creationId xmlns:a16="http://schemas.microsoft.com/office/drawing/2014/main" id="{05481F1A-D048-435F-AD12-30101E500A5E}"/>
              </a:ext>
            </a:extLst>
          </p:cNvPr>
          <p:cNvSpPr txBox="1"/>
          <p:nvPr/>
        </p:nvSpPr>
        <p:spPr>
          <a:xfrm>
            <a:off x="2243580" y="5871622"/>
            <a:ext cx="2567947" cy="369332"/>
          </a:xfrm>
          <a:prstGeom prst="rect">
            <a:avLst/>
          </a:prstGeom>
          <a:noFill/>
        </p:spPr>
        <p:txBody>
          <a:bodyPr wrap="none" rtlCol="0">
            <a:spAutoFit/>
          </a:bodyPr>
          <a:lstStyle/>
          <a:p>
            <a:r>
              <a:rPr lang="de-CH" sz="1800" dirty="0">
                <a:solidFill>
                  <a:srgbClr val="00B050"/>
                </a:solidFill>
              </a:rPr>
              <a:t>Einnahmedokumentation</a:t>
            </a:r>
          </a:p>
        </p:txBody>
      </p:sp>
      <p:sp>
        <p:nvSpPr>
          <p:cNvPr id="11" name="Ellipse 10">
            <a:extLst>
              <a:ext uri="{FF2B5EF4-FFF2-40B4-BE49-F238E27FC236}">
                <a16:creationId xmlns:a16="http://schemas.microsoft.com/office/drawing/2014/main" id="{87E67574-0B0A-4CE8-A2D4-99F881C735BC}"/>
              </a:ext>
            </a:extLst>
          </p:cNvPr>
          <p:cNvSpPr/>
          <p:nvPr/>
        </p:nvSpPr>
        <p:spPr>
          <a:xfrm>
            <a:off x="2120608" y="5435313"/>
            <a:ext cx="98424" cy="106680"/>
          </a:xfrm>
          <a:prstGeom prst="ellipse">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12" name="Ellipse 11">
            <a:extLst>
              <a:ext uri="{FF2B5EF4-FFF2-40B4-BE49-F238E27FC236}">
                <a16:creationId xmlns:a16="http://schemas.microsoft.com/office/drawing/2014/main" id="{0D751BB2-4865-4864-89CF-2F202BE4E697}"/>
              </a:ext>
            </a:extLst>
          </p:cNvPr>
          <p:cNvSpPr/>
          <p:nvPr/>
        </p:nvSpPr>
        <p:spPr>
          <a:xfrm>
            <a:off x="2120608" y="5714267"/>
            <a:ext cx="98424" cy="106680"/>
          </a:xfrm>
          <a:prstGeom prst="ellipse">
            <a:avLst/>
          </a:prstGeom>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13" name="Ellipse 12">
            <a:extLst>
              <a:ext uri="{FF2B5EF4-FFF2-40B4-BE49-F238E27FC236}">
                <a16:creationId xmlns:a16="http://schemas.microsoft.com/office/drawing/2014/main" id="{DBBEE1DB-E601-4FB0-88E5-44842FD69D25}"/>
              </a:ext>
            </a:extLst>
          </p:cNvPr>
          <p:cNvSpPr/>
          <p:nvPr/>
        </p:nvSpPr>
        <p:spPr>
          <a:xfrm>
            <a:off x="2120608" y="6002948"/>
            <a:ext cx="98424" cy="106680"/>
          </a:xfrm>
          <a:prstGeom prst="ellipse">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605272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P spid="10" grpId="0"/>
      <p:bldP spid="11" grpId="0" animBg="1"/>
      <p:bldP spid="12"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Grafik 25">
            <a:extLst>
              <a:ext uri="{FF2B5EF4-FFF2-40B4-BE49-F238E27FC236}">
                <a16:creationId xmlns:a16="http://schemas.microsoft.com/office/drawing/2014/main" id="{08C2B08E-0744-4A91-B557-E4DEA0202D40}"/>
              </a:ext>
            </a:extLst>
          </p:cNvPr>
          <p:cNvPicPr/>
          <p:nvPr/>
        </p:nvPicPr>
        <p:blipFill rotWithShape="1">
          <a:blip r:embed="rId2">
            <a:extLst>
              <a:ext uri="{28A0092B-C50C-407E-A947-70E740481C1C}">
                <a14:useLocalDpi xmlns:a14="http://schemas.microsoft.com/office/drawing/2010/main" val="0"/>
              </a:ext>
            </a:extLst>
          </a:blip>
          <a:srcRect l="6029" r="4326" b="12120"/>
          <a:stretch/>
        </p:blipFill>
        <p:spPr bwMode="auto">
          <a:xfrm>
            <a:off x="1847854" y="900001"/>
            <a:ext cx="5340291" cy="4315918"/>
          </a:xfrm>
          <a:prstGeom prst="rect">
            <a:avLst/>
          </a:prstGeom>
          <a:noFill/>
          <a:ln>
            <a:noFill/>
          </a:ln>
        </p:spPr>
      </p:pic>
      <p:sp>
        <p:nvSpPr>
          <p:cNvPr id="3" name="Titel 2">
            <a:extLst>
              <a:ext uri="{FF2B5EF4-FFF2-40B4-BE49-F238E27FC236}">
                <a16:creationId xmlns:a16="http://schemas.microsoft.com/office/drawing/2014/main" id="{983A66D6-A9AB-4B0A-8025-4B7B21590B82}"/>
              </a:ext>
            </a:extLst>
          </p:cNvPr>
          <p:cNvSpPr>
            <a:spLocks noGrp="1"/>
          </p:cNvSpPr>
          <p:nvPr>
            <p:ph type="ctrTitle"/>
          </p:nvPr>
        </p:nvSpPr>
        <p:spPr/>
        <p:txBody>
          <a:bodyPr/>
          <a:lstStyle/>
          <a:p>
            <a:r>
              <a:rPr lang="de-CH" dirty="0"/>
              <a:t>Prototyp strukturierte Terminerfassung </a:t>
            </a:r>
          </a:p>
        </p:txBody>
      </p:sp>
      <p:sp>
        <p:nvSpPr>
          <p:cNvPr id="16" name="Rechteck 15">
            <a:extLst>
              <a:ext uri="{FF2B5EF4-FFF2-40B4-BE49-F238E27FC236}">
                <a16:creationId xmlns:a16="http://schemas.microsoft.com/office/drawing/2014/main" id="{E87CD4C0-2FCA-465C-A71C-BD9DB05FC1E8}"/>
              </a:ext>
            </a:extLst>
          </p:cNvPr>
          <p:cNvSpPr/>
          <p:nvPr/>
        </p:nvSpPr>
        <p:spPr>
          <a:xfrm>
            <a:off x="3157978" y="1828801"/>
            <a:ext cx="3948975" cy="2196444"/>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17" name="Rechteck 16">
            <a:extLst>
              <a:ext uri="{FF2B5EF4-FFF2-40B4-BE49-F238E27FC236}">
                <a16:creationId xmlns:a16="http://schemas.microsoft.com/office/drawing/2014/main" id="{3313FEB4-CA0C-4788-B02C-93ABE1E791A7}"/>
              </a:ext>
            </a:extLst>
          </p:cNvPr>
          <p:cNvSpPr/>
          <p:nvPr/>
        </p:nvSpPr>
        <p:spPr>
          <a:xfrm>
            <a:off x="3702581" y="4381056"/>
            <a:ext cx="1934648" cy="635289"/>
          </a:xfrm>
          <a:prstGeom prst="rect">
            <a:avLst/>
          </a:prstGeom>
          <a:no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18" name="Rechteck 17">
            <a:extLst>
              <a:ext uri="{FF2B5EF4-FFF2-40B4-BE49-F238E27FC236}">
                <a16:creationId xmlns:a16="http://schemas.microsoft.com/office/drawing/2014/main" id="{F841E27C-59CA-4B78-8603-88D87534EF9B}"/>
              </a:ext>
            </a:extLst>
          </p:cNvPr>
          <p:cNvSpPr/>
          <p:nvPr/>
        </p:nvSpPr>
        <p:spPr>
          <a:xfrm>
            <a:off x="1955855" y="1338754"/>
            <a:ext cx="1120931" cy="2950442"/>
          </a:xfrm>
          <a:prstGeom prst="rect">
            <a:avLst/>
          </a:prstGeom>
          <a:noFill/>
          <a:ln w="28575">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19" name="Textfeld 18">
            <a:extLst>
              <a:ext uri="{FF2B5EF4-FFF2-40B4-BE49-F238E27FC236}">
                <a16:creationId xmlns:a16="http://schemas.microsoft.com/office/drawing/2014/main" id="{FC9A373E-568D-49F3-B9F8-5BDFBEA82953}"/>
              </a:ext>
            </a:extLst>
          </p:cNvPr>
          <p:cNvSpPr txBox="1"/>
          <p:nvPr/>
        </p:nvSpPr>
        <p:spPr>
          <a:xfrm>
            <a:off x="2243580" y="5301490"/>
            <a:ext cx="4813369" cy="369332"/>
          </a:xfrm>
          <a:prstGeom prst="rect">
            <a:avLst/>
          </a:prstGeom>
          <a:noFill/>
        </p:spPr>
        <p:txBody>
          <a:bodyPr wrap="none" rtlCol="0">
            <a:spAutoFit/>
          </a:bodyPr>
          <a:lstStyle/>
          <a:p>
            <a:r>
              <a:rPr lang="de-CH" sz="1800" dirty="0">
                <a:solidFill>
                  <a:srgbClr val="FF0000"/>
                </a:solidFill>
              </a:rPr>
              <a:t>Terminübersicht mit Suchfunktion für Mitarbeiter</a:t>
            </a:r>
          </a:p>
        </p:txBody>
      </p:sp>
      <p:sp>
        <p:nvSpPr>
          <p:cNvPr id="20" name="Textfeld 19">
            <a:extLst>
              <a:ext uri="{FF2B5EF4-FFF2-40B4-BE49-F238E27FC236}">
                <a16:creationId xmlns:a16="http://schemas.microsoft.com/office/drawing/2014/main" id="{01B4470B-A86F-4A93-9A5A-BF68471C0768}"/>
              </a:ext>
            </a:extLst>
          </p:cNvPr>
          <p:cNvSpPr txBox="1"/>
          <p:nvPr/>
        </p:nvSpPr>
        <p:spPr>
          <a:xfrm>
            <a:off x="2243579" y="5582941"/>
            <a:ext cx="6032357" cy="369332"/>
          </a:xfrm>
          <a:prstGeom prst="rect">
            <a:avLst/>
          </a:prstGeom>
          <a:noFill/>
        </p:spPr>
        <p:txBody>
          <a:bodyPr wrap="none" rtlCol="0">
            <a:spAutoFit/>
          </a:bodyPr>
          <a:lstStyle/>
          <a:p>
            <a:r>
              <a:rPr lang="de-CH" sz="1800" dirty="0" err="1">
                <a:solidFill>
                  <a:srgbClr val="0070C0"/>
                </a:solidFill>
              </a:rPr>
              <a:t>Menübar</a:t>
            </a:r>
            <a:r>
              <a:rPr lang="de-CH" sz="1800" dirty="0">
                <a:solidFill>
                  <a:srgbClr val="0070C0"/>
                </a:solidFill>
              </a:rPr>
              <a:t>: </a:t>
            </a:r>
            <a:r>
              <a:rPr lang="de-CH" sz="1800" dirty="0" err="1">
                <a:solidFill>
                  <a:srgbClr val="0070C0"/>
                </a:solidFill>
              </a:rPr>
              <a:t>ToDo</a:t>
            </a:r>
            <a:r>
              <a:rPr lang="de-CH" sz="1800" dirty="0">
                <a:solidFill>
                  <a:srgbClr val="0070C0"/>
                </a:solidFill>
              </a:rPr>
              <a:t>-Liste erstellen, suchen, neue Termine erstellen</a:t>
            </a:r>
          </a:p>
        </p:txBody>
      </p:sp>
      <p:sp>
        <p:nvSpPr>
          <p:cNvPr id="21" name="Textfeld 20">
            <a:extLst>
              <a:ext uri="{FF2B5EF4-FFF2-40B4-BE49-F238E27FC236}">
                <a16:creationId xmlns:a16="http://schemas.microsoft.com/office/drawing/2014/main" id="{ED2A5B6F-A08A-4142-9D0F-209356E770A5}"/>
              </a:ext>
            </a:extLst>
          </p:cNvPr>
          <p:cNvSpPr txBox="1"/>
          <p:nvPr/>
        </p:nvSpPr>
        <p:spPr>
          <a:xfrm>
            <a:off x="2243580" y="5871622"/>
            <a:ext cx="3371308" cy="369332"/>
          </a:xfrm>
          <a:prstGeom prst="rect">
            <a:avLst/>
          </a:prstGeom>
          <a:noFill/>
        </p:spPr>
        <p:txBody>
          <a:bodyPr wrap="none" rtlCol="0">
            <a:spAutoFit/>
          </a:bodyPr>
          <a:lstStyle/>
          <a:p>
            <a:r>
              <a:rPr lang="de-CH" sz="1800" dirty="0">
                <a:solidFill>
                  <a:srgbClr val="00B050"/>
                </a:solidFill>
              </a:rPr>
              <a:t>Mitarbeiterübersicht &amp; </a:t>
            </a:r>
            <a:r>
              <a:rPr lang="de-CH" sz="1800" dirty="0" err="1">
                <a:solidFill>
                  <a:srgbClr val="00B050"/>
                </a:solidFill>
              </a:rPr>
              <a:t>ToDo</a:t>
            </a:r>
            <a:r>
              <a:rPr lang="de-CH" sz="1800" dirty="0">
                <a:solidFill>
                  <a:srgbClr val="00B050"/>
                </a:solidFill>
              </a:rPr>
              <a:t>-Liste</a:t>
            </a:r>
          </a:p>
        </p:txBody>
      </p:sp>
      <p:sp>
        <p:nvSpPr>
          <p:cNvPr id="22" name="Ellipse 21">
            <a:extLst>
              <a:ext uri="{FF2B5EF4-FFF2-40B4-BE49-F238E27FC236}">
                <a16:creationId xmlns:a16="http://schemas.microsoft.com/office/drawing/2014/main" id="{D15500BD-DF74-4ABD-9958-062C8157209F}"/>
              </a:ext>
            </a:extLst>
          </p:cNvPr>
          <p:cNvSpPr/>
          <p:nvPr/>
        </p:nvSpPr>
        <p:spPr>
          <a:xfrm>
            <a:off x="2120608" y="5435313"/>
            <a:ext cx="98424" cy="106680"/>
          </a:xfrm>
          <a:prstGeom prst="ellipse">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23" name="Ellipse 22">
            <a:extLst>
              <a:ext uri="{FF2B5EF4-FFF2-40B4-BE49-F238E27FC236}">
                <a16:creationId xmlns:a16="http://schemas.microsoft.com/office/drawing/2014/main" id="{2D265A08-8CE4-4A88-B355-8DEFCC6097EF}"/>
              </a:ext>
            </a:extLst>
          </p:cNvPr>
          <p:cNvSpPr/>
          <p:nvPr/>
        </p:nvSpPr>
        <p:spPr>
          <a:xfrm>
            <a:off x="2120608" y="5714267"/>
            <a:ext cx="98424" cy="106680"/>
          </a:xfrm>
          <a:prstGeom prst="ellipse">
            <a:avLst/>
          </a:prstGeom>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24" name="Ellipse 23">
            <a:extLst>
              <a:ext uri="{FF2B5EF4-FFF2-40B4-BE49-F238E27FC236}">
                <a16:creationId xmlns:a16="http://schemas.microsoft.com/office/drawing/2014/main" id="{E60911C1-4987-41B6-A9C2-C1A92422A429}"/>
              </a:ext>
            </a:extLst>
          </p:cNvPr>
          <p:cNvSpPr/>
          <p:nvPr/>
        </p:nvSpPr>
        <p:spPr>
          <a:xfrm>
            <a:off x="2120608" y="6002948"/>
            <a:ext cx="98424" cy="106680"/>
          </a:xfrm>
          <a:prstGeom prst="ellipse">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1531057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p:bldP spid="20" grpId="0"/>
      <p:bldP spid="21" grpId="0"/>
      <p:bldP spid="22" grpId="0" animBg="1"/>
      <p:bldP spid="23" grpId="0" animBg="1"/>
      <p:bldP spid="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3FDC73F2-19AA-4F5D-87B5-9D4D45A99FA8}"/>
              </a:ext>
            </a:extLst>
          </p:cNvPr>
          <p:cNvSpPr>
            <a:spLocks noGrp="1"/>
          </p:cNvSpPr>
          <p:nvPr>
            <p:ph sz="half" idx="1"/>
          </p:nvPr>
        </p:nvSpPr>
        <p:spPr>
          <a:xfrm>
            <a:off x="468000" y="1138340"/>
            <a:ext cx="8100000" cy="5026789"/>
          </a:xfrm>
        </p:spPr>
        <p:txBody>
          <a:bodyPr/>
          <a:lstStyle/>
          <a:p>
            <a:r>
              <a:rPr lang="de-CH" sz="1400" b="1" dirty="0"/>
              <a:t>Hauptfunktionen</a:t>
            </a:r>
          </a:p>
          <a:p>
            <a:pPr lvl="1"/>
            <a:r>
              <a:rPr lang="de-CH" sz="1400" dirty="0"/>
              <a:t>Patientenaufnahme</a:t>
            </a:r>
          </a:p>
          <a:p>
            <a:pPr lvl="1"/>
            <a:r>
              <a:rPr lang="de-CH" sz="1400" dirty="0"/>
              <a:t>Medikation</a:t>
            </a:r>
          </a:p>
          <a:p>
            <a:pPr lvl="1"/>
            <a:r>
              <a:rPr lang="de-CH" sz="1400" dirty="0"/>
              <a:t>Terminplanung</a:t>
            </a:r>
          </a:p>
          <a:p>
            <a:r>
              <a:rPr lang="de-CH" sz="1400" b="1" dirty="0"/>
              <a:t>Funktionale Benutzeranforderungen</a:t>
            </a:r>
          </a:p>
          <a:p>
            <a:pPr lvl="1"/>
            <a:r>
              <a:rPr lang="de-CH" sz="1400" dirty="0"/>
              <a:t>Benutzer kann Patienten im System erfassen und Daten eingeben</a:t>
            </a:r>
          </a:p>
          <a:p>
            <a:pPr lvl="1"/>
            <a:r>
              <a:rPr lang="de-CH" sz="1400" dirty="0"/>
              <a:t>Benutzer kann Patientendaten – wenn freigegeben – aus EPD abrufen</a:t>
            </a:r>
          </a:p>
          <a:p>
            <a:pPr lvl="2"/>
            <a:r>
              <a:rPr lang="de-CH" sz="1400" dirty="0"/>
              <a:t>Die EPD Anbindung wird gefaked</a:t>
            </a:r>
          </a:p>
          <a:p>
            <a:pPr lvl="1"/>
            <a:r>
              <a:rPr lang="de-CH" sz="1400" dirty="0"/>
              <a:t>Benutzer kann Medikamente verschreiben</a:t>
            </a:r>
          </a:p>
          <a:p>
            <a:pPr lvl="2"/>
            <a:r>
              <a:rPr lang="de-CH" sz="1400" dirty="0"/>
              <a:t>Die Anbindung ans </a:t>
            </a:r>
            <a:r>
              <a:rPr lang="de-CH" sz="1400" dirty="0" err="1"/>
              <a:t>HospINDEX</a:t>
            </a:r>
            <a:r>
              <a:rPr lang="de-CH" sz="1400" dirty="0"/>
              <a:t> wird gefaked</a:t>
            </a:r>
          </a:p>
          <a:p>
            <a:pPr lvl="1"/>
            <a:r>
              <a:rPr lang="de-CH" sz="1400" dirty="0"/>
              <a:t>Dem Benutzer steht ein Tool zur Verfügung, mit dem er plausibilisieren kann, ob die Medikamente genommen werden</a:t>
            </a:r>
          </a:p>
          <a:p>
            <a:pPr lvl="1"/>
            <a:r>
              <a:rPr lang="de-CH" sz="1400" dirty="0"/>
              <a:t>Benutzer kann seine Patiententermine verwalten</a:t>
            </a:r>
          </a:p>
          <a:p>
            <a:pPr lvl="1"/>
            <a:r>
              <a:rPr lang="de-CH" sz="1400" dirty="0"/>
              <a:t>Benutzer kann sich ausserhalb der Organisation in das System einloggen</a:t>
            </a:r>
          </a:p>
          <a:p>
            <a:pPr lvl="2"/>
            <a:r>
              <a:rPr lang="de-CH" sz="1400" dirty="0"/>
              <a:t>Keine Authentisierungsmechanismus mit SMS/</a:t>
            </a:r>
            <a:r>
              <a:rPr lang="de-CH" sz="1400" dirty="0" err="1"/>
              <a:t>mOTP</a:t>
            </a:r>
            <a:r>
              <a:rPr lang="de-CH" sz="1400" dirty="0"/>
              <a:t>/… etc. wird realisiert</a:t>
            </a:r>
          </a:p>
          <a:p>
            <a:pPr lvl="1"/>
            <a:r>
              <a:rPr lang="de-CH" sz="1400" dirty="0"/>
              <a:t>Benutzer kann vorausgefüllte Formulare ausdrucken</a:t>
            </a:r>
          </a:p>
          <a:p>
            <a:r>
              <a:rPr lang="de-CH" sz="1400" b="1" dirty="0"/>
              <a:t>Nicht-funktionale Benutzeranforderungen</a:t>
            </a:r>
          </a:p>
          <a:p>
            <a:pPr lvl="1"/>
            <a:r>
              <a:rPr lang="de-CH" sz="1400" dirty="0"/>
              <a:t>Die Anwendung ist Benutzerfreundlich gestaltet</a:t>
            </a:r>
          </a:p>
          <a:p>
            <a:pPr lvl="1"/>
            <a:r>
              <a:rPr lang="de-CH" sz="1400" dirty="0"/>
              <a:t>Externer Zugriff soll ermöglicht werden</a:t>
            </a:r>
          </a:p>
          <a:p>
            <a:pPr lvl="1"/>
            <a:r>
              <a:rPr lang="de-CH" sz="1400" dirty="0"/>
              <a:t>Die Anwendung soll absturzsicher sein</a:t>
            </a:r>
          </a:p>
          <a:p>
            <a:endParaRPr lang="de-CH" sz="1400" dirty="0"/>
          </a:p>
        </p:txBody>
      </p:sp>
      <p:sp>
        <p:nvSpPr>
          <p:cNvPr id="3" name="Titel 2">
            <a:extLst>
              <a:ext uri="{FF2B5EF4-FFF2-40B4-BE49-F238E27FC236}">
                <a16:creationId xmlns:a16="http://schemas.microsoft.com/office/drawing/2014/main" id="{5432DB10-CCBB-425C-94F2-E92C9DDE1DCF}"/>
              </a:ext>
            </a:extLst>
          </p:cNvPr>
          <p:cNvSpPr>
            <a:spLocks noGrp="1"/>
          </p:cNvSpPr>
          <p:nvPr>
            <p:ph type="ctrTitle"/>
          </p:nvPr>
        </p:nvSpPr>
        <p:spPr/>
        <p:txBody>
          <a:bodyPr/>
          <a:lstStyle/>
          <a:p>
            <a:r>
              <a:rPr lang="de-CH" dirty="0"/>
              <a:t>Zusammenfassung</a:t>
            </a:r>
          </a:p>
        </p:txBody>
      </p:sp>
    </p:spTree>
    <p:extLst>
      <p:ext uri="{BB962C8B-B14F-4D97-AF65-F5344CB8AC3E}">
        <p14:creationId xmlns:p14="http://schemas.microsoft.com/office/powerpoint/2010/main" val="375243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A827BF85-F196-4C6E-A5C0-D575FB01F001}"/>
              </a:ext>
            </a:extLst>
          </p:cNvPr>
          <p:cNvSpPr>
            <a:spLocks noGrp="1"/>
          </p:cNvSpPr>
          <p:nvPr>
            <p:ph sz="half" idx="1"/>
          </p:nvPr>
        </p:nvSpPr>
        <p:spPr/>
        <p:txBody>
          <a:bodyPr/>
          <a:lstStyle/>
          <a:p>
            <a:endParaRPr lang="de-CH"/>
          </a:p>
        </p:txBody>
      </p:sp>
      <p:sp>
        <p:nvSpPr>
          <p:cNvPr id="3" name="Titel 2">
            <a:extLst>
              <a:ext uri="{FF2B5EF4-FFF2-40B4-BE49-F238E27FC236}">
                <a16:creationId xmlns:a16="http://schemas.microsoft.com/office/drawing/2014/main" id="{DC12DFEC-06B5-4C69-A791-A0919EC72F36}"/>
              </a:ext>
            </a:extLst>
          </p:cNvPr>
          <p:cNvSpPr>
            <a:spLocks noGrp="1"/>
          </p:cNvSpPr>
          <p:nvPr>
            <p:ph type="ctrTitle"/>
          </p:nvPr>
        </p:nvSpPr>
        <p:spPr/>
        <p:txBody>
          <a:bodyPr/>
          <a:lstStyle/>
          <a:p>
            <a:endParaRPr lang="de-CH" dirty="0"/>
          </a:p>
        </p:txBody>
      </p:sp>
      <p:pic>
        <p:nvPicPr>
          <p:cNvPr id="2052" name="Picture 4">
            <a:extLst>
              <a:ext uri="{FF2B5EF4-FFF2-40B4-BE49-F238E27FC236}">
                <a16:creationId xmlns:a16="http://schemas.microsoft.com/office/drawing/2014/main" id="{623ED4E6-173F-40F9-985E-36764CC68C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630" r="9630"/>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436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a:t>Ausgangslage / Problemstellung</a:t>
            </a:r>
          </a:p>
          <a:p>
            <a:r>
              <a:rPr lang="de-CH" dirty="0"/>
              <a:t>Persona</a:t>
            </a:r>
          </a:p>
          <a:p>
            <a:r>
              <a:rPr lang="de-CH" dirty="0"/>
              <a:t>Ergebnis (Prototypen):</a:t>
            </a:r>
          </a:p>
          <a:p>
            <a:pPr lvl="1"/>
            <a:r>
              <a:rPr lang="de-CH" dirty="0"/>
              <a:t>Storyboard</a:t>
            </a:r>
          </a:p>
          <a:p>
            <a:pPr lvl="1"/>
            <a:r>
              <a:rPr lang="de-CH" dirty="0"/>
              <a:t>UI design</a:t>
            </a:r>
          </a:p>
          <a:p>
            <a:pPr lvl="1"/>
            <a:r>
              <a:rPr lang="de-CH" dirty="0"/>
              <a:t>Zusammenfassung</a:t>
            </a:r>
          </a:p>
          <a:p>
            <a:r>
              <a:rPr lang="de-CH" dirty="0"/>
              <a:t>Diskussion</a:t>
            </a:r>
          </a:p>
        </p:txBody>
      </p:sp>
      <p:sp>
        <p:nvSpPr>
          <p:cNvPr id="3" name="Titel 2"/>
          <p:cNvSpPr>
            <a:spLocks noGrp="1"/>
          </p:cNvSpPr>
          <p:nvPr>
            <p:ph type="ctrTitle"/>
          </p:nvPr>
        </p:nvSpPr>
        <p:spPr/>
        <p:txBody>
          <a:bodyPr/>
          <a:lstStyle/>
          <a:p>
            <a:r>
              <a:rPr lang="de-CH" dirty="0"/>
              <a:t>Inhalt</a:t>
            </a:r>
          </a:p>
        </p:txBody>
      </p:sp>
    </p:spTree>
    <p:extLst>
      <p:ext uri="{BB962C8B-B14F-4D97-AF65-F5344CB8AC3E}">
        <p14:creationId xmlns:p14="http://schemas.microsoft.com/office/powerpoint/2010/main" val="3741675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3FDC73F2-19AA-4F5D-87B5-9D4D45A99FA8}"/>
              </a:ext>
            </a:extLst>
          </p:cNvPr>
          <p:cNvSpPr>
            <a:spLocks noGrp="1"/>
          </p:cNvSpPr>
          <p:nvPr>
            <p:ph sz="half" idx="1"/>
          </p:nvPr>
        </p:nvSpPr>
        <p:spPr/>
        <p:txBody>
          <a:bodyPr/>
          <a:lstStyle/>
          <a:p>
            <a:pPr>
              <a:buFont typeface="Lucida Grande"/>
              <a:buChar char="▶"/>
            </a:pPr>
            <a:r>
              <a:rPr lang="de-CH" dirty="0"/>
              <a:t>Web-Applikation </a:t>
            </a:r>
            <a:endParaRPr lang="de-DE" dirty="0"/>
          </a:p>
          <a:p>
            <a:pPr>
              <a:buFont typeface="Lucida Grande"/>
              <a:buChar char="▶"/>
            </a:pPr>
            <a:r>
              <a:rPr lang="de-DE" dirty="0"/>
              <a:t>Patienten Management System (PMS)</a:t>
            </a:r>
          </a:p>
          <a:p>
            <a:pPr>
              <a:buFont typeface="Lucida Grande"/>
              <a:buChar char="▶"/>
            </a:pPr>
            <a:r>
              <a:rPr lang="de-DE" dirty="0"/>
              <a:t>Arzt – Suchterkrankung</a:t>
            </a:r>
          </a:p>
          <a:p>
            <a:pPr marL="0" indent="0">
              <a:buNone/>
            </a:pPr>
            <a:endParaRPr lang="de-DE" dirty="0"/>
          </a:p>
          <a:p>
            <a:pPr lvl="0"/>
            <a:r>
              <a:rPr lang="de-CH" dirty="0"/>
              <a:t>Patient ist unorganisiert</a:t>
            </a:r>
          </a:p>
          <a:p>
            <a:pPr lvl="0"/>
            <a:r>
              <a:rPr lang="de-CH" dirty="0"/>
              <a:t>Patient verpasst Termine</a:t>
            </a:r>
          </a:p>
          <a:p>
            <a:pPr lvl="0"/>
            <a:r>
              <a:rPr lang="de-CH" dirty="0"/>
              <a:t>Patient ist nicht zuverlässig:</a:t>
            </a:r>
          </a:p>
          <a:p>
            <a:pPr lvl="1"/>
            <a:r>
              <a:rPr lang="de-CH" dirty="0"/>
              <a:t>Verliert Rezepte</a:t>
            </a:r>
          </a:p>
          <a:p>
            <a:pPr lvl="1"/>
            <a:r>
              <a:rPr lang="de-CH" dirty="0"/>
              <a:t>Nimmt Medikamente nicht ein</a:t>
            </a:r>
          </a:p>
          <a:p>
            <a:pPr lvl="1"/>
            <a:r>
              <a:rPr lang="de-CH" dirty="0"/>
              <a:t>Ist z.T. zahlungsunfähig</a:t>
            </a:r>
          </a:p>
          <a:p>
            <a:pPr lvl="0"/>
            <a:r>
              <a:rPr lang="de-CH" dirty="0"/>
              <a:t>Patient kann gefährlich werden</a:t>
            </a:r>
          </a:p>
          <a:p>
            <a:pPr lvl="0"/>
            <a:r>
              <a:rPr lang="de-CH" dirty="0"/>
              <a:t>Patient hat Termine bei verschiedenen Ärzten</a:t>
            </a:r>
          </a:p>
          <a:p>
            <a:pPr lvl="0"/>
            <a:r>
              <a:rPr lang="de-CH" dirty="0"/>
              <a:t>Patient hat vor der Konsultation schon Medikamente verschrieben bekommen</a:t>
            </a:r>
          </a:p>
          <a:p>
            <a:pPr marL="0" indent="0">
              <a:buNone/>
            </a:pPr>
            <a:endParaRPr lang="de-DE" dirty="0"/>
          </a:p>
          <a:p>
            <a:endParaRPr lang="de-CH" dirty="0"/>
          </a:p>
        </p:txBody>
      </p:sp>
      <p:sp>
        <p:nvSpPr>
          <p:cNvPr id="3" name="Titel 2">
            <a:extLst>
              <a:ext uri="{FF2B5EF4-FFF2-40B4-BE49-F238E27FC236}">
                <a16:creationId xmlns:a16="http://schemas.microsoft.com/office/drawing/2014/main" id="{5432DB10-CCBB-425C-94F2-E92C9DDE1DCF}"/>
              </a:ext>
            </a:extLst>
          </p:cNvPr>
          <p:cNvSpPr>
            <a:spLocks noGrp="1"/>
          </p:cNvSpPr>
          <p:nvPr>
            <p:ph type="ctrTitle"/>
          </p:nvPr>
        </p:nvSpPr>
        <p:spPr/>
        <p:txBody>
          <a:bodyPr/>
          <a:lstStyle/>
          <a:p>
            <a:r>
              <a:rPr lang="de-CH" dirty="0"/>
              <a:t>Ausgangslage/ Problemstellung</a:t>
            </a:r>
          </a:p>
        </p:txBody>
      </p:sp>
    </p:spTree>
    <p:extLst>
      <p:ext uri="{BB962C8B-B14F-4D97-AF65-F5344CB8AC3E}">
        <p14:creationId xmlns:p14="http://schemas.microsoft.com/office/powerpoint/2010/main" val="1686539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3FDC73F2-19AA-4F5D-87B5-9D4D45A99FA8}"/>
              </a:ext>
            </a:extLst>
          </p:cNvPr>
          <p:cNvSpPr>
            <a:spLocks noGrp="1"/>
          </p:cNvSpPr>
          <p:nvPr>
            <p:ph sz="half" idx="1"/>
          </p:nvPr>
        </p:nvSpPr>
        <p:spPr/>
        <p:txBody>
          <a:bodyPr/>
          <a:lstStyle/>
          <a:p>
            <a:pPr marL="0" indent="0">
              <a:buNone/>
            </a:pPr>
            <a:r>
              <a:rPr lang="de-DE" u="sng" dirty="0"/>
              <a:t>Arzt 1</a:t>
            </a:r>
          </a:p>
          <a:p>
            <a:pPr marL="0" indent="0">
              <a:buNone/>
            </a:pPr>
            <a:r>
              <a:rPr lang="de-DE" dirty="0"/>
              <a:t>Dr. med. Cruz, 20.04.1961</a:t>
            </a:r>
          </a:p>
          <a:p>
            <a:pPr marL="0" indent="0">
              <a:buNone/>
            </a:pPr>
            <a:r>
              <a:rPr lang="de-DE" dirty="0"/>
              <a:t>Facharzt für Psychiatrie und Psychotherapie</a:t>
            </a:r>
          </a:p>
          <a:p>
            <a:pPr marL="0" indent="0">
              <a:buNone/>
            </a:pPr>
            <a:endParaRPr lang="de-DE" dirty="0"/>
          </a:p>
          <a:p>
            <a:pPr marL="0" indent="0">
              <a:buNone/>
            </a:pPr>
            <a:r>
              <a:rPr lang="de-DE" dirty="0"/>
              <a:t>Team: 3 Praxisangestellte, Lehrling und Sekretärin</a:t>
            </a:r>
          </a:p>
          <a:p>
            <a:pPr marL="0" indent="0">
              <a:buNone/>
            </a:pPr>
            <a:endParaRPr lang="de-DE" dirty="0"/>
          </a:p>
          <a:p>
            <a:pPr marL="0" indent="0">
              <a:buNone/>
            </a:pPr>
            <a:r>
              <a:rPr lang="de-DE" b="1" dirty="0"/>
              <a:t>Ziele:</a:t>
            </a:r>
            <a:r>
              <a:rPr lang="de-DE" dirty="0"/>
              <a:t>	</a:t>
            </a:r>
          </a:p>
          <a:p>
            <a:r>
              <a:rPr lang="de-DE" dirty="0"/>
              <a:t>Patientensicherheit in Praxis erhöhen</a:t>
            </a:r>
          </a:p>
          <a:p>
            <a:r>
              <a:rPr lang="de-DE" dirty="0"/>
              <a:t>Besseren Überblick in seiner Agenda</a:t>
            </a:r>
          </a:p>
          <a:p>
            <a:pPr marL="0" indent="0">
              <a:buNone/>
            </a:pPr>
            <a:endParaRPr lang="de-DE" dirty="0"/>
          </a:p>
          <a:p>
            <a:pPr marL="0" indent="0">
              <a:buNone/>
            </a:pPr>
            <a:r>
              <a:rPr lang="de-DE" b="1" dirty="0" err="1"/>
              <a:t>Pain</a:t>
            </a:r>
            <a:r>
              <a:rPr lang="de-DE" b="1" dirty="0"/>
              <a:t> </a:t>
            </a:r>
            <a:r>
              <a:rPr lang="de-DE" b="1" dirty="0" err="1"/>
              <a:t>points</a:t>
            </a:r>
            <a:r>
              <a:rPr lang="de-DE" dirty="0"/>
              <a:t>: Terminplanung &amp; Informatikanwendungen</a:t>
            </a:r>
          </a:p>
          <a:p>
            <a:pPr marL="0" indent="0">
              <a:buNone/>
            </a:pPr>
            <a:endParaRPr lang="de-DE" dirty="0"/>
          </a:p>
          <a:p>
            <a:pPr marL="0" indent="0">
              <a:buNone/>
            </a:pPr>
            <a:r>
              <a:rPr lang="de-DE" b="1" dirty="0"/>
              <a:t>Short </a:t>
            </a:r>
            <a:r>
              <a:rPr lang="de-DE" b="1" dirty="0" err="1"/>
              <a:t>statements</a:t>
            </a:r>
            <a:r>
              <a:rPr lang="de-DE" b="1" dirty="0"/>
              <a:t>: </a:t>
            </a:r>
            <a:r>
              <a:rPr lang="de-DE" dirty="0"/>
              <a:t>strukturierte und übersichtliche Terminplanung  im PMS</a:t>
            </a:r>
          </a:p>
          <a:p>
            <a:endParaRPr lang="de-CH" dirty="0"/>
          </a:p>
        </p:txBody>
      </p:sp>
      <p:sp>
        <p:nvSpPr>
          <p:cNvPr id="3" name="Titel 2">
            <a:extLst>
              <a:ext uri="{FF2B5EF4-FFF2-40B4-BE49-F238E27FC236}">
                <a16:creationId xmlns:a16="http://schemas.microsoft.com/office/drawing/2014/main" id="{5432DB10-CCBB-425C-94F2-E92C9DDE1DCF}"/>
              </a:ext>
            </a:extLst>
          </p:cNvPr>
          <p:cNvSpPr>
            <a:spLocks noGrp="1"/>
          </p:cNvSpPr>
          <p:nvPr>
            <p:ph type="ctrTitle"/>
          </p:nvPr>
        </p:nvSpPr>
        <p:spPr/>
        <p:txBody>
          <a:bodyPr/>
          <a:lstStyle/>
          <a:p>
            <a:r>
              <a:rPr lang="de-CH" dirty="0"/>
              <a:t>Persona</a:t>
            </a:r>
          </a:p>
        </p:txBody>
      </p:sp>
    </p:spTree>
    <p:extLst>
      <p:ext uri="{BB962C8B-B14F-4D97-AF65-F5344CB8AC3E}">
        <p14:creationId xmlns:p14="http://schemas.microsoft.com/office/powerpoint/2010/main" val="3884913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3FDC73F2-19AA-4F5D-87B5-9D4D45A99FA8}"/>
              </a:ext>
            </a:extLst>
          </p:cNvPr>
          <p:cNvSpPr>
            <a:spLocks noGrp="1"/>
          </p:cNvSpPr>
          <p:nvPr>
            <p:ph sz="half" idx="1"/>
          </p:nvPr>
        </p:nvSpPr>
        <p:spPr/>
        <p:txBody>
          <a:bodyPr/>
          <a:lstStyle/>
          <a:p>
            <a:pPr marL="0" indent="0">
              <a:buNone/>
            </a:pPr>
            <a:r>
              <a:rPr lang="de-DE" u="sng" dirty="0"/>
              <a:t>Arzt 2</a:t>
            </a:r>
          </a:p>
          <a:p>
            <a:pPr marL="0" indent="0">
              <a:buNone/>
            </a:pPr>
            <a:r>
              <a:rPr lang="de-DE" dirty="0"/>
              <a:t>Dr. med. Brechthold, 11.10.1982</a:t>
            </a:r>
          </a:p>
          <a:p>
            <a:pPr marL="0" indent="0">
              <a:buNone/>
            </a:pPr>
            <a:r>
              <a:rPr lang="de-DE" dirty="0"/>
              <a:t>Ärztin in einer Gruppenpraxis in Nähe Biel</a:t>
            </a:r>
          </a:p>
          <a:p>
            <a:pPr marL="0" indent="0">
              <a:buNone/>
            </a:pPr>
            <a:endParaRPr lang="de-DE" dirty="0"/>
          </a:p>
          <a:p>
            <a:pPr marL="0" indent="0">
              <a:buNone/>
            </a:pPr>
            <a:r>
              <a:rPr lang="de-DE" dirty="0"/>
              <a:t>Präferiert papierbasierte Krankenakte</a:t>
            </a:r>
          </a:p>
          <a:p>
            <a:pPr marL="0" indent="0">
              <a:buNone/>
            </a:pPr>
            <a:endParaRPr lang="de-DE" dirty="0"/>
          </a:p>
          <a:p>
            <a:pPr marL="0" indent="0">
              <a:buNone/>
            </a:pPr>
            <a:r>
              <a:rPr lang="de-DE" b="1" dirty="0"/>
              <a:t>Ziele:</a:t>
            </a:r>
            <a:r>
              <a:rPr lang="de-DE" dirty="0"/>
              <a:t>	</a:t>
            </a:r>
          </a:p>
          <a:p>
            <a:r>
              <a:rPr lang="de-DE" dirty="0"/>
              <a:t>Datenschutz der Patienten</a:t>
            </a:r>
          </a:p>
          <a:p>
            <a:r>
              <a:rPr lang="de-DE" dirty="0"/>
              <a:t>Reibungslose Medikamentenversorgung</a:t>
            </a:r>
          </a:p>
          <a:p>
            <a:pPr marL="0" indent="0">
              <a:buNone/>
            </a:pPr>
            <a:endParaRPr lang="de-DE" dirty="0"/>
          </a:p>
          <a:p>
            <a:pPr marL="0" indent="0">
              <a:buNone/>
            </a:pPr>
            <a:r>
              <a:rPr lang="de-DE" b="1" dirty="0" err="1"/>
              <a:t>Pain</a:t>
            </a:r>
            <a:r>
              <a:rPr lang="de-DE" b="1" dirty="0"/>
              <a:t> </a:t>
            </a:r>
            <a:r>
              <a:rPr lang="de-DE" b="1" dirty="0" err="1"/>
              <a:t>points</a:t>
            </a:r>
            <a:r>
              <a:rPr lang="de-DE" dirty="0"/>
              <a:t>: Datenschutz &amp; Medikamentenfehler</a:t>
            </a:r>
          </a:p>
          <a:p>
            <a:pPr marL="0" indent="0">
              <a:buNone/>
            </a:pPr>
            <a:endParaRPr lang="de-DE" dirty="0"/>
          </a:p>
          <a:p>
            <a:pPr marL="0" indent="0">
              <a:buNone/>
            </a:pPr>
            <a:r>
              <a:rPr lang="de-DE" b="1" dirty="0"/>
              <a:t>Short </a:t>
            </a:r>
            <a:r>
              <a:rPr lang="de-DE" b="1" dirty="0" err="1"/>
              <a:t>statements</a:t>
            </a:r>
            <a:r>
              <a:rPr lang="de-DE" b="1" dirty="0"/>
              <a:t>: </a:t>
            </a:r>
            <a:r>
              <a:rPr lang="de-DE" dirty="0"/>
              <a:t>einfache Suche/ Auswahl der Medikamenten im PMS</a:t>
            </a:r>
          </a:p>
          <a:p>
            <a:endParaRPr lang="de-CH" dirty="0"/>
          </a:p>
        </p:txBody>
      </p:sp>
      <p:sp>
        <p:nvSpPr>
          <p:cNvPr id="3" name="Titel 2">
            <a:extLst>
              <a:ext uri="{FF2B5EF4-FFF2-40B4-BE49-F238E27FC236}">
                <a16:creationId xmlns:a16="http://schemas.microsoft.com/office/drawing/2014/main" id="{5432DB10-CCBB-425C-94F2-E92C9DDE1DCF}"/>
              </a:ext>
            </a:extLst>
          </p:cNvPr>
          <p:cNvSpPr>
            <a:spLocks noGrp="1"/>
          </p:cNvSpPr>
          <p:nvPr>
            <p:ph type="ctrTitle"/>
          </p:nvPr>
        </p:nvSpPr>
        <p:spPr/>
        <p:txBody>
          <a:bodyPr/>
          <a:lstStyle/>
          <a:p>
            <a:r>
              <a:rPr lang="de-CH" dirty="0"/>
              <a:t>Persona</a:t>
            </a:r>
          </a:p>
        </p:txBody>
      </p:sp>
    </p:spTree>
    <p:extLst>
      <p:ext uri="{BB962C8B-B14F-4D97-AF65-F5344CB8AC3E}">
        <p14:creationId xmlns:p14="http://schemas.microsoft.com/office/powerpoint/2010/main" val="3941336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E904707F-1430-47F2-9043-A81C0A53F129}"/>
              </a:ext>
            </a:extLst>
          </p:cNvPr>
          <p:cNvSpPr>
            <a:spLocks noGrp="1"/>
          </p:cNvSpPr>
          <p:nvPr>
            <p:ph type="ctrTitle"/>
          </p:nvPr>
        </p:nvSpPr>
        <p:spPr>
          <a:xfrm>
            <a:off x="468000" y="360000"/>
            <a:ext cx="8100000" cy="540000"/>
          </a:xfrm>
        </p:spPr>
        <p:txBody>
          <a:bodyPr/>
          <a:lstStyle/>
          <a:p>
            <a:r>
              <a:rPr lang="de-CH" dirty="0"/>
              <a:t>Storyboard 1 – Anbindung eines EPDs</a:t>
            </a:r>
          </a:p>
        </p:txBody>
      </p:sp>
      <p:pic>
        <p:nvPicPr>
          <p:cNvPr id="13" name="Grafik 12">
            <a:extLst>
              <a:ext uri="{FF2B5EF4-FFF2-40B4-BE49-F238E27FC236}">
                <a16:creationId xmlns:a16="http://schemas.microsoft.com/office/drawing/2014/main" id="{E6BC9B57-EA18-4BE1-BCE3-7087898CB841}"/>
              </a:ext>
            </a:extLst>
          </p:cNvPr>
          <p:cNvPicPr/>
          <p:nvPr/>
        </p:nvPicPr>
        <p:blipFill>
          <a:blip r:embed="rId2"/>
          <a:stretch>
            <a:fillRect/>
          </a:stretch>
        </p:blipFill>
        <p:spPr>
          <a:xfrm>
            <a:off x="919431" y="1076778"/>
            <a:ext cx="3282751" cy="2346099"/>
          </a:xfrm>
          <a:prstGeom prst="rect">
            <a:avLst/>
          </a:prstGeom>
        </p:spPr>
      </p:pic>
      <p:pic>
        <p:nvPicPr>
          <p:cNvPr id="14" name="Grafik 13">
            <a:extLst>
              <a:ext uri="{FF2B5EF4-FFF2-40B4-BE49-F238E27FC236}">
                <a16:creationId xmlns:a16="http://schemas.microsoft.com/office/drawing/2014/main" id="{1287F1F9-B201-4D99-84A7-884F73ED7E1B}"/>
              </a:ext>
            </a:extLst>
          </p:cNvPr>
          <p:cNvPicPr/>
          <p:nvPr/>
        </p:nvPicPr>
        <p:blipFill>
          <a:blip r:embed="rId3"/>
          <a:stretch>
            <a:fillRect/>
          </a:stretch>
        </p:blipFill>
        <p:spPr>
          <a:xfrm>
            <a:off x="4941818" y="1076778"/>
            <a:ext cx="3282751" cy="2346099"/>
          </a:xfrm>
          <a:prstGeom prst="rect">
            <a:avLst/>
          </a:prstGeom>
        </p:spPr>
      </p:pic>
      <p:pic>
        <p:nvPicPr>
          <p:cNvPr id="24" name="Grafik 23">
            <a:extLst>
              <a:ext uri="{FF2B5EF4-FFF2-40B4-BE49-F238E27FC236}">
                <a16:creationId xmlns:a16="http://schemas.microsoft.com/office/drawing/2014/main" id="{358FAE78-8F14-4C0F-943A-61A0B9E196E3}"/>
              </a:ext>
            </a:extLst>
          </p:cNvPr>
          <p:cNvPicPr/>
          <p:nvPr/>
        </p:nvPicPr>
        <p:blipFill>
          <a:blip r:embed="rId4"/>
          <a:stretch>
            <a:fillRect/>
          </a:stretch>
        </p:blipFill>
        <p:spPr>
          <a:xfrm>
            <a:off x="919427" y="3719292"/>
            <a:ext cx="3282751" cy="2346099"/>
          </a:xfrm>
          <a:prstGeom prst="rect">
            <a:avLst/>
          </a:prstGeom>
        </p:spPr>
      </p:pic>
      <p:pic>
        <p:nvPicPr>
          <p:cNvPr id="25" name="Grafik 24">
            <a:extLst>
              <a:ext uri="{FF2B5EF4-FFF2-40B4-BE49-F238E27FC236}">
                <a16:creationId xmlns:a16="http://schemas.microsoft.com/office/drawing/2014/main" id="{2C354085-8B76-4676-8693-E98E4ABE74F6}"/>
              </a:ext>
            </a:extLst>
          </p:cNvPr>
          <p:cNvPicPr/>
          <p:nvPr/>
        </p:nvPicPr>
        <p:blipFill>
          <a:blip r:embed="rId5"/>
          <a:stretch>
            <a:fillRect/>
          </a:stretch>
        </p:blipFill>
        <p:spPr>
          <a:xfrm>
            <a:off x="4941816" y="3719292"/>
            <a:ext cx="3282750" cy="2346099"/>
          </a:xfrm>
          <a:prstGeom prst="rect">
            <a:avLst/>
          </a:prstGeom>
        </p:spPr>
      </p:pic>
      <p:grpSp>
        <p:nvGrpSpPr>
          <p:cNvPr id="21" name="Gruppieren 20">
            <a:extLst>
              <a:ext uri="{FF2B5EF4-FFF2-40B4-BE49-F238E27FC236}">
                <a16:creationId xmlns:a16="http://schemas.microsoft.com/office/drawing/2014/main" id="{10284693-A442-4975-A068-420D74F92976}"/>
              </a:ext>
            </a:extLst>
          </p:cNvPr>
          <p:cNvGrpSpPr/>
          <p:nvPr/>
        </p:nvGrpSpPr>
        <p:grpSpPr>
          <a:xfrm>
            <a:off x="2428829" y="800200"/>
            <a:ext cx="263951" cy="307777"/>
            <a:chOff x="2428829" y="800200"/>
            <a:chExt cx="263951" cy="307777"/>
          </a:xfrm>
        </p:grpSpPr>
        <p:sp>
          <p:nvSpPr>
            <p:cNvPr id="19" name="Textfeld 18">
              <a:extLst>
                <a:ext uri="{FF2B5EF4-FFF2-40B4-BE49-F238E27FC236}">
                  <a16:creationId xmlns:a16="http://schemas.microsoft.com/office/drawing/2014/main" id="{2FE8BE93-F9A1-4275-8222-07C4EEF27C19}"/>
                </a:ext>
              </a:extLst>
            </p:cNvPr>
            <p:cNvSpPr txBox="1"/>
            <p:nvPr/>
          </p:nvSpPr>
          <p:spPr>
            <a:xfrm>
              <a:off x="2428829" y="800200"/>
              <a:ext cx="263951" cy="307777"/>
            </a:xfrm>
            <a:prstGeom prst="rect">
              <a:avLst/>
            </a:prstGeom>
            <a:noFill/>
          </p:spPr>
          <p:txBody>
            <a:bodyPr wrap="square" rtlCol="0">
              <a:spAutoFit/>
            </a:bodyPr>
            <a:lstStyle/>
            <a:p>
              <a:r>
                <a:rPr lang="de-CH" sz="1400" dirty="0"/>
                <a:t>1</a:t>
              </a:r>
            </a:p>
          </p:txBody>
        </p:sp>
        <p:sp>
          <p:nvSpPr>
            <p:cNvPr id="20" name="Ellipse 19">
              <a:extLst>
                <a:ext uri="{FF2B5EF4-FFF2-40B4-BE49-F238E27FC236}">
                  <a16:creationId xmlns:a16="http://schemas.microsoft.com/office/drawing/2014/main" id="{FFD74DC7-ABF7-406F-BDE7-0CE96BE36135}"/>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grpSp>
        <p:nvGrpSpPr>
          <p:cNvPr id="31" name="Gruppieren 30">
            <a:extLst>
              <a:ext uri="{FF2B5EF4-FFF2-40B4-BE49-F238E27FC236}">
                <a16:creationId xmlns:a16="http://schemas.microsoft.com/office/drawing/2014/main" id="{52924C2D-DA77-4F44-B4A8-519CF4BF9CF7}"/>
              </a:ext>
            </a:extLst>
          </p:cNvPr>
          <p:cNvGrpSpPr/>
          <p:nvPr/>
        </p:nvGrpSpPr>
        <p:grpSpPr>
          <a:xfrm>
            <a:off x="6451217" y="804627"/>
            <a:ext cx="263951" cy="307777"/>
            <a:chOff x="2428829" y="800200"/>
            <a:chExt cx="263951" cy="307777"/>
          </a:xfrm>
        </p:grpSpPr>
        <p:sp>
          <p:nvSpPr>
            <p:cNvPr id="32" name="Textfeld 31">
              <a:extLst>
                <a:ext uri="{FF2B5EF4-FFF2-40B4-BE49-F238E27FC236}">
                  <a16:creationId xmlns:a16="http://schemas.microsoft.com/office/drawing/2014/main" id="{DA84C640-F0BB-4D57-9900-D8EBC558D9D2}"/>
                </a:ext>
              </a:extLst>
            </p:cNvPr>
            <p:cNvSpPr txBox="1"/>
            <p:nvPr/>
          </p:nvSpPr>
          <p:spPr>
            <a:xfrm>
              <a:off x="2428829" y="800200"/>
              <a:ext cx="263951" cy="307777"/>
            </a:xfrm>
            <a:prstGeom prst="rect">
              <a:avLst/>
            </a:prstGeom>
            <a:noFill/>
          </p:spPr>
          <p:txBody>
            <a:bodyPr wrap="square" rtlCol="0">
              <a:spAutoFit/>
            </a:bodyPr>
            <a:lstStyle/>
            <a:p>
              <a:r>
                <a:rPr lang="de-CH" sz="1400" dirty="0"/>
                <a:t>2</a:t>
              </a:r>
            </a:p>
          </p:txBody>
        </p:sp>
        <p:sp>
          <p:nvSpPr>
            <p:cNvPr id="33" name="Ellipse 32">
              <a:extLst>
                <a:ext uri="{FF2B5EF4-FFF2-40B4-BE49-F238E27FC236}">
                  <a16:creationId xmlns:a16="http://schemas.microsoft.com/office/drawing/2014/main" id="{54955D9B-EBA7-44F5-AABC-CF51F38CA7DA}"/>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grpSp>
        <p:nvGrpSpPr>
          <p:cNvPr id="34" name="Gruppieren 33">
            <a:extLst>
              <a:ext uri="{FF2B5EF4-FFF2-40B4-BE49-F238E27FC236}">
                <a16:creationId xmlns:a16="http://schemas.microsoft.com/office/drawing/2014/main" id="{830C4400-160F-4897-9301-D25AB1B83D15}"/>
              </a:ext>
            </a:extLst>
          </p:cNvPr>
          <p:cNvGrpSpPr/>
          <p:nvPr/>
        </p:nvGrpSpPr>
        <p:grpSpPr>
          <a:xfrm>
            <a:off x="2428826" y="3452371"/>
            <a:ext cx="263951" cy="307777"/>
            <a:chOff x="2428829" y="800200"/>
            <a:chExt cx="263951" cy="307777"/>
          </a:xfrm>
        </p:grpSpPr>
        <p:sp>
          <p:nvSpPr>
            <p:cNvPr id="35" name="Textfeld 34">
              <a:extLst>
                <a:ext uri="{FF2B5EF4-FFF2-40B4-BE49-F238E27FC236}">
                  <a16:creationId xmlns:a16="http://schemas.microsoft.com/office/drawing/2014/main" id="{FED335F3-EC5B-4E28-887B-303B5BE6105F}"/>
                </a:ext>
              </a:extLst>
            </p:cNvPr>
            <p:cNvSpPr txBox="1"/>
            <p:nvPr/>
          </p:nvSpPr>
          <p:spPr>
            <a:xfrm>
              <a:off x="2428829" y="800200"/>
              <a:ext cx="263951" cy="307777"/>
            </a:xfrm>
            <a:prstGeom prst="rect">
              <a:avLst/>
            </a:prstGeom>
            <a:noFill/>
          </p:spPr>
          <p:txBody>
            <a:bodyPr wrap="square" rtlCol="0">
              <a:spAutoFit/>
            </a:bodyPr>
            <a:lstStyle/>
            <a:p>
              <a:r>
                <a:rPr lang="de-CH" sz="1400" dirty="0"/>
                <a:t>3</a:t>
              </a:r>
            </a:p>
          </p:txBody>
        </p:sp>
        <p:sp>
          <p:nvSpPr>
            <p:cNvPr id="36" name="Ellipse 35">
              <a:extLst>
                <a:ext uri="{FF2B5EF4-FFF2-40B4-BE49-F238E27FC236}">
                  <a16:creationId xmlns:a16="http://schemas.microsoft.com/office/drawing/2014/main" id="{C89FEEAC-4D89-438E-AB15-B52796677AAF}"/>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grpSp>
        <p:nvGrpSpPr>
          <p:cNvPr id="37" name="Gruppieren 36">
            <a:extLst>
              <a:ext uri="{FF2B5EF4-FFF2-40B4-BE49-F238E27FC236}">
                <a16:creationId xmlns:a16="http://schemas.microsoft.com/office/drawing/2014/main" id="{21F27838-336A-4DD8-9151-EF70588DB2AF}"/>
              </a:ext>
            </a:extLst>
          </p:cNvPr>
          <p:cNvGrpSpPr/>
          <p:nvPr/>
        </p:nvGrpSpPr>
        <p:grpSpPr>
          <a:xfrm>
            <a:off x="6442374" y="3452371"/>
            <a:ext cx="263951" cy="307777"/>
            <a:chOff x="2428829" y="800200"/>
            <a:chExt cx="263951" cy="307777"/>
          </a:xfrm>
        </p:grpSpPr>
        <p:sp>
          <p:nvSpPr>
            <p:cNvPr id="38" name="Textfeld 37">
              <a:extLst>
                <a:ext uri="{FF2B5EF4-FFF2-40B4-BE49-F238E27FC236}">
                  <a16:creationId xmlns:a16="http://schemas.microsoft.com/office/drawing/2014/main" id="{428AD043-2817-4C2E-AA4D-FB5637286E83}"/>
                </a:ext>
              </a:extLst>
            </p:cNvPr>
            <p:cNvSpPr txBox="1"/>
            <p:nvPr/>
          </p:nvSpPr>
          <p:spPr>
            <a:xfrm>
              <a:off x="2428829" y="800200"/>
              <a:ext cx="263951" cy="307777"/>
            </a:xfrm>
            <a:prstGeom prst="rect">
              <a:avLst/>
            </a:prstGeom>
            <a:noFill/>
          </p:spPr>
          <p:txBody>
            <a:bodyPr wrap="square" rtlCol="0">
              <a:spAutoFit/>
            </a:bodyPr>
            <a:lstStyle/>
            <a:p>
              <a:r>
                <a:rPr lang="de-CH" sz="1400" dirty="0"/>
                <a:t>4</a:t>
              </a:r>
            </a:p>
          </p:txBody>
        </p:sp>
        <p:sp>
          <p:nvSpPr>
            <p:cNvPr id="39" name="Ellipse 38">
              <a:extLst>
                <a:ext uri="{FF2B5EF4-FFF2-40B4-BE49-F238E27FC236}">
                  <a16:creationId xmlns:a16="http://schemas.microsoft.com/office/drawing/2014/main" id="{719C0B19-327B-472B-B820-5EF059FC3AF0}"/>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spTree>
    <p:extLst>
      <p:ext uri="{BB962C8B-B14F-4D97-AF65-F5344CB8AC3E}">
        <p14:creationId xmlns:p14="http://schemas.microsoft.com/office/powerpoint/2010/main" val="518552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E904707F-1430-47F2-9043-A81C0A53F129}"/>
              </a:ext>
            </a:extLst>
          </p:cNvPr>
          <p:cNvSpPr>
            <a:spLocks noGrp="1"/>
          </p:cNvSpPr>
          <p:nvPr>
            <p:ph type="ctrTitle"/>
          </p:nvPr>
        </p:nvSpPr>
        <p:spPr>
          <a:xfrm>
            <a:off x="468000" y="360000"/>
            <a:ext cx="8100000" cy="540000"/>
          </a:xfrm>
        </p:spPr>
        <p:txBody>
          <a:bodyPr/>
          <a:lstStyle/>
          <a:p>
            <a:r>
              <a:rPr lang="de-CH" dirty="0"/>
              <a:t>Storyboard 1 – Anbindung eines EPDs</a:t>
            </a:r>
          </a:p>
        </p:txBody>
      </p:sp>
      <p:grpSp>
        <p:nvGrpSpPr>
          <p:cNvPr id="21" name="Gruppieren 20">
            <a:extLst>
              <a:ext uri="{FF2B5EF4-FFF2-40B4-BE49-F238E27FC236}">
                <a16:creationId xmlns:a16="http://schemas.microsoft.com/office/drawing/2014/main" id="{10284693-A442-4975-A068-420D74F92976}"/>
              </a:ext>
            </a:extLst>
          </p:cNvPr>
          <p:cNvGrpSpPr/>
          <p:nvPr/>
        </p:nvGrpSpPr>
        <p:grpSpPr>
          <a:xfrm>
            <a:off x="2428829" y="800200"/>
            <a:ext cx="263951" cy="307777"/>
            <a:chOff x="2428829" y="800200"/>
            <a:chExt cx="263951" cy="307777"/>
          </a:xfrm>
        </p:grpSpPr>
        <p:sp>
          <p:nvSpPr>
            <p:cNvPr id="19" name="Textfeld 18">
              <a:extLst>
                <a:ext uri="{FF2B5EF4-FFF2-40B4-BE49-F238E27FC236}">
                  <a16:creationId xmlns:a16="http://schemas.microsoft.com/office/drawing/2014/main" id="{2FE8BE93-F9A1-4275-8222-07C4EEF27C19}"/>
                </a:ext>
              </a:extLst>
            </p:cNvPr>
            <p:cNvSpPr txBox="1"/>
            <p:nvPr/>
          </p:nvSpPr>
          <p:spPr>
            <a:xfrm>
              <a:off x="2428829" y="800200"/>
              <a:ext cx="263951" cy="307777"/>
            </a:xfrm>
            <a:prstGeom prst="rect">
              <a:avLst/>
            </a:prstGeom>
            <a:noFill/>
          </p:spPr>
          <p:txBody>
            <a:bodyPr wrap="square" rtlCol="0">
              <a:spAutoFit/>
            </a:bodyPr>
            <a:lstStyle/>
            <a:p>
              <a:r>
                <a:rPr lang="de-CH" sz="1400" dirty="0"/>
                <a:t>5</a:t>
              </a:r>
            </a:p>
          </p:txBody>
        </p:sp>
        <p:sp>
          <p:nvSpPr>
            <p:cNvPr id="20" name="Ellipse 19">
              <a:extLst>
                <a:ext uri="{FF2B5EF4-FFF2-40B4-BE49-F238E27FC236}">
                  <a16:creationId xmlns:a16="http://schemas.microsoft.com/office/drawing/2014/main" id="{FFD74DC7-ABF7-406F-BDE7-0CE96BE36135}"/>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grpSp>
        <p:nvGrpSpPr>
          <p:cNvPr id="31" name="Gruppieren 30">
            <a:extLst>
              <a:ext uri="{FF2B5EF4-FFF2-40B4-BE49-F238E27FC236}">
                <a16:creationId xmlns:a16="http://schemas.microsoft.com/office/drawing/2014/main" id="{52924C2D-DA77-4F44-B4A8-519CF4BF9CF7}"/>
              </a:ext>
            </a:extLst>
          </p:cNvPr>
          <p:cNvGrpSpPr/>
          <p:nvPr/>
        </p:nvGrpSpPr>
        <p:grpSpPr>
          <a:xfrm>
            <a:off x="6451217" y="804627"/>
            <a:ext cx="263951" cy="307777"/>
            <a:chOff x="2428829" y="800200"/>
            <a:chExt cx="263951" cy="307777"/>
          </a:xfrm>
        </p:grpSpPr>
        <p:sp>
          <p:nvSpPr>
            <p:cNvPr id="32" name="Textfeld 31">
              <a:extLst>
                <a:ext uri="{FF2B5EF4-FFF2-40B4-BE49-F238E27FC236}">
                  <a16:creationId xmlns:a16="http://schemas.microsoft.com/office/drawing/2014/main" id="{DA84C640-F0BB-4D57-9900-D8EBC558D9D2}"/>
                </a:ext>
              </a:extLst>
            </p:cNvPr>
            <p:cNvSpPr txBox="1"/>
            <p:nvPr/>
          </p:nvSpPr>
          <p:spPr>
            <a:xfrm>
              <a:off x="2428829" y="800200"/>
              <a:ext cx="263951" cy="307777"/>
            </a:xfrm>
            <a:prstGeom prst="rect">
              <a:avLst/>
            </a:prstGeom>
            <a:noFill/>
          </p:spPr>
          <p:txBody>
            <a:bodyPr wrap="square" rtlCol="0">
              <a:spAutoFit/>
            </a:bodyPr>
            <a:lstStyle/>
            <a:p>
              <a:r>
                <a:rPr lang="de-CH" sz="1400" dirty="0"/>
                <a:t>6</a:t>
              </a:r>
            </a:p>
          </p:txBody>
        </p:sp>
        <p:sp>
          <p:nvSpPr>
            <p:cNvPr id="33" name="Ellipse 32">
              <a:extLst>
                <a:ext uri="{FF2B5EF4-FFF2-40B4-BE49-F238E27FC236}">
                  <a16:creationId xmlns:a16="http://schemas.microsoft.com/office/drawing/2014/main" id="{54955D9B-EBA7-44F5-AABC-CF51F38CA7DA}"/>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grpSp>
        <p:nvGrpSpPr>
          <p:cNvPr id="34" name="Gruppieren 33">
            <a:extLst>
              <a:ext uri="{FF2B5EF4-FFF2-40B4-BE49-F238E27FC236}">
                <a16:creationId xmlns:a16="http://schemas.microsoft.com/office/drawing/2014/main" id="{830C4400-160F-4897-9301-D25AB1B83D15}"/>
              </a:ext>
            </a:extLst>
          </p:cNvPr>
          <p:cNvGrpSpPr/>
          <p:nvPr/>
        </p:nvGrpSpPr>
        <p:grpSpPr>
          <a:xfrm>
            <a:off x="2428826" y="3452371"/>
            <a:ext cx="263951" cy="307777"/>
            <a:chOff x="2428829" y="800200"/>
            <a:chExt cx="263951" cy="307777"/>
          </a:xfrm>
        </p:grpSpPr>
        <p:sp>
          <p:nvSpPr>
            <p:cNvPr id="35" name="Textfeld 34">
              <a:extLst>
                <a:ext uri="{FF2B5EF4-FFF2-40B4-BE49-F238E27FC236}">
                  <a16:creationId xmlns:a16="http://schemas.microsoft.com/office/drawing/2014/main" id="{FED335F3-EC5B-4E28-887B-303B5BE6105F}"/>
                </a:ext>
              </a:extLst>
            </p:cNvPr>
            <p:cNvSpPr txBox="1"/>
            <p:nvPr/>
          </p:nvSpPr>
          <p:spPr>
            <a:xfrm>
              <a:off x="2428829" y="800200"/>
              <a:ext cx="263951" cy="307777"/>
            </a:xfrm>
            <a:prstGeom prst="rect">
              <a:avLst/>
            </a:prstGeom>
            <a:noFill/>
          </p:spPr>
          <p:txBody>
            <a:bodyPr wrap="square" rtlCol="0">
              <a:spAutoFit/>
            </a:bodyPr>
            <a:lstStyle/>
            <a:p>
              <a:r>
                <a:rPr lang="de-CH" sz="1400" dirty="0"/>
                <a:t>7</a:t>
              </a:r>
            </a:p>
          </p:txBody>
        </p:sp>
        <p:sp>
          <p:nvSpPr>
            <p:cNvPr id="36" name="Ellipse 35">
              <a:extLst>
                <a:ext uri="{FF2B5EF4-FFF2-40B4-BE49-F238E27FC236}">
                  <a16:creationId xmlns:a16="http://schemas.microsoft.com/office/drawing/2014/main" id="{C89FEEAC-4D89-438E-AB15-B52796677AAF}"/>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grpSp>
        <p:nvGrpSpPr>
          <p:cNvPr id="37" name="Gruppieren 36">
            <a:extLst>
              <a:ext uri="{FF2B5EF4-FFF2-40B4-BE49-F238E27FC236}">
                <a16:creationId xmlns:a16="http://schemas.microsoft.com/office/drawing/2014/main" id="{21F27838-336A-4DD8-9151-EF70588DB2AF}"/>
              </a:ext>
            </a:extLst>
          </p:cNvPr>
          <p:cNvGrpSpPr/>
          <p:nvPr/>
        </p:nvGrpSpPr>
        <p:grpSpPr>
          <a:xfrm>
            <a:off x="6442374" y="3452371"/>
            <a:ext cx="263951" cy="307777"/>
            <a:chOff x="2428829" y="800200"/>
            <a:chExt cx="263951" cy="307777"/>
          </a:xfrm>
        </p:grpSpPr>
        <p:sp>
          <p:nvSpPr>
            <p:cNvPr id="38" name="Textfeld 37">
              <a:extLst>
                <a:ext uri="{FF2B5EF4-FFF2-40B4-BE49-F238E27FC236}">
                  <a16:creationId xmlns:a16="http://schemas.microsoft.com/office/drawing/2014/main" id="{428AD043-2817-4C2E-AA4D-FB5637286E83}"/>
                </a:ext>
              </a:extLst>
            </p:cNvPr>
            <p:cNvSpPr txBox="1"/>
            <p:nvPr/>
          </p:nvSpPr>
          <p:spPr>
            <a:xfrm>
              <a:off x="2428829" y="800200"/>
              <a:ext cx="263951" cy="307777"/>
            </a:xfrm>
            <a:prstGeom prst="rect">
              <a:avLst/>
            </a:prstGeom>
            <a:noFill/>
          </p:spPr>
          <p:txBody>
            <a:bodyPr wrap="square" rtlCol="0">
              <a:spAutoFit/>
            </a:bodyPr>
            <a:lstStyle/>
            <a:p>
              <a:r>
                <a:rPr lang="de-CH" sz="1400" dirty="0"/>
                <a:t>8</a:t>
              </a:r>
            </a:p>
          </p:txBody>
        </p:sp>
        <p:sp>
          <p:nvSpPr>
            <p:cNvPr id="39" name="Ellipse 38">
              <a:extLst>
                <a:ext uri="{FF2B5EF4-FFF2-40B4-BE49-F238E27FC236}">
                  <a16:creationId xmlns:a16="http://schemas.microsoft.com/office/drawing/2014/main" id="{719C0B19-327B-472B-B820-5EF059FC3AF0}"/>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pic>
        <p:nvPicPr>
          <p:cNvPr id="23" name="Grafik 22">
            <a:extLst>
              <a:ext uri="{FF2B5EF4-FFF2-40B4-BE49-F238E27FC236}">
                <a16:creationId xmlns:a16="http://schemas.microsoft.com/office/drawing/2014/main" id="{A3E6C50B-0FCA-47E6-B5D3-02883E0E43F4}"/>
              </a:ext>
            </a:extLst>
          </p:cNvPr>
          <p:cNvPicPr/>
          <p:nvPr/>
        </p:nvPicPr>
        <p:blipFill>
          <a:blip r:embed="rId2"/>
          <a:stretch>
            <a:fillRect/>
          </a:stretch>
        </p:blipFill>
        <p:spPr>
          <a:xfrm>
            <a:off x="961612" y="1106102"/>
            <a:ext cx="3198375" cy="2305827"/>
          </a:xfrm>
          <a:prstGeom prst="rect">
            <a:avLst/>
          </a:prstGeom>
        </p:spPr>
      </p:pic>
      <p:pic>
        <p:nvPicPr>
          <p:cNvPr id="26" name="Grafik 25">
            <a:extLst>
              <a:ext uri="{FF2B5EF4-FFF2-40B4-BE49-F238E27FC236}">
                <a16:creationId xmlns:a16="http://schemas.microsoft.com/office/drawing/2014/main" id="{4585F3A5-83E2-48C3-86BB-D862DFD32A49}"/>
              </a:ext>
            </a:extLst>
          </p:cNvPr>
          <p:cNvPicPr/>
          <p:nvPr/>
        </p:nvPicPr>
        <p:blipFill>
          <a:blip r:embed="rId3"/>
          <a:stretch>
            <a:fillRect/>
          </a:stretch>
        </p:blipFill>
        <p:spPr>
          <a:xfrm>
            <a:off x="4984015" y="1107977"/>
            <a:ext cx="3198375" cy="2299526"/>
          </a:xfrm>
          <a:prstGeom prst="rect">
            <a:avLst/>
          </a:prstGeom>
        </p:spPr>
      </p:pic>
      <p:pic>
        <p:nvPicPr>
          <p:cNvPr id="27" name="Grafik 26">
            <a:extLst>
              <a:ext uri="{FF2B5EF4-FFF2-40B4-BE49-F238E27FC236}">
                <a16:creationId xmlns:a16="http://schemas.microsoft.com/office/drawing/2014/main" id="{8AC6DC8C-2F4C-429F-8C06-4C69C0C990D8}"/>
              </a:ext>
            </a:extLst>
          </p:cNvPr>
          <p:cNvPicPr/>
          <p:nvPr/>
        </p:nvPicPr>
        <p:blipFill>
          <a:blip r:embed="rId4"/>
          <a:stretch>
            <a:fillRect/>
          </a:stretch>
        </p:blipFill>
        <p:spPr>
          <a:xfrm>
            <a:off x="961612" y="3753847"/>
            <a:ext cx="3198374" cy="2299526"/>
          </a:xfrm>
          <a:prstGeom prst="rect">
            <a:avLst/>
          </a:prstGeom>
        </p:spPr>
      </p:pic>
      <p:pic>
        <p:nvPicPr>
          <p:cNvPr id="28" name="Grafik 27">
            <a:extLst>
              <a:ext uri="{FF2B5EF4-FFF2-40B4-BE49-F238E27FC236}">
                <a16:creationId xmlns:a16="http://schemas.microsoft.com/office/drawing/2014/main" id="{2BCB5A92-5BE7-4786-95F1-8CBD21C50142}"/>
              </a:ext>
            </a:extLst>
          </p:cNvPr>
          <p:cNvPicPr/>
          <p:nvPr/>
        </p:nvPicPr>
        <p:blipFill>
          <a:blip r:embed="rId5"/>
          <a:stretch>
            <a:fillRect/>
          </a:stretch>
        </p:blipFill>
        <p:spPr>
          <a:xfrm>
            <a:off x="4975161" y="3753848"/>
            <a:ext cx="3198374" cy="2299525"/>
          </a:xfrm>
          <a:prstGeom prst="rect">
            <a:avLst/>
          </a:prstGeom>
        </p:spPr>
      </p:pic>
    </p:spTree>
    <p:extLst>
      <p:ext uri="{BB962C8B-B14F-4D97-AF65-F5344CB8AC3E}">
        <p14:creationId xmlns:p14="http://schemas.microsoft.com/office/powerpoint/2010/main" val="2054405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E904707F-1430-47F2-9043-A81C0A53F129}"/>
              </a:ext>
            </a:extLst>
          </p:cNvPr>
          <p:cNvSpPr>
            <a:spLocks noGrp="1"/>
          </p:cNvSpPr>
          <p:nvPr>
            <p:ph type="ctrTitle"/>
          </p:nvPr>
        </p:nvSpPr>
        <p:spPr>
          <a:xfrm>
            <a:off x="468000" y="360000"/>
            <a:ext cx="8100000" cy="540000"/>
          </a:xfrm>
        </p:spPr>
        <p:txBody>
          <a:bodyPr/>
          <a:lstStyle/>
          <a:p>
            <a:r>
              <a:rPr lang="de-CH" dirty="0"/>
              <a:t>Storyboard 2 – Anbindung </a:t>
            </a:r>
            <a:r>
              <a:rPr lang="de-CH" dirty="0" err="1"/>
              <a:t>HospINDEX</a:t>
            </a:r>
            <a:r>
              <a:rPr lang="de-CH" dirty="0"/>
              <a:t> ans PMS</a:t>
            </a:r>
          </a:p>
        </p:txBody>
      </p:sp>
      <p:grpSp>
        <p:nvGrpSpPr>
          <p:cNvPr id="21" name="Gruppieren 20">
            <a:extLst>
              <a:ext uri="{FF2B5EF4-FFF2-40B4-BE49-F238E27FC236}">
                <a16:creationId xmlns:a16="http://schemas.microsoft.com/office/drawing/2014/main" id="{10284693-A442-4975-A068-420D74F92976}"/>
              </a:ext>
            </a:extLst>
          </p:cNvPr>
          <p:cNvGrpSpPr/>
          <p:nvPr/>
        </p:nvGrpSpPr>
        <p:grpSpPr>
          <a:xfrm>
            <a:off x="2428829" y="800200"/>
            <a:ext cx="263951" cy="307777"/>
            <a:chOff x="2428829" y="800200"/>
            <a:chExt cx="263951" cy="307777"/>
          </a:xfrm>
        </p:grpSpPr>
        <p:sp>
          <p:nvSpPr>
            <p:cNvPr id="19" name="Textfeld 18">
              <a:extLst>
                <a:ext uri="{FF2B5EF4-FFF2-40B4-BE49-F238E27FC236}">
                  <a16:creationId xmlns:a16="http://schemas.microsoft.com/office/drawing/2014/main" id="{2FE8BE93-F9A1-4275-8222-07C4EEF27C19}"/>
                </a:ext>
              </a:extLst>
            </p:cNvPr>
            <p:cNvSpPr txBox="1"/>
            <p:nvPr/>
          </p:nvSpPr>
          <p:spPr>
            <a:xfrm>
              <a:off x="2428829" y="800200"/>
              <a:ext cx="263951" cy="307777"/>
            </a:xfrm>
            <a:prstGeom prst="rect">
              <a:avLst/>
            </a:prstGeom>
            <a:noFill/>
          </p:spPr>
          <p:txBody>
            <a:bodyPr wrap="square" rtlCol="0">
              <a:spAutoFit/>
            </a:bodyPr>
            <a:lstStyle/>
            <a:p>
              <a:r>
                <a:rPr lang="de-CH" sz="1400" dirty="0"/>
                <a:t>1</a:t>
              </a:r>
            </a:p>
          </p:txBody>
        </p:sp>
        <p:sp>
          <p:nvSpPr>
            <p:cNvPr id="20" name="Ellipse 19">
              <a:extLst>
                <a:ext uri="{FF2B5EF4-FFF2-40B4-BE49-F238E27FC236}">
                  <a16:creationId xmlns:a16="http://schemas.microsoft.com/office/drawing/2014/main" id="{FFD74DC7-ABF7-406F-BDE7-0CE96BE36135}"/>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grpSp>
        <p:nvGrpSpPr>
          <p:cNvPr id="31" name="Gruppieren 30">
            <a:extLst>
              <a:ext uri="{FF2B5EF4-FFF2-40B4-BE49-F238E27FC236}">
                <a16:creationId xmlns:a16="http://schemas.microsoft.com/office/drawing/2014/main" id="{52924C2D-DA77-4F44-B4A8-519CF4BF9CF7}"/>
              </a:ext>
            </a:extLst>
          </p:cNvPr>
          <p:cNvGrpSpPr/>
          <p:nvPr/>
        </p:nvGrpSpPr>
        <p:grpSpPr>
          <a:xfrm>
            <a:off x="6451217" y="804627"/>
            <a:ext cx="263951" cy="307777"/>
            <a:chOff x="2428829" y="800200"/>
            <a:chExt cx="263951" cy="307777"/>
          </a:xfrm>
        </p:grpSpPr>
        <p:sp>
          <p:nvSpPr>
            <p:cNvPr id="32" name="Textfeld 31">
              <a:extLst>
                <a:ext uri="{FF2B5EF4-FFF2-40B4-BE49-F238E27FC236}">
                  <a16:creationId xmlns:a16="http://schemas.microsoft.com/office/drawing/2014/main" id="{DA84C640-F0BB-4D57-9900-D8EBC558D9D2}"/>
                </a:ext>
              </a:extLst>
            </p:cNvPr>
            <p:cNvSpPr txBox="1"/>
            <p:nvPr/>
          </p:nvSpPr>
          <p:spPr>
            <a:xfrm>
              <a:off x="2428829" y="800200"/>
              <a:ext cx="263951" cy="307777"/>
            </a:xfrm>
            <a:prstGeom prst="rect">
              <a:avLst/>
            </a:prstGeom>
            <a:noFill/>
          </p:spPr>
          <p:txBody>
            <a:bodyPr wrap="square" rtlCol="0">
              <a:spAutoFit/>
            </a:bodyPr>
            <a:lstStyle/>
            <a:p>
              <a:r>
                <a:rPr lang="de-CH" sz="1400" dirty="0"/>
                <a:t>2</a:t>
              </a:r>
            </a:p>
          </p:txBody>
        </p:sp>
        <p:sp>
          <p:nvSpPr>
            <p:cNvPr id="33" name="Ellipse 32">
              <a:extLst>
                <a:ext uri="{FF2B5EF4-FFF2-40B4-BE49-F238E27FC236}">
                  <a16:creationId xmlns:a16="http://schemas.microsoft.com/office/drawing/2014/main" id="{54955D9B-EBA7-44F5-AABC-CF51F38CA7DA}"/>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grpSp>
        <p:nvGrpSpPr>
          <p:cNvPr id="34" name="Gruppieren 33">
            <a:extLst>
              <a:ext uri="{FF2B5EF4-FFF2-40B4-BE49-F238E27FC236}">
                <a16:creationId xmlns:a16="http://schemas.microsoft.com/office/drawing/2014/main" id="{830C4400-160F-4897-9301-D25AB1B83D15}"/>
              </a:ext>
            </a:extLst>
          </p:cNvPr>
          <p:cNvGrpSpPr/>
          <p:nvPr/>
        </p:nvGrpSpPr>
        <p:grpSpPr>
          <a:xfrm>
            <a:off x="2428826" y="3452371"/>
            <a:ext cx="263951" cy="307777"/>
            <a:chOff x="2428829" y="800200"/>
            <a:chExt cx="263951" cy="307777"/>
          </a:xfrm>
        </p:grpSpPr>
        <p:sp>
          <p:nvSpPr>
            <p:cNvPr id="35" name="Textfeld 34">
              <a:extLst>
                <a:ext uri="{FF2B5EF4-FFF2-40B4-BE49-F238E27FC236}">
                  <a16:creationId xmlns:a16="http://schemas.microsoft.com/office/drawing/2014/main" id="{FED335F3-EC5B-4E28-887B-303B5BE6105F}"/>
                </a:ext>
              </a:extLst>
            </p:cNvPr>
            <p:cNvSpPr txBox="1"/>
            <p:nvPr/>
          </p:nvSpPr>
          <p:spPr>
            <a:xfrm>
              <a:off x="2428829" y="800200"/>
              <a:ext cx="263951" cy="307777"/>
            </a:xfrm>
            <a:prstGeom prst="rect">
              <a:avLst/>
            </a:prstGeom>
            <a:noFill/>
          </p:spPr>
          <p:txBody>
            <a:bodyPr wrap="square" rtlCol="0">
              <a:spAutoFit/>
            </a:bodyPr>
            <a:lstStyle/>
            <a:p>
              <a:r>
                <a:rPr lang="de-CH" sz="1400" dirty="0"/>
                <a:t>3</a:t>
              </a:r>
            </a:p>
          </p:txBody>
        </p:sp>
        <p:sp>
          <p:nvSpPr>
            <p:cNvPr id="36" name="Ellipse 35">
              <a:extLst>
                <a:ext uri="{FF2B5EF4-FFF2-40B4-BE49-F238E27FC236}">
                  <a16:creationId xmlns:a16="http://schemas.microsoft.com/office/drawing/2014/main" id="{C89FEEAC-4D89-438E-AB15-B52796677AAF}"/>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grpSp>
        <p:nvGrpSpPr>
          <p:cNvPr id="37" name="Gruppieren 36">
            <a:extLst>
              <a:ext uri="{FF2B5EF4-FFF2-40B4-BE49-F238E27FC236}">
                <a16:creationId xmlns:a16="http://schemas.microsoft.com/office/drawing/2014/main" id="{21F27838-336A-4DD8-9151-EF70588DB2AF}"/>
              </a:ext>
            </a:extLst>
          </p:cNvPr>
          <p:cNvGrpSpPr/>
          <p:nvPr/>
        </p:nvGrpSpPr>
        <p:grpSpPr>
          <a:xfrm>
            <a:off x="6442374" y="3452371"/>
            <a:ext cx="263951" cy="307777"/>
            <a:chOff x="2428829" y="800200"/>
            <a:chExt cx="263951" cy="307777"/>
          </a:xfrm>
        </p:grpSpPr>
        <p:sp>
          <p:nvSpPr>
            <p:cNvPr id="38" name="Textfeld 37">
              <a:extLst>
                <a:ext uri="{FF2B5EF4-FFF2-40B4-BE49-F238E27FC236}">
                  <a16:creationId xmlns:a16="http://schemas.microsoft.com/office/drawing/2014/main" id="{428AD043-2817-4C2E-AA4D-FB5637286E83}"/>
                </a:ext>
              </a:extLst>
            </p:cNvPr>
            <p:cNvSpPr txBox="1"/>
            <p:nvPr/>
          </p:nvSpPr>
          <p:spPr>
            <a:xfrm>
              <a:off x="2428829" y="800200"/>
              <a:ext cx="263951" cy="307777"/>
            </a:xfrm>
            <a:prstGeom prst="rect">
              <a:avLst/>
            </a:prstGeom>
            <a:noFill/>
          </p:spPr>
          <p:txBody>
            <a:bodyPr wrap="square" rtlCol="0">
              <a:spAutoFit/>
            </a:bodyPr>
            <a:lstStyle/>
            <a:p>
              <a:r>
                <a:rPr lang="de-CH" sz="1400" dirty="0"/>
                <a:t>4</a:t>
              </a:r>
            </a:p>
          </p:txBody>
        </p:sp>
        <p:sp>
          <p:nvSpPr>
            <p:cNvPr id="39" name="Ellipse 38">
              <a:extLst>
                <a:ext uri="{FF2B5EF4-FFF2-40B4-BE49-F238E27FC236}">
                  <a16:creationId xmlns:a16="http://schemas.microsoft.com/office/drawing/2014/main" id="{719C0B19-327B-472B-B820-5EF059FC3AF0}"/>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pic>
        <p:nvPicPr>
          <p:cNvPr id="22" name="Grafik 21">
            <a:extLst>
              <a:ext uri="{FF2B5EF4-FFF2-40B4-BE49-F238E27FC236}">
                <a16:creationId xmlns:a16="http://schemas.microsoft.com/office/drawing/2014/main" id="{F0631AE3-F9E7-445A-BC65-FCE85E5FFF1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9983" y="1106103"/>
            <a:ext cx="2961634" cy="2299526"/>
          </a:xfrm>
          <a:prstGeom prst="rect">
            <a:avLst/>
          </a:prstGeom>
        </p:spPr>
      </p:pic>
      <p:pic>
        <p:nvPicPr>
          <p:cNvPr id="24" name="Grafik 23">
            <a:extLst>
              <a:ext uri="{FF2B5EF4-FFF2-40B4-BE49-F238E27FC236}">
                <a16:creationId xmlns:a16="http://schemas.microsoft.com/office/drawing/2014/main" id="{A02E2237-CBF7-4199-B76B-C53F62E86F9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102385" y="1106103"/>
            <a:ext cx="2961634" cy="2287671"/>
          </a:xfrm>
          <a:prstGeom prst="rect">
            <a:avLst/>
          </a:prstGeom>
        </p:spPr>
      </p:pic>
      <p:pic>
        <p:nvPicPr>
          <p:cNvPr id="25" name="Grafik 24">
            <a:extLst>
              <a:ext uri="{FF2B5EF4-FFF2-40B4-BE49-F238E27FC236}">
                <a16:creationId xmlns:a16="http://schemas.microsoft.com/office/drawing/2014/main" id="{B90CE7DD-84B8-4587-8315-77DA23A4F48E}"/>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079983" y="3758274"/>
            <a:ext cx="2961634" cy="2287671"/>
          </a:xfrm>
          <a:prstGeom prst="rect">
            <a:avLst/>
          </a:prstGeom>
        </p:spPr>
      </p:pic>
      <p:pic>
        <p:nvPicPr>
          <p:cNvPr id="29" name="Grafik 28">
            <a:extLst>
              <a:ext uri="{FF2B5EF4-FFF2-40B4-BE49-F238E27FC236}">
                <a16:creationId xmlns:a16="http://schemas.microsoft.com/office/drawing/2014/main" id="{E0CEFD34-C90D-473C-844E-1EEB96011C07}"/>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5102385" y="3758274"/>
            <a:ext cx="2958608" cy="2285797"/>
          </a:xfrm>
          <a:prstGeom prst="rect">
            <a:avLst/>
          </a:prstGeom>
        </p:spPr>
      </p:pic>
    </p:spTree>
    <p:extLst>
      <p:ext uri="{BB962C8B-B14F-4D97-AF65-F5344CB8AC3E}">
        <p14:creationId xmlns:p14="http://schemas.microsoft.com/office/powerpoint/2010/main" val="549996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E904707F-1430-47F2-9043-A81C0A53F129}"/>
              </a:ext>
            </a:extLst>
          </p:cNvPr>
          <p:cNvSpPr>
            <a:spLocks noGrp="1"/>
          </p:cNvSpPr>
          <p:nvPr>
            <p:ph type="ctrTitle"/>
          </p:nvPr>
        </p:nvSpPr>
        <p:spPr>
          <a:xfrm>
            <a:off x="468000" y="360000"/>
            <a:ext cx="8100000" cy="540000"/>
          </a:xfrm>
        </p:spPr>
        <p:txBody>
          <a:bodyPr/>
          <a:lstStyle/>
          <a:p>
            <a:r>
              <a:rPr lang="de-CH" dirty="0"/>
              <a:t>Storyboard 2 – Anbindung </a:t>
            </a:r>
            <a:r>
              <a:rPr lang="de-CH" dirty="0" err="1"/>
              <a:t>HospINDEX</a:t>
            </a:r>
            <a:r>
              <a:rPr lang="de-CH" dirty="0"/>
              <a:t> ans PMS</a:t>
            </a:r>
          </a:p>
        </p:txBody>
      </p:sp>
      <p:grpSp>
        <p:nvGrpSpPr>
          <p:cNvPr id="21" name="Gruppieren 20">
            <a:extLst>
              <a:ext uri="{FF2B5EF4-FFF2-40B4-BE49-F238E27FC236}">
                <a16:creationId xmlns:a16="http://schemas.microsoft.com/office/drawing/2014/main" id="{10284693-A442-4975-A068-420D74F92976}"/>
              </a:ext>
            </a:extLst>
          </p:cNvPr>
          <p:cNvGrpSpPr/>
          <p:nvPr/>
        </p:nvGrpSpPr>
        <p:grpSpPr>
          <a:xfrm>
            <a:off x="2428829" y="1065247"/>
            <a:ext cx="263951" cy="307777"/>
            <a:chOff x="2428829" y="800200"/>
            <a:chExt cx="263951" cy="307777"/>
          </a:xfrm>
        </p:grpSpPr>
        <p:sp>
          <p:nvSpPr>
            <p:cNvPr id="19" name="Textfeld 18">
              <a:extLst>
                <a:ext uri="{FF2B5EF4-FFF2-40B4-BE49-F238E27FC236}">
                  <a16:creationId xmlns:a16="http://schemas.microsoft.com/office/drawing/2014/main" id="{2FE8BE93-F9A1-4275-8222-07C4EEF27C19}"/>
                </a:ext>
              </a:extLst>
            </p:cNvPr>
            <p:cNvSpPr txBox="1"/>
            <p:nvPr/>
          </p:nvSpPr>
          <p:spPr>
            <a:xfrm>
              <a:off x="2428829" y="800200"/>
              <a:ext cx="263951" cy="307777"/>
            </a:xfrm>
            <a:prstGeom prst="rect">
              <a:avLst/>
            </a:prstGeom>
            <a:noFill/>
          </p:spPr>
          <p:txBody>
            <a:bodyPr wrap="square" rtlCol="0">
              <a:spAutoFit/>
            </a:bodyPr>
            <a:lstStyle/>
            <a:p>
              <a:r>
                <a:rPr lang="de-CH" sz="1400" dirty="0"/>
                <a:t>5</a:t>
              </a:r>
            </a:p>
          </p:txBody>
        </p:sp>
        <p:sp>
          <p:nvSpPr>
            <p:cNvPr id="20" name="Ellipse 19">
              <a:extLst>
                <a:ext uri="{FF2B5EF4-FFF2-40B4-BE49-F238E27FC236}">
                  <a16:creationId xmlns:a16="http://schemas.microsoft.com/office/drawing/2014/main" id="{FFD74DC7-ABF7-406F-BDE7-0CE96BE36135}"/>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pic>
        <p:nvPicPr>
          <p:cNvPr id="26" name="Grafik 25">
            <a:extLst>
              <a:ext uri="{FF2B5EF4-FFF2-40B4-BE49-F238E27FC236}">
                <a16:creationId xmlns:a16="http://schemas.microsoft.com/office/drawing/2014/main" id="{21573C81-CC18-433E-857E-83573663F07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980387" y="1413880"/>
            <a:ext cx="3164927" cy="2503265"/>
          </a:xfrm>
          <a:prstGeom prst="rect">
            <a:avLst/>
          </a:prstGeom>
        </p:spPr>
      </p:pic>
    </p:spTree>
    <p:extLst>
      <p:ext uri="{BB962C8B-B14F-4D97-AF65-F5344CB8AC3E}">
        <p14:creationId xmlns:p14="http://schemas.microsoft.com/office/powerpoint/2010/main" val="1510108501"/>
      </p:ext>
    </p:extLst>
  </p:cSld>
  <p:clrMapOvr>
    <a:masterClrMapping/>
  </p:clrMapOvr>
</p:sld>
</file>

<file path=ppt/theme/theme1.xml><?xml version="1.0" encoding="utf-8"?>
<a:theme xmlns:a="http://schemas.openxmlformats.org/drawingml/2006/main" name="BFH_PPT_Vorlage_v2">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aesentation.potx" id="{089F1D27-533D-4E37-A464-C17F8585014D}" vid="{E27F6F42-7C6C-450B-B6FB-3BD4D6AF7F70}"/>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QMPilot_DokID xmlns="2551ef7e-3b29-44d1-a8ad-ef34c26bfc60">469</QMPilot_DokID>
    <BfhIntranetDepartmentText xmlns="e1a8bf75-a2bc-470e-a71e-5c20e7a2e358">
      <Terms xmlns="http://schemas.microsoft.com/office/infopath/2007/PartnerControls">
        <TermInfo xmlns="http://schemas.microsoft.com/office/infopath/2007/PartnerControls">
          <TermName xmlns="http://schemas.microsoft.com/office/infopath/2007/PartnerControls">Vorlage</TermName>
          <TermId xmlns="http://schemas.microsoft.com/office/infopath/2007/PartnerControls">de1a6d3c-ac6a-4b34-8edd-308eb81066db</TermId>
        </TermInfo>
      </Terms>
    </BfhIntranetDepartmentText>
  </documentManagement>
</p:properties>
</file>

<file path=customXml/item2.xml><?xml version="1.0" encoding="utf-8"?>
<ct:contentTypeSchema xmlns:ct="http://schemas.microsoft.com/office/2006/metadata/contentType" xmlns:ma="http://schemas.microsoft.com/office/2006/metadata/properties/metaAttributes" ct:_="" ma:_="" ma:contentTypeName="QMPilot_ContentType" ma:contentTypeID="0x0101009127C3B567804923A8661E062BBD8EF500AB8983C84EF542A7976DC8547A5CDC52001BD440F45714504284DA526949208683" ma:contentTypeVersion="2" ma:contentTypeDescription="Create a new document." ma:contentTypeScope="" ma:versionID="13c5ad7ca0982f7eb25820f46f9f086f">
  <xsd:schema xmlns:xsd="http://www.w3.org/2001/XMLSchema" xmlns:xs="http://www.w3.org/2001/XMLSchema" xmlns:p="http://schemas.microsoft.com/office/2006/metadata/properties" xmlns:ns2="e1a8bf75-a2bc-470e-a71e-5c20e7a2e358" xmlns:ns3="2551ef7e-3b29-44d1-a8ad-ef34c26bfc60" targetNamespace="http://schemas.microsoft.com/office/2006/metadata/properties" ma:root="true" ma:fieldsID="fcc0b5209f19c7fe46f066f1e6bc8324" ns2:_="" ns3:_="">
    <xsd:import namespace="e1a8bf75-a2bc-470e-a71e-5c20e7a2e358"/>
    <xsd:import namespace="2551ef7e-3b29-44d1-a8ad-ef34c26bfc60"/>
    <xsd:element name="properties">
      <xsd:complexType>
        <xsd:sequence>
          <xsd:element name="documentManagement">
            <xsd:complexType>
              <xsd:all>
                <xsd:element ref="ns2:BfhIntranetDepartmentText" minOccurs="0"/>
                <xsd:element ref="ns3:QMPilot_Dok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a8bf75-a2bc-470e-a71e-5c20e7a2e358" elementFormDefault="qualified">
    <xsd:import namespace="http://schemas.microsoft.com/office/2006/documentManagement/types"/>
    <xsd:import namespace="http://schemas.microsoft.com/office/infopath/2007/PartnerControls"/>
    <xsd:element name="BfhIntranetDepartmentText" ma:index="8" ma:taxonomy="true" ma:internalName="BfhIntranetDocumentTypeText" ma:taxonomyFieldName="BfhIntranetDocumentType" ma:displayName="Category" ma:fieldId="{f8359f88-a329-420a-8398-ef3d99cc0ffa}" ma:sspId="db51d986-4054-4caf-a2c9-3203a912c9cc" ma:termSetId="b53f0ae3-1e6d-4244-92c1-70838aa45c6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551ef7e-3b29-44d1-a8ad-ef34c26bfc60" elementFormDefault="qualified">
    <xsd:import namespace="http://schemas.microsoft.com/office/2006/documentManagement/types"/>
    <xsd:import namespace="http://schemas.microsoft.com/office/infopath/2007/PartnerControls"/>
    <xsd:element name="QMPilot_DokID" ma:index="10" nillable="true" ma:displayName="QMPilot_DokID" ma:description="QM-Pilot document identity" ma:internalName="QMPilot_DokID">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CF8F4E1-6D10-4690-BBFB-FD63A4E474C6}">
  <ds:schemaRefs>
    <ds:schemaRef ds:uri="http://schemas.openxmlformats.org/package/2006/metadata/core-properties"/>
    <ds:schemaRef ds:uri="http://purl.org/dc/dcmitype/"/>
    <ds:schemaRef ds:uri="http://schemas.microsoft.com/office/2006/documentManagement/types"/>
    <ds:schemaRef ds:uri="http://purl.org/dc/terms/"/>
    <ds:schemaRef ds:uri="http://purl.org/dc/elements/1.1/"/>
    <ds:schemaRef ds:uri="http://schemas.microsoft.com/office/infopath/2007/PartnerControls"/>
    <ds:schemaRef ds:uri="2551ef7e-3b29-44d1-a8ad-ef34c26bfc60"/>
    <ds:schemaRef ds:uri="e1a8bf75-a2bc-470e-a71e-5c20e7a2e358"/>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C9592B06-C233-4FF2-AA0D-03EF780D73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a8bf75-a2bc-470e-a71e-5c20e7a2e358"/>
    <ds:schemaRef ds:uri="2551ef7e-3b29-44d1-a8ad-ef34c26bfc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8BA0ABA-028C-4563-AF09-E2FE258BCA8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BFH_PPT_Vorlage</Template>
  <TotalTime>0</TotalTime>
  <Words>414</Words>
  <Application>Microsoft Office PowerPoint</Application>
  <PresentationFormat>Bildschirmpräsentation (4:3)</PresentationFormat>
  <Paragraphs>117</Paragraphs>
  <Slides>16</Slides>
  <Notes>2</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16</vt:i4>
      </vt:variant>
    </vt:vector>
  </HeadingPairs>
  <TitlesOfParts>
    <vt:vector size="23" baseType="lpstr">
      <vt:lpstr>MS PGothic</vt:lpstr>
      <vt:lpstr>Arial</vt:lpstr>
      <vt:lpstr>Calibri</vt:lpstr>
      <vt:lpstr>Lucida Grande</vt:lpstr>
      <vt:lpstr>Lucida Sans</vt:lpstr>
      <vt:lpstr>Merriweather Sans</vt:lpstr>
      <vt:lpstr>BFH_PPT_Vorlage_v2</vt:lpstr>
      <vt:lpstr>Task 1 – Doktor / Sucht</vt:lpstr>
      <vt:lpstr>Inhalt</vt:lpstr>
      <vt:lpstr>Ausgangslage/ Problemstellung</vt:lpstr>
      <vt:lpstr>Persona</vt:lpstr>
      <vt:lpstr>Persona</vt:lpstr>
      <vt:lpstr>Storyboard 1 – Anbindung eines EPDs</vt:lpstr>
      <vt:lpstr>Storyboard 1 – Anbindung eines EPDs</vt:lpstr>
      <vt:lpstr>Storyboard 2 – Anbindung HospINDEX ans PMS</vt:lpstr>
      <vt:lpstr>Storyboard 2 – Anbindung HospINDEX ans PMS</vt:lpstr>
      <vt:lpstr>Storyboard 3 – Strukturierter Termin</vt:lpstr>
      <vt:lpstr>Storyboard 3 – Strukturierter Termin</vt:lpstr>
      <vt:lpstr>Prototyp Anbindung eines EPDs </vt:lpstr>
      <vt:lpstr>Prototyp Anbindung HospINDEX</vt:lpstr>
      <vt:lpstr>Prototyp strukturierte Terminerfassung </vt:lpstr>
      <vt:lpstr>Zusammenfassung</vt:lpstr>
      <vt:lpstr>PowerPoint-Präsentation</vt:lpstr>
    </vt:vector>
  </TitlesOfParts>
  <Company>BFH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Alain N</dc:creator>
  <dc:description> </dc:description>
  <cp:lastModifiedBy>Vik</cp:lastModifiedBy>
  <cp:revision>37</cp:revision>
  <cp:lastPrinted>2013-04-25T14:17:09Z</cp:lastPrinted>
  <dcterms:created xsi:type="dcterms:W3CDTF">2019-10-29T16:37:11Z</dcterms:created>
  <dcterms:modified xsi:type="dcterms:W3CDTF">2019-10-30T22:28:52Z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fhIntranetDocumentType">
    <vt:lpwstr>241;#Vorlage|de1a6d3c-ac6a-4b34-8edd-308eb81066db</vt:lpwstr>
  </property>
  <property fmtid="{D5CDD505-2E9C-101B-9397-08002B2CF9AE}" pid="3" name="ContentTypeId">
    <vt:lpwstr>0x0101009127C3B567804923A8661E062BBD8EF500AB8983C84EF542A7976DC8547A5CDC52001BD440F45714504284DA526949208683</vt:lpwstr>
  </property>
  <property fmtid="{D5CDD505-2E9C-101B-9397-08002B2CF9AE}" pid="4" name="TaxCatchAll">
    <vt:lpwstr>241;#Vorlage|de1a6d3c-ac6a-4b34-8edd-308eb81066db</vt:lpwstr>
  </property>
</Properties>
</file>