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7" r:id="rId4"/>
    <p:sldId id="274" r:id="rId5"/>
    <p:sldId id="271" r:id="rId6"/>
    <p:sldId id="266" r:id="rId7"/>
    <p:sldId id="257" r:id="rId8"/>
    <p:sldId id="262" r:id="rId9"/>
    <p:sldId id="268" r:id="rId10"/>
    <p:sldId id="269" r:id="rId11"/>
    <p:sldId id="265" r:id="rId12"/>
    <p:sldId id="272" r:id="rId13"/>
    <p:sldId id="264" r:id="rId14"/>
    <p:sldId id="258" r:id="rId15"/>
    <p:sldId id="260" r:id="rId16"/>
    <p:sldId id="261" r:id="rId17"/>
    <p:sldId id="263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9FF"/>
    <a:srgbClr val="FF4949"/>
    <a:srgbClr val="F7F7F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463" autoAdjust="0"/>
  </p:normalViewPr>
  <p:slideViewPr>
    <p:cSldViewPr snapToGrid="0">
      <p:cViewPr varScale="1">
        <p:scale>
          <a:sx n="102" d="100"/>
          <a:sy n="10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2E0E-F0E2-4EFD-B86E-FB8A224A252A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723C-8163-4607-90EB-C03B1950B9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5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23C-8163-4607-90EB-C03B1950B9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810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Kan</a:t>
            </a:r>
            <a:r>
              <a:rPr lang="sv-SE" baseline="0" dirty="0" smtClean="0"/>
              <a:t> man göra detta med andra ram verk. </a:t>
            </a:r>
            <a:r>
              <a:rPr lang="sv-SE" baseline="0" dirty="0" err="1" smtClean="0"/>
              <a:t>Yes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kombo</a:t>
            </a:r>
            <a:r>
              <a:rPr lang="sv-SE" baseline="0" dirty="0" smtClean="0"/>
              <a:t> av </a:t>
            </a:r>
            <a:r>
              <a:rPr lang="sv-SE" baseline="0" dirty="0" err="1" smtClean="0"/>
              <a:t>jQuery</a:t>
            </a:r>
            <a:r>
              <a:rPr lang="sv-SE" baseline="0" dirty="0" smtClean="0"/>
              <a:t>, History.JS, Que.js…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23C-8163-4607-90EB-C03B1950B9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82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r>
              <a:rPr lang="sv-SE" baseline="0" dirty="0" smtClean="0"/>
              <a:t> är klistret mellan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och kontroller</a:t>
            </a:r>
          </a:p>
          <a:p>
            <a:r>
              <a:rPr lang="sv-SE" baseline="0" dirty="0" smtClean="0"/>
              <a:t>Kan jämföras med </a:t>
            </a:r>
            <a:r>
              <a:rPr lang="sv-SE" baseline="0" dirty="0" err="1" smtClean="0"/>
              <a:t>ViewModel</a:t>
            </a:r>
            <a:r>
              <a:rPr lang="sv-SE" baseline="0" dirty="0" smtClean="0"/>
              <a:t> i Knockout sammanhang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23C-8163-4607-90EB-C03B1950B9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52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343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76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6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55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95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89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0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28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5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21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2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59CB-0985-41A9-83E3-FAF447FE9324}" type="datetimeFigureOut">
              <a:rPr lang="sv-SE" smtClean="0"/>
              <a:t>2013-11-25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F74C-6BDC-4621-AE1D-E2149C2E91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71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las.nihlen@affect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ppe/AngularJS-Intro" TargetMode="External"/><Relationship Id="rId2" Type="http://schemas.openxmlformats.org/officeDocument/2006/relationships/hyperlink" Target="http://todomv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gular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85" y="2175524"/>
            <a:ext cx="6637564" cy="187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Brace 3"/>
          <p:cNvSpPr/>
          <p:nvPr/>
        </p:nvSpPr>
        <p:spPr>
          <a:xfrm>
            <a:off x="1405379" y="5033912"/>
            <a:ext cx="3846136" cy="989815"/>
          </a:xfrm>
          <a:prstGeom prst="brace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Double Brace 5"/>
          <p:cNvSpPr/>
          <p:nvPr/>
        </p:nvSpPr>
        <p:spPr>
          <a:xfrm>
            <a:off x="1698396" y="5033912"/>
            <a:ext cx="3260103" cy="989815"/>
          </a:xfrm>
          <a:prstGeom prst="brace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Yanone Kaffeesatz Thin" panose="02000000000000000000" pitchFamily="2" charset="0"/>
              </a:rPr>
              <a:t>En kort introduktion av Niklas Nihlén</a:t>
            </a:r>
          </a:p>
          <a:p>
            <a:pPr algn="ctr"/>
            <a:r>
              <a:rPr lang="sv-SE" dirty="0" smtClean="0">
                <a:latin typeface="Yanone Kaffeesatz Thin" panose="02000000000000000000" pitchFamily="2" charset="0"/>
                <a:hlinkClick r:id="rId3"/>
              </a:rPr>
              <a:t>niklas.nihlen@affecto.com</a:t>
            </a:r>
            <a:endParaRPr lang="sv-SE" dirty="0" smtClean="0">
              <a:latin typeface="Yanone Kaffeesatz Thin" panose="02000000000000000000" pitchFamily="2" charset="0"/>
            </a:endParaRPr>
          </a:p>
          <a:p>
            <a:pPr algn="ctr"/>
            <a:r>
              <a:rPr lang="sv-SE" dirty="0" smtClean="0">
                <a:latin typeface="Yanone Kaffeesatz Thin" panose="02000000000000000000" pitchFamily="2" charset="0"/>
              </a:rPr>
              <a:t>@</a:t>
            </a:r>
            <a:r>
              <a:rPr lang="sv-SE" dirty="0" err="1" smtClean="0">
                <a:latin typeface="Yanone Kaffeesatz Thin" panose="02000000000000000000" pitchFamily="2" charset="0"/>
              </a:rPr>
              <a:t>nippe</a:t>
            </a:r>
            <a:r>
              <a:rPr lang="sv-SE" dirty="0" smtClean="0">
                <a:latin typeface="Yanone Kaffeesatz Thin" panose="02000000000000000000" pitchFamily="2" charset="0"/>
              </a:rPr>
              <a:t> | hardcoded.se</a:t>
            </a:r>
            <a:endParaRPr lang="sv-SE" dirty="0">
              <a:latin typeface="Yanone Kaffeesatz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944" y="3323105"/>
            <a:ext cx="86660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scope.persons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'Jonas'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Göteborg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'Daniel'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'Göteborg'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'Gustav'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'Malmö'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'Louise'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'Göteborg'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'Anders'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sv-SE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'Göteborg’ 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'Niklas'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'Stockholm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4000" dirty="0"/>
          </a:p>
        </p:txBody>
      </p:sp>
      <p:sp>
        <p:nvSpPr>
          <p:cNvPr id="5" name="Rectangle 4"/>
          <p:cNvSpPr/>
          <p:nvPr/>
        </p:nvSpPr>
        <p:spPr>
          <a:xfrm>
            <a:off x="2195943" y="552104"/>
            <a:ext cx="78347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 controller using scope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 in persons"&gt;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82575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01301">
            <a:off x="-1034779" y="220608"/>
            <a:ext cx="46641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SPA</a:t>
            </a:r>
            <a:b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</a:br>
            <a:r>
              <a:rPr lang="sv-SE" sz="4000" dirty="0" err="1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Single</a:t>
            </a:r>
            <a:r>
              <a:rPr lang="sv-SE" sz="40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 Page </a:t>
            </a:r>
            <a:r>
              <a:rPr lang="sv-SE" sz="4000" dirty="0" err="1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Application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26482"/>
            <a:ext cx="9448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14202" y="1693682"/>
            <a:ext cx="6858001" cy="3322851"/>
          </a:xfrm>
        </p:spPr>
        <p:txBody>
          <a:bodyPr>
            <a:noAutofit/>
          </a:bodyPr>
          <a:lstStyle/>
          <a:p>
            <a:pPr algn="ctr"/>
            <a:r>
              <a:rPr lang="sv-SE" sz="287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DEMO</a:t>
            </a:r>
            <a:endParaRPr lang="sv-SE" sz="3600" dirty="0">
              <a:solidFill>
                <a:srgbClr val="53B9F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41" y="569484"/>
            <a:ext cx="8352148" cy="5406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72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$SCOPE</a:t>
            </a:r>
          </a:p>
          <a:p>
            <a:pPr marL="0" indent="0">
              <a:buNone/>
            </a:pPr>
            <a:r>
              <a:rPr lang="sv-SE" sz="72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DEPENDENCY</a:t>
            </a:r>
            <a:r>
              <a:rPr lang="sv-SE" sz="72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 </a:t>
            </a:r>
            <a:r>
              <a:rPr lang="sv-SE" sz="72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INJECTION</a:t>
            </a:r>
          </a:p>
          <a:p>
            <a:pPr marL="0" indent="0">
              <a:buNone/>
            </a:pPr>
            <a:r>
              <a:rPr lang="sv-SE" sz="72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REST/HTTP ANROP</a:t>
            </a:r>
          </a:p>
          <a:p>
            <a:pPr marL="0" indent="0">
              <a:buNone/>
            </a:pPr>
            <a:r>
              <a:rPr lang="sv-SE" sz="72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MODULES</a:t>
            </a:r>
          </a:p>
          <a:p>
            <a:pPr marL="0" indent="0">
              <a:buNone/>
            </a:pPr>
            <a:r>
              <a:rPr lang="sv-SE" sz="72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SERVICES</a:t>
            </a:r>
            <a:endParaRPr lang="sv-SE" sz="7200" dirty="0">
              <a:solidFill>
                <a:schemeClr val="bg2">
                  <a:lumMod val="25000"/>
                </a:schemeClr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952">
            <a:off x="9151349" y="3457309"/>
            <a:ext cx="3282605" cy="29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01301">
            <a:off x="-1034779" y="220608"/>
            <a:ext cx="46641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SPA</a:t>
            </a:r>
            <a:b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</a:br>
            <a:r>
              <a:rPr lang="sv-SE" sz="4000" dirty="0" err="1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Single</a:t>
            </a:r>
            <a:r>
              <a:rPr lang="sv-SE" sz="40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 Page </a:t>
            </a:r>
            <a:r>
              <a:rPr lang="sv-SE" sz="4000" dirty="0" err="1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Application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07" y="602581"/>
            <a:ext cx="74199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755"/>
            <a:ext cx="10515600" cy="5731497"/>
          </a:xfrm>
        </p:spPr>
        <p:txBody>
          <a:bodyPr>
            <a:noAutofit/>
          </a:bodyPr>
          <a:lstStyle/>
          <a:p>
            <a:pPr algn="ctr"/>
            <a:r>
              <a:rPr lang="sv-SE" sz="13800" dirty="0" err="1" smtClean="0">
                <a:latin typeface="Yanone Kaffeesatz Bold" panose="02000000000000000000" pitchFamily="2" charset="0"/>
              </a:rPr>
              <a:t>j</a:t>
            </a:r>
            <a:r>
              <a:rPr lang="sv-SE" sz="13800" dirty="0" err="1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Q</a:t>
            </a:r>
            <a:r>
              <a:rPr lang="sv-SE" sz="13800" dirty="0" err="1" smtClean="0">
                <a:latin typeface="Yanone Kaffeesatz Bold" panose="02000000000000000000" pitchFamily="2" charset="0"/>
              </a:rPr>
              <a:t>uery</a:t>
            </a:r>
            <a:r>
              <a:rPr lang="sv-SE" sz="13800" dirty="0" smtClean="0">
                <a:latin typeface="Yanone Kaffeesatz Bold" panose="02000000000000000000" pitchFamily="2" charset="0"/>
              </a:rPr>
              <a:t>?</a:t>
            </a:r>
            <a:r>
              <a:rPr lang="sv-SE" sz="3600" dirty="0" smtClean="0">
                <a:latin typeface="Yanone Kaffeesatz Bold" panose="02000000000000000000" pitchFamily="2" charset="0"/>
              </a:rPr>
              <a:t/>
            </a:r>
            <a:br>
              <a:rPr lang="sv-SE" sz="3600" dirty="0" smtClean="0">
                <a:latin typeface="Yanone Kaffeesatz Bold" panose="02000000000000000000" pitchFamily="2" charset="0"/>
              </a:rPr>
            </a:br>
            <a:r>
              <a:rPr lang="sv-SE" sz="5400" dirty="0" smtClean="0">
                <a:latin typeface="Yanone Kaffeesatz Bold" panose="02000000000000000000" pitchFamily="2" charset="0"/>
              </a:rPr>
              <a:t/>
            </a:r>
            <a:br>
              <a:rPr lang="sv-SE" sz="5400" dirty="0" smtClean="0">
                <a:latin typeface="Yanone Kaffeesatz Bold" panose="02000000000000000000" pitchFamily="2" charset="0"/>
              </a:rPr>
            </a:br>
            <a:r>
              <a:rPr lang="sv-SE" sz="8000" dirty="0" smtClean="0">
                <a:latin typeface="Yanone Kaffeesatz Bold" panose="02000000000000000000" pitchFamily="2" charset="0"/>
              </a:rPr>
              <a:t>Innehåller </a:t>
            </a:r>
            <a:r>
              <a:rPr lang="sv-SE" sz="8000" dirty="0" err="1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jqLite</a:t>
            </a:r>
            <a:r>
              <a:rPr lang="sv-SE" sz="8000" dirty="0" smtClean="0">
                <a:latin typeface="Yanone Kaffeesatz Bold" panose="02000000000000000000" pitchFamily="2" charset="0"/>
              </a:rPr>
              <a:t>, men går att kombinera med </a:t>
            </a:r>
            <a:r>
              <a:rPr lang="sv-SE" sz="8000" dirty="0" err="1" smtClean="0">
                <a:latin typeface="Yanone Kaffeesatz Bold" panose="02000000000000000000" pitchFamily="2" charset="0"/>
              </a:rPr>
              <a:t>jQuery</a:t>
            </a:r>
            <a:r>
              <a:rPr lang="sv-SE" sz="9600" dirty="0">
                <a:latin typeface="Yanone Kaffeesatz Bold" panose="02000000000000000000" pitchFamily="2" charset="0"/>
              </a:rPr>
              <a:t/>
            </a:r>
            <a:br>
              <a:rPr lang="sv-SE" sz="9600" dirty="0">
                <a:latin typeface="Yanone Kaffeesatz Bold" panose="02000000000000000000" pitchFamily="2" charset="0"/>
              </a:rPr>
            </a:br>
            <a:endParaRPr lang="sv-SE" sz="9600" dirty="0"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sz="153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ALTERNATIV</a:t>
            </a: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340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err="1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EmberJS</a:t>
            </a:r>
            <a:endParaRPr lang="sv-SE" sz="6000" dirty="0" smtClean="0">
              <a:solidFill>
                <a:srgbClr val="FF4949"/>
              </a:solidFill>
              <a:latin typeface="Yanone Kaffeesatz Bold" panose="02000000000000000000" pitchFamily="2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Hot </a:t>
            </a:r>
            <a:r>
              <a:rPr lang="sv-SE" sz="6000" dirty="0" err="1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Towel</a:t>
            </a:r>
            <a:endParaRPr lang="sv-SE" sz="6000" dirty="0" smtClean="0">
              <a:solidFill>
                <a:srgbClr val="FF4949"/>
              </a:solidFill>
              <a:latin typeface="Yanone Kaffeesatz Bold" panose="02000000000000000000" pitchFamily="2" charset="0"/>
            </a:endParaRPr>
          </a:p>
          <a:p>
            <a:pPr marL="0" indent="0" algn="ctr">
              <a:buNone/>
            </a:pPr>
            <a:r>
              <a:rPr lang="sv-SE" sz="6000" dirty="0" err="1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Breeze</a:t>
            </a:r>
            <a:endParaRPr lang="sv-SE" sz="6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Grundläggande </a:t>
            </a:r>
            <a:r>
              <a:rPr lang="sv-SE" dirty="0" err="1" smtClean="0"/>
              <a:t>Angular</a:t>
            </a:r>
            <a:r>
              <a:rPr lang="sv-SE" smtClean="0"/>
              <a:t> koncept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$</a:t>
            </a:r>
            <a:r>
              <a:rPr lang="sv-SE" dirty="0" err="1" smtClean="0"/>
              <a:t>scope</a:t>
            </a:r>
            <a:endParaRPr lang="sv-SE" dirty="0" smtClean="0"/>
          </a:p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86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6100"/>
          </a:xfrm>
        </p:spPr>
        <p:txBody>
          <a:bodyPr>
            <a:normAutofit/>
          </a:bodyPr>
          <a:lstStyle/>
          <a:p>
            <a:pPr algn="ctr"/>
            <a:r>
              <a:rPr lang="sv-SE" sz="12800" dirty="0" smtClean="0">
                <a:latin typeface="Yanone Kaffeesatz Bold" panose="02000000000000000000" pitchFamily="2" charset="0"/>
              </a:rPr>
              <a:t>LÄNK</a:t>
            </a:r>
            <a:r>
              <a:rPr lang="sv-SE" sz="1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DUMP</a:t>
            </a:r>
            <a:endParaRPr lang="sv-SE" dirty="0">
              <a:solidFill>
                <a:srgbClr val="53B9F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748" y="2780907"/>
            <a:ext cx="8488052" cy="3396056"/>
          </a:xfrm>
        </p:spPr>
        <p:txBody>
          <a:bodyPr/>
          <a:lstStyle/>
          <a:p>
            <a:pPr marL="0" indent="0">
              <a:buNone/>
            </a:pPr>
            <a:r>
              <a:rPr lang="sv-SE" sz="4000" dirty="0" smtClean="0">
                <a:latin typeface="Yanone Kaffeesatz Bold" panose="02000000000000000000" pitchFamily="2" charset="0"/>
                <a:hlinkClick r:id="rId2"/>
              </a:rPr>
              <a:t>http://TodoMVC.com</a:t>
            </a:r>
            <a:r>
              <a:rPr lang="sv-SE" sz="4000" dirty="0" smtClean="0">
                <a:latin typeface="Yanone Kaffeesatz Bold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sv-SE" sz="4000" dirty="0">
                <a:latin typeface="Yanone Kaffeesatz Bold" panose="02000000000000000000" pitchFamily="2" charset="0"/>
                <a:hlinkClick r:id="rId3"/>
              </a:rPr>
              <a:t>https://</a:t>
            </a:r>
            <a:r>
              <a:rPr lang="sv-SE" sz="4000" dirty="0" smtClean="0">
                <a:latin typeface="Yanone Kaffeesatz Bold" panose="02000000000000000000" pitchFamily="2" charset="0"/>
                <a:hlinkClick r:id="rId3"/>
              </a:rPr>
              <a:t>github.com/nippe/AngularJS-Intro</a:t>
            </a:r>
            <a:endParaRPr lang="sv-SE" sz="4000" dirty="0" smtClean="0">
              <a:latin typeface="Yanone Kaffeesatz Bold" panose="02000000000000000000" pitchFamily="2" charset="0"/>
            </a:endParaRPr>
          </a:p>
          <a:p>
            <a:pPr marL="0" indent="0">
              <a:buNone/>
            </a:pPr>
            <a:r>
              <a:rPr lang="sv-SE" sz="4000" dirty="0" smtClean="0">
                <a:latin typeface="Yanone Kaffeesatz Bold" panose="02000000000000000000" pitchFamily="2" charset="0"/>
                <a:hlinkClick r:id="rId4"/>
              </a:rPr>
              <a:t>http://angularjs.org</a:t>
            </a:r>
            <a:endParaRPr lang="sv-SE" sz="4000" dirty="0" smtClean="0">
              <a:latin typeface="Yanone Kaffeesatz Bold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52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8810281">
            <a:off x="95625" y="3042433"/>
            <a:ext cx="4660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600" dirty="0" smtClean="0">
                <a:solidFill>
                  <a:schemeClr val="bg1">
                    <a:lumMod val="95000"/>
                  </a:schemeClr>
                </a:solidFill>
                <a:latin typeface="Yanone Kaffeesatz Bold" panose="02000000000000000000" pitchFamily="2" charset="0"/>
              </a:rPr>
              <a:t>ANGULARJS</a:t>
            </a:r>
            <a:endParaRPr lang="sv-SE" sz="9600" dirty="0">
              <a:solidFill>
                <a:schemeClr val="bg1">
                  <a:lumMod val="95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6899"/>
          </a:xfrm>
        </p:spPr>
        <p:txBody>
          <a:bodyPr>
            <a:normAutofit fontScale="90000"/>
          </a:bodyPr>
          <a:lstStyle/>
          <a:p>
            <a:pPr algn="ctr"/>
            <a:r>
              <a:rPr lang="sv-SE" sz="138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AGENDA</a:t>
            </a:r>
            <a:endParaRPr lang="sv-SE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5" y="3004201"/>
            <a:ext cx="113783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PPT</a:t>
            </a:r>
            <a:endParaRPr lang="sv-SE" sz="8800" dirty="0" smtClean="0">
              <a:solidFill>
                <a:srgbClr val="53B9FF"/>
              </a:solidFill>
              <a:latin typeface="Yanone Kaffeesatz Bold" panose="02000000000000000000" pitchFamily="2" charset="0"/>
            </a:endParaRPr>
          </a:p>
          <a:p>
            <a:pPr algn="ctr"/>
            <a:r>
              <a:rPr lang="sv-SE" sz="8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KOD</a:t>
            </a:r>
            <a:endParaRPr lang="sv-SE" sz="8800" dirty="0">
              <a:latin typeface="Yanone Kaffeesatz Bold" panose="02000000000000000000" pitchFamily="2" charset="0"/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7148225" y="3307741"/>
            <a:ext cx="540689" cy="1701579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0800000">
            <a:off x="4454055" y="3307742"/>
            <a:ext cx="540689" cy="1701579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496"/>
            <a:ext cx="10515600" cy="2180112"/>
          </a:xfrm>
        </p:spPr>
        <p:txBody>
          <a:bodyPr>
            <a:normAutofit/>
          </a:bodyPr>
          <a:lstStyle/>
          <a:p>
            <a:pPr algn="ctr"/>
            <a:r>
              <a:rPr lang="sv-SE" sz="115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VART FÅR MAN TAG PÅ</a:t>
            </a:r>
            <a:endParaRPr lang="sv-SE" sz="5400" dirty="0">
              <a:solidFill>
                <a:srgbClr val="53B9F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51921" y="4572000"/>
            <a:ext cx="7473885" cy="2377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15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ANGULAR??</a:t>
            </a:r>
            <a:endParaRPr lang="sv-SE" sz="5400" dirty="0">
              <a:solidFill>
                <a:srgbClr val="53B9FF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VAD FINNS I ANGULAR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9286" y="1687748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FF4949"/>
                </a:solidFill>
                <a:latin typeface="Yanone Kaffeesatz Bold" panose="02000000000000000000" pitchFamily="2" charset="0"/>
              </a:rPr>
              <a:t>D</a:t>
            </a:r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ATABINDING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6334" y="2806271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ROUTES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1674" y="4323770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AJAX/PROMISES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397" y="2761175"/>
            <a:ext cx="3196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DEPENDENCY INJECTION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15" y="3446147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DIRECTIVES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3090" y="5261323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FILTERS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039" y="1839334"/>
            <a:ext cx="369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DOM MANIPULATION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9576" y="4570450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HISTORY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0846" y="5235289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TEMPLATING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403" y="4850568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VALIDATION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706564"/>
            <a:ext cx="319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SERVICES</a:t>
            </a:r>
            <a:endParaRPr lang="sv-SE" sz="44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81" y="575035"/>
            <a:ext cx="6414221" cy="56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952">
            <a:off x="9151349" y="3457309"/>
            <a:ext cx="3282605" cy="2905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8911" y="1693682"/>
            <a:ext cx="6858001" cy="3322851"/>
          </a:xfrm>
        </p:spPr>
        <p:txBody>
          <a:bodyPr>
            <a:noAutofit/>
          </a:bodyPr>
          <a:lstStyle/>
          <a:p>
            <a:pPr algn="ctr"/>
            <a:r>
              <a:rPr lang="sv-SE" sz="287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DEMO</a:t>
            </a:r>
            <a:endParaRPr lang="sv-SE" sz="3600" dirty="0">
              <a:solidFill>
                <a:srgbClr val="53B9F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514" y="569484"/>
            <a:ext cx="6199835" cy="5406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96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KOMMA IGÅNG</a:t>
            </a:r>
          </a:p>
          <a:p>
            <a:pPr marL="0" indent="0">
              <a:buNone/>
            </a:pPr>
            <a:r>
              <a:rPr lang="sv-SE" sz="96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DIRECTIVES</a:t>
            </a:r>
          </a:p>
          <a:p>
            <a:pPr marL="0" indent="0">
              <a:buNone/>
            </a:pPr>
            <a:r>
              <a:rPr lang="sv-SE" sz="96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DATABINDING</a:t>
            </a:r>
          </a:p>
          <a:p>
            <a:pPr marL="0" indent="0">
              <a:buNone/>
            </a:pPr>
            <a:r>
              <a:rPr lang="sv-SE" sz="9600" dirty="0" smtClean="0">
                <a:solidFill>
                  <a:schemeClr val="bg2">
                    <a:lumMod val="25000"/>
                  </a:schemeClr>
                </a:solidFill>
                <a:latin typeface="Yanone Kaffeesatz Bold" panose="02000000000000000000" pitchFamily="2" charset="0"/>
              </a:rPr>
              <a:t>FILTERS</a:t>
            </a:r>
            <a:endParaRPr lang="sv-SE" sz="9600" dirty="0">
              <a:solidFill>
                <a:schemeClr val="bg2">
                  <a:lumMod val="25000"/>
                </a:schemeClr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0305917">
            <a:off x="1582308" y="2195579"/>
            <a:ext cx="86748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9900" dirty="0" smtClean="0">
                <a:solidFill>
                  <a:srgbClr val="F7F7F7"/>
                </a:solidFill>
                <a:latin typeface="Yanone Kaffeesatz Bold" panose="02000000000000000000" pitchFamily="2" charset="0"/>
              </a:rPr>
              <a:t>RAMVERK</a:t>
            </a:r>
            <a:endParaRPr lang="sv-SE" sz="19900" dirty="0">
              <a:solidFill>
                <a:srgbClr val="F7F7F7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VAD ÄR MVC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9286" y="1687748"/>
            <a:ext cx="319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SERVER-SIDE</a:t>
            </a:r>
            <a:endParaRPr lang="sv-SE" sz="6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252" y="1690688"/>
            <a:ext cx="319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CLIENT-SIDE</a:t>
            </a:r>
            <a:endParaRPr lang="sv-SE" sz="6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5534" y="2703411"/>
            <a:ext cx="2655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ASP.NET MVC</a:t>
            </a: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RUBY ON RAILS</a:t>
            </a: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DJANGO</a:t>
            </a: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GRAILS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1596" y="2703411"/>
            <a:ext cx="265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AngularJS</a:t>
            </a:r>
            <a:endParaRPr lang="sv-SE" sz="2800" dirty="0" smtClean="0">
              <a:solidFill>
                <a:srgbClr val="53B9FF"/>
              </a:solidFill>
              <a:latin typeface="Yanone Kaffeesatz Bold" panose="02000000000000000000" pitchFamily="2" charset="0"/>
            </a:endParaRPr>
          </a:p>
          <a:p>
            <a:r>
              <a:rPr lang="sv-SE" sz="2800" dirty="0" err="1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EmberJS</a:t>
            </a:r>
            <a:endParaRPr lang="sv-SE" sz="2800" dirty="0" smtClean="0">
              <a:solidFill>
                <a:srgbClr val="53B9FF"/>
              </a:solidFill>
              <a:latin typeface="Yanone Kaffeesatz Bold" panose="02000000000000000000" pitchFamily="2" charset="0"/>
            </a:endParaRP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[</a:t>
            </a:r>
            <a:r>
              <a:rPr lang="sv-SE" sz="2800" dirty="0" err="1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Backbone</a:t>
            </a:r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]</a:t>
            </a: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[Knockout]</a:t>
            </a:r>
          </a:p>
          <a:p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&lt;verb/</a:t>
            </a:r>
            <a:r>
              <a:rPr lang="sv-SE" sz="2800" dirty="0" err="1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susbtantiv</a:t>
            </a:r>
            <a:r>
              <a:rPr lang="sv-SE" sz="2800" dirty="0" smtClean="0">
                <a:solidFill>
                  <a:srgbClr val="53B9FF"/>
                </a:solidFill>
                <a:latin typeface="Yanone Kaffeesatz Bold" panose="02000000000000000000" pitchFamily="2" charset="0"/>
              </a:rPr>
              <a:t>&gt;.JS</a:t>
            </a:r>
          </a:p>
        </p:txBody>
      </p:sp>
    </p:spTree>
    <p:extLst>
      <p:ext uri="{BB962C8B-B14F-4D97-AF65-F5344CB8AC3E}">
        <p14:creationId xmlns:p14="http://schemas.microsoft.com/office/powerpoint/2010/main" val="366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01301">
            <a:off x="-65349" y="607083"/>
            <a:ext cx="4664103" cy="1325563"/>
          </a:xfrm>
        </p:spPr>
        <p:txBody>
          <a:bodyPr/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VAD ÄR MVC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59" y="729916"/>
            <a:ext cx="7796858" cy="593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391994">
            <a:off x="-390609" y="1824573"/>
            <a:ext cx="512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DESIGN MÖNSTRET</a:t>
            </a:r>
            <a:endParaRPr lang="sv-SE" sz="6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4784438" y="4275097"/>
            <a:ext cx="4147128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01301">
            <a:off x="-378665" y="862132"/>
            <a:ext cx="4557511" cy="1325563"/>
          </a:xfrm>
        </p:spPr>
        <p:txBody>
          <a:bodyPr/>
          <a:lstStyle/>
          <a:p>
            <a:pPr algn="ctr"/>
            <a:r>
              <a:rPr lang="sv-SE" sz="8800" dirty="0" smtClean="0">
                <a:solidFill>
                  <a:schemeClr val="bg2">
                    <a:lumMod val="50000"/>
                  </a:schemeClr>
                </a:solidFill>
                <a:latin typeface="Yanone Kaffeesatz Bold" panose="02000000000000000000" pitchFamily="2" charset="0"/>
              </a:rPr>
              <a:t>VAD ÄR MVC</a:t>
            </a:r>
            <a:endParaRPr lang="sv-SE" dirty="0">
              <a:solidFill>
                <a:schemeClr val="bg2">
                  <a:lumMod val="50000"/>
                </a:schemeClr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391994">
            <a:off x="-257387" y="1686605"/>
            <a:ext cx="512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I ANGULARJS</a:t>
            </a:r>
            <a:endParaRPr lang="sv-SE" sz="6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37165" y="3733651"/>
            <a:ext cx="1847273" cy="1082892"/>
          </a:xfrm>
          <a:prstGeom prst="roundRect">
            <a:avLst/>
          </a:prstGeom>
          <a:solidFill>
            <a:srgbClr val="53B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latin typeface="Yanone Kaffeesatz Bold" panose="02000000000000000000" pitchFamily="2" charset="0"/>
              </a:rPr>
              <a:t>VIEW</a:t>
            </a:r>
            <a:endParaRPr lang="sv-SE" dirty="0">
              <a:latin typeface="Yanone Kaffeesatz Bold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31566" y="3733651"/>
            <a:ext cx="1828798" cy="1082892"/>
          </a:xfrm>
          <a:prstGeom prst="roundRect">
            <a:avLst/>
          </a:prstGeom>
          <a:solidFill>
            <a:srgbClr val="53B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latin typeface="Yanone Kaffeesatz Bold" panose="02000000000000000000" pitchFamily="2" charset="0"/>
              </a:rPr>
              <a:t>CONTROLLER</a:t>
            </a:r>
            <a:endParaRPr lang="sv-SE" sz="2800" dirty="0">
              <a:latin typeface="Yanone Kaffeesatz Bold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65091" y="3733651"/>
            <a:ext cx="2032000" cy="1082892"/>
          </a:xfrm>
          <a:prstGeom prst="ellipse">
            <a:avLst/>
          </a:prstGeom>
          <a:solidFill>
            <a:srgbClr val="FF494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latin typeface="Yanone Kaffeesatz Bold" panose="02000000000000000000" pitchFamily="2" charset="0"/>
              </a:rPr>
              <a:t>$SCOPE</a:t>
            </a:r>
            <a:endParaRPr lang="sv-SE" sz="2800" dirty="0">
              <a:latin typeface="Yanone Kaffeesatz Bol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764" y="2789382"/>
            <a:ext cx="161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???</a:t>
            </a:r>
            <a:endParaRPr lang="sv-SE" sz="4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7783" y="2789382"/>
            <a:ext cx="161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>
                <a:solidFill>
                  <a:srgbClr val="FF4949"/>
                </a:solidFill>
                <a:latin typeface="Yanone Kaffeesatz Bold" panose="02000000000000000000" pitchFamily="2" charset="0"/>
              </a:rPr>
              <a:t>???</a:t>
            </a:r>
            <a:endParaRPr lang="sv-SE" sz="4000" dirty="0">
              <a:solidFill>
                <a:srgbClr val="FF4949"/>
              </a:solidFill>
              <a:latin typeface="Yanone Kaffeesatz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298</Words>
  <Application>Microsoft Office PowerPoint</Application>
  <PresentationFormat>Widescreen</PresentationFormat>
  <Paragraphs>96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Yanone Kaffeesatz Bold</vt:lpstr>
      <vt:lpstr>Yanone Kaffeesatz Thin</vt:lpstr>
      <vt:lpstr>Office Theme</vt:lpstr>
      <vt:lpstr>PowerPoint Presentation</vt:lpstr>
      <vt:lpstr>AGENDA</vt:lpstr>
      <vt:lpstr>VART FÅR MAN TAG PÅ</vt:lpstr>
      <vt:lpstr>VAD FINNS I ANGULAR</vt:lpstr>
      <vt:lpstr>PowerPoint Presentation</vt:lpstr>
      <vt:lpstr>DEMO</vt:lpstr>
      <vt:lpstr>VAD ÄR MVC</vt:lpstr>
      <vt:lpstr>VAD ÄR MVC</vt:lpstr>
      <vt:lpstr>VAD ÄR MVC</vt:lpstr>
      <vt:lpstr>PowerPoint Presentation</vt:lpstr>
      <vt:lpstr>SPA Single Page Application</vt:lpstr>
      <vt:lpstr>DEMO</vt:lpstr>
      <vt:lpstr>SPA Single Page Application</vt:lpstr>
      <vt:lpstr>jQuery?  Innehåller jqLite, men går att kombinera med jQuery </vt:lpstr>
      <vt:lpstr>ALTERNATIV </vt:lpstr>
      <vt:lpstr>Grundläggande Angular koncept</vt:lpstr>
      <vt:lpstr>LÄNKDUMP</vt:lpstr>
    </vt:vector>
  </TitlesOfParts>
  <Company>Affecto Finland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Nihlén Niklas</dc:creator>
  <cp:lastModifiedBy>Nihlén Niklas</cp:lastModifiedBy>
  <cp:revision>32</cp:revision>
  <dcterms:created xsi:type="dcterms:W3CDTF">2013-11-22T08:25:46Z</dcterms:created>
  <dcterms:modified xsi:type="dcterms:W3CDTF">2013-11-27T19:35:45Z</dcterms:modified>
</cp:coreProperties>
</file>