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0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25" autoAdjust="0"/>
    <p:restoredTop sz="96210" autoAdjust="0"/>
  </p:normalViewPr>
  <p:slideViewPr>
    <p:cSldViewPr snapToGrid="0">
      <p:cViewPr varScale="1">
        <p:scale>
          <a:sx n="100" d="100"/>
          <a:sy n="100" d="100"/>
        </p:scale>
        <p:origin x="96" y="762"/>
      </p:cViewPr>
      <p:guideLst>
        <p:guide orient="horz" pos="1619"/>
        <p:guide pos="215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8" d="100"/>
        <a:sy n="98" d="100"/>
      </p:scale>
      <p:origin x="0" y="-14220"/>
    </p:cViewPr>
  </p:sorterViewPr>
  <p:notesViewPr>
    <p:cSldViewPr snapToGrid="0">
      <p:cViewPr varScale="1">
        <p:scale>
          <a:sx n="97" d="100"/>
          <a:sy n="97" d="100"/>
        </p:scale>
        <p:origin x="3816" y="90"/>
      </p:cViewPr>
      <p:guideLst>
        <p:guide orient="horz" pos="1594"/>
        <p:guide pos="214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0.xlsx" 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.xlsx"  /></Relationships>
</file>

<file path=ppt/charts/_rels/chart1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2.xlsx"  /></Relationships>
</file>

<file path=ppt/charts/_rels/chart1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3.xlsx"  /></Relationships>
</file>

<file path=ppt/charts/_rels/chart1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4.xlsx"  /></Relationships>
</file>

<file path=ppt/charts/_rels/chart1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5.xlsx"  /></Relationships>
</file>

<file path=ppt/charts/_rels/chart1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6.xlsx"  /></Relationships>
</file>

<file path=ppt/charts/_rels/chart1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.xlsx" 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.xlsx" 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8.xlsx" 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9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한달1~2</c:v>
                </c:pt>
                <c:pt idx="1">
                  <c:v>한주1~2</c:v>
                </c:pt>
                <c:pt idx="2">
                  <c:v>한주3이상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</c:v>
                </c:pt>
                <c:pt idx="1">
                  <c:v>9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아니오</c:v>
                </c:pt>
                <c:pt idx="1">
                  <c:v>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3"/>
              </a:solidFill>
            </c:spPr>
          </c:dPt>
          <c:cat>
            <c:strRef>
              <c:f>Sheet1!$A$2:$A$4</c:f>
              <c:strCache>
                <c:ptCount val="3"/>
                <c:pt idx="0">
                  <c:v>3km</c:v>
                </c:pt>
                <c:pt idx="1">
                  <c:v>팔굽</c:v>
                </c:pt>
                <c:pt idx="2">
                  <c:v>윗몸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9</c:v>
                </c:pt>
                <c:pt idx="2">
                  <c:v>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16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/>
                </c:pt>
                <c:pt idx="1">
                  <c:v/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47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1"/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1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>
        <c:manualLayout>
          <c:layoutTarget val="inner"/>
          <c:xMode val="edge"/>
          <c:yMode val="edge"/>
          <c:x val="0.10058222711086273"/>
          <c:y val="0.18368172645568848"/>
          <c:w val="0.78227853775024414"/>
          <c:h val="0.545171499252319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noFill/>
            </a:ln>
            <a:effectLst/>
          </c:spP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>
                <a:alpha val="90000"/>
              </a:schemeClr>
            </a:solidFill>
            <a:ln>
              <a:noFill/>
            </a:ln>
            <a:effectLst/>
          </c:spP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4">
                <a:alpha val="90000"/>
              </a:schemeClr>
            </a:solidFill>
            <a:ln>
              <a:noFill/>
            </a:ln>
            <a:effectLst/>
          </c:spP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162504624"/>
        <c:axId val="162502992"/>
      </c:areaChart>
      <c:catAx>
        <c:axId val="162504624"/>
        <c:scaling>
          <c:orientation val="minMax"/>
        </c:scaling>
        <c:axPos val="b"/>
        <c:crossAx val="162502992"/>
        <c:delete val="0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ea"/>
                <a:cs typeface="+mn-ea"/>
                <a:sym typeface="+mn-ea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62502992"/>
        <c:scaling>
          <c:orientation val="minMax"/>
        </c:scaling>
        <c:axPos val="l"/>
        <c:crossAx val="162504624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n-ea"/>
                <a:cs typeface="+mn-ea"/>
                <a:sym typeface="+mn-ea"/>
              </a:defRPr>
            </a:pPr>
            <a:endParaRPr/>
          </a:p>
        </c:txPr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47471022605896"/>
          <c:y val="0.85831344127655029"/>
          <c:w val="0.42011600732803345"/>
          <c:h val="0.06377504765987396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900" b="0" i="0" u="none">
              <a:solidFill>
                <a:schemeClr val="bg1">
                  <a:lumMod val="65000"/>
                </a:schemeClr>
              </a:solidFill>
              <a:latin typeface="Calibri Light"/>
              <a:ea typeface="+mn-ea"/>
              <a:cs typeface="+mn-ea"/>
              <a:sym typeface="+mn-ea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</c:v>
                </c:pt>
                <c:pt idx="1">
                  <c:v>9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아니오</c:v>
                </c:pt>
                <c:pt idx="1">
                  <c:v>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3"/>
              </a:solidFill>
            </c:spPr>
          </c:dPt>
          <c:cat>
            <c:strRef>
              <c:f>Sheet1!$A$2:$A$4</c:f>
              <c:strCache>
                <c:ptCount val="3"/>
                <c:pt idx="0">
                  <c:v>3km</c:v>
                </c:pt>
                <c:pt idx="1">
                  <c:v>팔굽</c:v>
                </c:pt>
                <c:pt idx="2">
                  <c:v>윗몸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9</c:v>
                </c:pt>
                <c:pt idx="2">
                  <c:v>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16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/>
                </c:pt>
                <c:pt idx="1">
                  <c:v/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47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1"/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한달1~2</c:v>
                </c:pt>
                <c:pt idx="1">
                  <c:v>한주1~2</c:v>
                </c:pt>
                <c:pt idx="2">
                  <c:v>한주3이상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80A83A8-2E45-0548-B3C9-C096518BCF82}" type="datetime1">
              <a:rPr lang="en-US"/>
              <a:pPr lvl="0">
                <a:defRPr/>
              </a:pPr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05028E8-0986-2C48-A24F-782A77C255B6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7894DD2-0DDA-C24C-A772-AE987C62F897}" type="datetime1">
              <a:rPr lang="en-US"/>
              <a:pPr lvl="0">
                <a:defRPr/>
              </a:pPr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24DC8D-BEC2-D34A-81E1-6AC3BD4AB13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병리학적  측면이 아니라</a:t>
            </a:r>
            <a:r>
              <a:rPr lang="en-US" altLang="ko-KR"/>
              <a:t>,</a:t>
            </a:r>
            <a:r>
              <a:rPr lang="ko-KR" altLang="en-US"/>
              <a:t> 일상적 수준에서 직관적으로 예측할 수 있는 수준으로 전개 및 병리적 관계 숙지 </a:t>
            </a:r>
            <a:r>
              <a:rPr lang="en-US" altLang="ko-KR"/>
              <a:t>(</a:t>
            </a:r>
            <a:r>
              <a:rPr lang="ko-KR" altLang="en-US"/>
              <a:t>창현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24DC8D-BEC2-D34A-81E1-6AC3BD4AB132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 hasCustomPrompt="1"/>
          </p:nvPr>
        </p:nvSpPr>
        <p:spPr>
          <a:xfrm>
            <a:off x="514350" y="1597822"/>
            <a:ext cx="58293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5779" y="498590"/>
            <a:ext cx="6406445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FullScreen_Img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858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pPr lvl="0">
              <a:defRPr/>
            </a:pP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Without footer arrows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19451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91610" y="4410637"/>
            <a:ext cx="1274781" cy="732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lored Backgroud" userDrawn="1">
  <p:cSld name="Colored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19451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a5da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Footer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 rot="0">
            <a:off x="6150056" y="190333"/>
            <a:ext cx="295241" cy="253480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000823"/>
            <a:ext cx="303014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480644"/>
            <a:ext cx="303014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000823"/>
            <a:ext cx="303133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480644"/>
            <a:ext cx="303133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without Footer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rrange avatars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7" name="Group 6"/>
          <p:cNvGrpSpPr/>
          <p:nvPr userDrawn="1"/>
        </p:nvGrpSpPr>
        <p:grpSpPr>
          <a:xfrm rot="0">
            <a:off x="1811538" y="1108871"/>
            <a:ext cx="3340298" cy="2928937"/>
            <a:chOff x="2415382" y="1108869"/>
            <a:chExt cx="4453731" cy="2928937"/>
          </a:xfrm>
        </p:grpSpPr>
        <p:sp>
          <p:nvSpPr>
            <p:cNvPr id="8" name="Freeform 38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" name="Freeform 39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" name="Freeform 40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" name="Freeform 41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" name="Freeform 42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" name="Freeform 43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" name="Freeform 44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" name="Freeform 45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" name="Freeform 46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" name="Freeform 47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8" name="Freeform 48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9" name="Freeform 49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0" name="Freeform 50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1" name="Freeform 51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2" name="Freeform 52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3" name="Freeform 53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6" name="Freeform 56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7" name="Freeform 57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8" name="Freeform 58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29" name="Freeform 59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0" name="Freeform 60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1" name="Freeform 61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2" name="Freeform 62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3" name="Freeform 63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quadBezTo>
                    <a:pt x="30" y="357"/>
                    <a:pt x="30" y="357"/>
                  </a:quad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7" name="Freeform 67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8" name="Freeform 68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39" name="Freeform 69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0" name="Freeform 70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1" name="Freeform 71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2" name="Freeform 72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3" name="Freeform 75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4" name="Freeform 82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5" name="Freeform 93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quadBezTo>
                    <a:pt x="237" y="9"/>
                    <a:pt x="237" y="9"/>
                  </a:quad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quadBezTo>
                    <a:pt x="77" y="9"/>
                    <a:pt x="77" y="9"/>
                  </a:quad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quadBezTo>
                    <a:pt x="75" y="114"/>
                    <a:pt x="75" y="114"/>
                  </a:quad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quadBezTo>
                    <a:pt x="235" y="107"/>
                    <a:pt x="235" y="107"/>
                  </a:quad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quadBezTo>
                    <a:pt x="237" y="2"/>
                    <a:pt x="237" y="2"/>
                  </a:quad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quadBezTo>
                    <a:pt x="76" y="108"/>
                    <a:pt x="76" y="108"/>
                  </a:quad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7" name="Freeform 96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quadBezTo>
                    <a:pt x="737" y="276"/>
                    <a:pt x="737" y="276"/>
                  </a:quad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49" name="Freeform 98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quadBezTo>
                    <a:pt x="149" y="41"/>
                    <a:pt x="149" y="41"/>
                  </a:quadBezTo>
                  <a:quadBezTo>
                    <a:pt x="113" y="276"/>
                    <a:pt x="113" y="276"/>
                  </a:quadBezTo>
                  <a:quadBezTo>
                    <a:pt x="36" y="276"/>
                    <a:pt x="36" y="276"/>
                  </a:quadBezTo>
                  <a:quadBezTo>
                    <a:pt x="0" y="44"/>
                    <a:pt x="0" y="44"/>
                  </a:quadBezTo>
                  <a:quadBezTo>
                    <a:pt x="0" y="7"/>
                    <a:pt x="0" y="7"/>
                  </a:quadBezTo>
                  <a:quadBezTo>
                    <a:pt x="1" y="7"/>
                    <a:pt x="1" y="7"/>
                  </a:quad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0" name="Freeform 99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quadBezTo>
                    <a:pt x="0" y="219"/>
                    <a:pt x="0" y="219"/>
                  </a:quadBezTo>
                  <a:quadBezTo>
                    <a:pt x="0" y="278"/>
                    <a:pt x="0" y="278"/>
                  </a:quadBezTo>
                  <a:cubicBezTo>
                    <a:pt x="37" y="354"/>
                    <a:pt x="103" y="356"/>
                    <a:pt x="147" y="278"/>
                  </a:cubicBezTo>
                  <a:quadBezTo>
                    <a:pt x="147" y="219"/>
                    <a:pt x="147" y="219"/>
                  </a:quadBezTo>
                  <a:quadBezTo>
                    <a:pt x="147" y="98"/>
                    <a:pt x="147" y="98"/>
                  </a:quad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grpSp>
          <p:nvGrpSpPr>
            <p:cNvPr id="51" name="Group 50"/>
            <p:cNvGrpSpPr/>
            <p:nvPr/>
          </p:nvGrpSpPr>
          <p:grpSpPr>
            <a:xfrm rot="0"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 rot="0"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quadBezTo>
                        <a:pt x="202" y="271"/>
                        <a:pt x="202" y="271"/>
                      </a:quadBezTo>
                      <a:quadBezTo>
                        <a:pt x="220" y="36"/>
                        <a:pt x="220" y="36"/>
                      </a:quadBezTo>
                      <a:quadBezTo>
                        <a:pt x="116" y="0"/>
                        <a:pt x="116" y="0"/>
                      </a:quad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85" name="Freeform 76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quadBezTo>
                        <a:pt x="20" y="70"/>
                        <a:pt x="20" y="70"/>
                      </a:quadBezTo>
                      <a:cubicBezTo>
                        <a:pt x="30" y="70"/>
                        <a:pt x="41" y="70"/>
                        <a:pt x="51" y="70"/>
                      </a:cubicBezTo>
                      <a:quadBezTo>
                        <a:pt x="71" y="39"/>
                        <a:pt x="71" y="39"/>
                      </a:quadBezTo>
                      <a:quadBezTo>
                        <a:pt x="36" y="0"/>
                        <a:pt x="36" y="0"/>
                      </a:quadBezTo>
                      <a:quadBezTo>
                        <a:pt x="0" y="39"/>
                        <a:pt x="0" y="39"/>
                      </a:quad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86" name="Freeform 77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87" name="Freeform 78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88" name="Freeform 79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89" name="Freeform 80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0" name="Freeform 81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quadBezTo>
                        <a:pt x="0" y="6"/>
                        <a:pt x="0" y="6"/>
                      </a:quad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quadBezTo>
                        <a:pt x="167" y="0"/>
                        <a:pt x="167" y="0"/>
                      </a:quadBezTo>
                      <a:quadBezTo>
                        <a:pt x="0" y="0"/>
                        <a:pt x="0" y="0"/>
                      </a:quad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1" name="Freeform 8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2" name="Freeform 84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3" name="Freeform 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4" name="Freeform 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5" name="Freeform 87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6" name="Freeform 88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  <p:sp>
              <p:nvSpPr>
                <p:cNvPr id="201" name="Freeform 94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en-US" sz="1800"/>
                </a:p>
              </p:txBody>
            </p:sp>
          </p:grpSp>
          <p:sp>
            <p:nvSpPr>
              <p:cNvPr id="183" name="Freeform 74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  <p:sp>
            <p:nvSpPr>
              <p:cNvPr id="178" name="Freeform 101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  <p:sp>
            <p:nvSpPr>
              <p:cNvPr id="179" name="Freeform 102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quadBezTo>
                      <a:pt x="0" y="0"/>
                      <a:pt x="0" y="0"/>
                    </a:quadBezTo>
                    <a:quadBezTo>
                      <a:pt x="0" y="5"/>
                      <a:pt x="0" y="5"/>
                    </a:quad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quadBezTo>
                      <a:pt x="147" y="0"/>
                      <a:pt x="147" y="0"/>
                    </a:quad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  <p:sp>
            <p:nvSpPr>
              <p:cNvPr id="180" name="Freeform 103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  <p:sp>
            <p:nvSpPr>
              <p:cNvPr id="181" name="Freeform 104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sz="1800"/>
              </a:p>
            </p:txBody>
          </p:sp>
        </p:grpSp>
        <p:sp>
          <p:nvSpPr>
            <p:cNvPr id="53" name="Freeform 105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4" name="Freeform 106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5" name="Freeform 107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6" name="Freeform 108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7" name="Freeform 109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quadBezTo>
                    <a:pt x="737" y="276"/>
                    <a:pt x="737" y="276"/>
                  </a:quad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8" name="Freeform 110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quadBezTo>
                    <a:pt x="149" y="41"/>
                    <a:pt x="149" y="41"/>
                  </a:quadBezTo>
                  <a:quadBezTo>
                    <a:pt x="113" y="276"/>
                    <a:pt x="113" y="276"/>
                  </a:quadBezTo>
                  <a:quadBezTo>
                    <a:pt x="36" y="276"/>
                    <a:pt x="36" y="276"/>
                  </a:quadBezTo>
                  <a:quadBezTo>
                    <a:pt x="0" y="44"/>
                    <a:pt x="0" y="44"/>
                  </a:quadBezTo>
                  <a:quadBezTo>
                    <a:pt x="0" y="7"/>
                    <a:pt x="0" y="7"/>
                  </a:quadBezTo>
                  <a:quadBezTo>
                    <a:pt x="1" y="7"/>
                    <a:pt x="1" y="7"/>
                  </a:quad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59" name="Freeform 111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quadBezTo>
                    <a:pt x="0" y="219"/>
                    <a:pt x="0" y="219"/>
                  </a:quadBezTo>
                  <a:quadBezTo>
                    <a:pt x="0" y="278"/>
                    <a:pt x="0" y="278"/>
                  </a:quadBezTo>
                  <a:cubicBezTo>
                    <a:pt x="37" y="354"/>
                    <a:pt x="103" y="356"/>
                    <a:pt x="147" y="278"/>
                  </a:cubicBezTo>
                  <a:quadBezTo>
                    <a:pt x="147" y="219"/>
                    <a:pt x="147" y="219"/>
                  </a:quadBezTo>
                  <a:quadBezTo>
                    <a:pt x="147" y="98"/>
                    <a:pt x="147" y="98"/>
                  </a:quad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0" name="Freeform 112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1" name="Freeform 113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2" name="Freeform 114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quadBezTo>
                    <a:pt x="0" y="0"/>
                    <a:pt x="0" y="0"/>
                  </a:quadBezTo>
                  <a:quadBezTo>
                    <a:pt x="0" y="5"/>
                    <a:pt x="0" y="5"/>
                  </a:quad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quadBezTo>
                    <a:pt x="147" y="0"/>
                    <a:pt x="147" y="0"/>
                  </a:quad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3" name="Freeform 115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4" name="Freeform 116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5" name="Freeform 117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6" name="Freeform 118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7" name="Freeform 119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8" name="Freeform 120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69" name="Freeform 121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0" name="Freeform 122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1" name="Freeform 123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2" name="Freeform 124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quadBezTo>
                    <a:pt x="21" y="70"/>
                    <a:pt x="21" y="70"/>
                  </a:quadBezTo>
                  <a:cubicBezTo>
                    <a:pt x="31" y="70"/>
                    <a:pt x="42" y="70"/>
                    <a:pt x="52" y="70"/>
                  </a:cubicBezTo>
                  <a:quadBezTo>
                    <a:pt x="72" y="39"/>
                    <a:pt x="72" y="39"/>
                  </a:quadBezTo>
                  <a:quadBezTo>
                    <a:pt x="37" y="0"/>
                    <a:pt x="37" y="0"/>
                  </a:quadBezTo>
                  <a:quadBezTo>
                    <a:pt x="0" y="39"/>
                    <a:pt x="0" y="39"/>
                  </a:quad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3" name="Freeform 125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4" name="Freeform 126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5" name="Freeform 127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6" name="Freeform 128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7" name="Freeform 129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8" name="Freeform 130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quadBezTo>
                    <a:pt x="374" y="357"/>
                    <a:pt x="374" y="357"/>
                  </a:quad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0" name="Freeform 132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1" name="Freeform 133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2" name="Freeform 134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3" name="Freeform 135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8" name="Freeform 140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89" name="Freeform 141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0" name="Freeform 142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1" name="Freeform 143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2" name="Freeform 144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3" name="Freeform 145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quadBezTo>
                    <a:pt x="21" y="70"/>
                    <a:pt x="21" y="70"/>
                  </a:quadBezTo>
                  <a:cubicBezTo>
                    <a:pt x="31" y="70"/>
                    <a:pt x="42" y="70"/>
                    <a:pt x="52" y="70"/>
                  </a:cubicBezTo>
                  <a:quadBezTo>
                    <a:pt x="72" y="39"/>
                    <a:pt x="72" y="39"/>
                  </a:quadBezTo>
                  <a:quadBezTo>
                    <a:pt x="37" y="0"/>
                    <a:pt x="37" y="0"/>
                  </a:quadBezTo>
                  <a:quadBezTo>
                    <a:pt x="0" y="39"/>
                    <a:pt x="0" y="39"/>
                  </a:quad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4" name="Freeform 146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5" name="Freeform 147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6" name="Freeform 148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7" name="Freeform 149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8" name="Freeform 150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99" name="Freeform 151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quadBezTo>
                    <a:pt x="20" y="367"/>
                    <a:pt x="20" y="367"/>
                  </a:quad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quadBezTo>
                    <a:pt x="383" y="367"/>
                    <a:pt x="383" y="367"/>
                  </a:quadBezTo>
                  <a:quadBezTo>
                    <a:pt x="383" y="368"/>
                    <a:pt x="382" y="369"/>
                  </a:quad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quadBezTo>
                    <a:pt x="228" y="145"/>
                    <a:pt x="229" y="145"/>
                  </a:quad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2" name="Freeform 154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3" name="Freeform 155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4" name="Freeform 156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5" name="Freeform 157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0" name="Freeform 162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1" name="Freeform 163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quadBezTo>
                    <a:pt x="737" y="292"/>
                    <a:pt x="737" y="292"/>
                  </a:quad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2" name="Freeform 164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quadBezTo>
                    <a:pt x="0" y="219"/>
                    <a:pt x="0" y="219"/>
                  </a:quadBezTo>
                  <a:quadBezTo>
                    <a:pt x="0" y="278"/>
                    <a:pt x="0" y="278"/>
                  </a:quadBezTo>
                  <a:cubicBezTo>
                    <a:pt x="37" y="354"/>
                    <a:pt x="103" y="356"/>
                    <a:pt x="147" y="278"/>
                  </a:cubicBezTo>
                  <a:quadBezTo>
                    <a:pt x="147" y="219"/>
                    <a:pt x="147" y="219"/>
                  </a:quadBezTo>
                  <a:quadBezTo>
                    <a:pt x="147" y="98"/>
                    <a:pt x="147" y="98"/>
                  </a:quad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3" name="Freeform 165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4" name="Freeform 166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5" name="Freeform 167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quadBezTo>
                    <a:pt x="0" y="0"/>
                    <a:pt x="0" y="0"/>
                  </a:quadBezTo>
                  <a:quadBezTo>
                    <a:pt x="0" y="5"/>
                    <a:pt x="0" y="5"/>
                  </a:quad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quadBezTo>
                    <a:pt x="147" y="0"/>
                    <a:pt x="147" y="0"/>
                  </a:quad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6" name="Freeform 168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7" name="Freeform 169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19" name="Freeform 171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0" name="Freeform 172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1" name="Freeform 173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2" name="Freeform 174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quadBezTo>
                    <a:pt x="238" y="9"/>
                    <a:pt x="238" y="9"/>
                  </a:quad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quadBezTo>
                    <a:pt x="78" y="9"/>
                    <a:pt x="78" y="9"/>
                  </a:quad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quadBezTo>
                    <a:pt x="76" y="115"/>
                    <a:pt x="76" y="115"/>
                  </a:quad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quadBezTo>
                    <a:pt x="236" y="108"/>
                    <a:pt x="236" y="108"/>
                  </a:quad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quadBezTo>
                    <a:pt x="238" y="2"/>
                    <a:pt x="238" y="2"/>
                  </a:quad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quadBezTo>
                    <a:pt x="76" y="108"/>
                    <a:pt x="76" y="108"/>
                  </a:quad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4" name="Freeform 176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quadBezTo>
                    <a:pt x="0" y="0"/>
                    <a:pt x="0" y="0"/>
                  </a:quadBezTo>
                  <a:quadBezTo>
                    <a:pt x="0" y="0"/>
                    <a:pt x="0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5" name="Freeform 177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quadBezTo>
                    <a:pt x="72" y="97"/>
                    <a:pt x="72" y="97"/>
                  </a:quadBezTo>
                  <a:quadBezTo>
                    <a:pt x="0" y="0"/>
                    <a:pt x="0" y="0"/>
                  </a:quadBezTo>
                  <a:quadBezTo>
                    <a:pt x="0" y="3"/>
                    <a:pt x="0" y="3"/>
                  </a:quadBezTo>
                  <a:quadBezTo>
                    <a:pt x="72" y="100"/>
                    <a:pt x="72" y="100"/>
                  </a:quadBezTo>
                  <a:quadBezTo>
                    <a:pt x="72" y="100"/>
                    <a:pt x="72" y="100"/>
                  </a:quadBezTo>
                  <a:quadBezTo>
                    <a:pt x="147" y="2"/>
                    <a:pt x="147" y="2"/>
                  </a:quadBezTo>
                  <a:quadBezTo>
                    <a:pt x="147" y="0"/>
                    <a:pt x="147" y="0"/>
                  </a:quad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6" name="Freeform 178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quadBezTo>
                    <a:pt x="389" y="353"/>
                    <a:pt x="389" y="353"/>
                  </a:quadBezTo>
                  <a:quadBezTo>
                    <a:pt x="777" y="353"/>
                    <a:pt x="777" y="353"/>
                  </a:quad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7" name="Freeform 179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quadBezTo>
                    <a:pt x="389" y="353"/>
                    <a:pt x="389" y="353"/>
                  </a:quadBezTo>
                  <a:quadBezTo>
                    <a:pt x="777" y="353"/>
                    <a:pt x="777" y="353"/>
                  </a:quad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quadBezTo>
                    <a:pt x="311" y="0"/>
                    <a:pt x="311" y="0"/>
                  </a:quad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8" name="Freeform 180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2"/>
                    <a:pt x="167" y="102"/>
                  </a:quad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29" name="Freeform 181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0" name="Freeform 182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1" name="Freeform 183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quadBezTo>
                    <a:pt x="202" y="271"/>
                    <a:pt x="202" y="271"/>
                  </a:quadBezTo>
                  <a:quadBezTo>
                    <a:pt x="220" y="36"/>
                    <a:pt x="220" y="36"/>
                  </a:quadBezTo>
                  <a:quadBezTo>
                    <a:pt x="116" y="0"/>
                    <a:pt x="116" y="0"/>
                  </a:quad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2" name="Freeform 184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3" name="Freeform 185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4" name="Freeform 186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quadBezTo>
                    <a:pt x="20" y="70"/>
                    <a:pt x="20" y="70"/>
                  </a:quadBezTo>
                  <a:cubicBezTo>
                    <a:pt x="30" y="70"/>
                    <a:pt x="41" y="70"/>
                    <a:pt x="51" y="70"/>
                  </a:cubicBezTo>
                  <a:quadBezTo>
                    <a:pt x="72" y="39"/>
                    <a:pt x="72" y="39"/>
                  </a:quadBezTo>
                  <a:quadBezTo>
                    <a:pt x="36" y="0"/>
                    <a:pt x="36" y="0"/>
                  </a:quadBezTo>
                  <a:quadBezTo>
                    <a:pt x="0" y="39"/>
                    <a:pt x="0" y="39"/>
                  </a:quad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5" name="Freeform 187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6" name="Freeform 188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7" name="Freeform 189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8" name="Freeform 190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39" name="Freeform 191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0" name="Freeform 192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1" name="Freeform 193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2" name="Freeform 194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3" name="Freeform 195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quadBezTo>
                    <a:pt x="237" y="9"/>
                    <a:pt x="237" y="9"/>
                  </a:quad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quadBezTo>
                    <a:pt x="77" y="9"/>
                    <a:pt x="77" y="9"/>
                  </a:quad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quadBezTo>
                    <a:pt x="75" y="114"/>
                    <a:pt x="75" y="114"/>
                  </a:quad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quadBezTo>
                    <a:pt x="235" y="107"/>
                    <a:pt x="235" y="107"/>
                  </a:quad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quadBezTo>
                    <a:pt x="237" y="2"/>
                    <a:pt x="237" y="2"/>
                  </a:quad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quadBezTo>
                    <a:pt x="76" y="108"/>
                    <a:pt x="76" y="108"/>
                  </a:quad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5" name="Freeform 197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6" name="Freeform 198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7" name="Freeform 199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8" name="Freeform 200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49" name="Freeform 201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0" name="Freeform 202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1" name="Freeform 203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2" name="Freeform 204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3" name="Freeform 206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quadBezTo>
                    <a:pt x="310" y="0"/>
                    <a:pt x="310" y="0"/>
                  </a:quad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4" name="Freeform 207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quadBezTo>
                    <a:pt x="388" y="352"/>
                    <a:pt x="388" y="352"/>
                  </a:quadBezTo>
                  <a:quadBezTo>
                    <a:pt x="777" y="352"/>
                    <a:pt x="777" y="352"/>
                  </a:quad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quadBezTo>
                    <a:pt x="310" y="0"/>
                    <a:pt x="310" y="0"/>
                  </a:quad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5" name="Freeform 208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quadBezTo>
                    <a:pt x="0" y="230"/>
                    <a:pt x="0" y="230"/>
                  </a:quadBezTo>
                  <a:quadBezTo>
                    <a:pt x="0" y="293"/>
                    <a:pt x="0" y="293"/>
                  </a:quadBezTo>
                  <a:cubicBezTo>
                    <a:pt x="46" y="347"/>
                    <a:pt x="121" y="349"/>
                    <a:pt x="167" y="293"/>
                  </a:cubicBezTo>
                  <a:quadBezTo>
                    <a:pt x="167" y="230"/>
                    <a:pt x="167" y="230"/>
                  </a:quadBezTo>
                  <a:quadBezTo>
                    <a:pt x="167" y="103"/>
                    <a:pt x="167" y="103"/>
                  </a:quad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6" name="Freeform 209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7" name="Freeform 210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8" name="Freeform 211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quadBezTo>
                    <a:pt x="202" y="271"/>
                    <a:pt x="202" y="271"/>
                  </a:quadBezTo>
                  <a:quadBezTo>
                    <a:pt x="221" y="36"/>
                    <a:pt x="221" y="36"/>
                  </a:quadBezTo>
                  <a:quadBezTo>
                    <a:pt x="117" y="0"/>
                    <a:pt x="117" y="0"/>
                  </a:quad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59" name="Freeform 212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0" name="Freeform 213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1" name="Freeform 214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quadBezTo>
                    <a:pt x="20" y="70"/>
                    <a:pt x="20" y="70"/>
                  </a:quadBezTo>
                  <a:cubicBezTo>
                    <a:pt x="31" y="70"/>
                    <a:pt x="41" y="70"/>
                    <a:pt x="52" y="70"/>
                  </a:cubicBezTo>
                  <a:quadBezTo>
                    <a:pt x="72" y="39"/>
                    <a:pt x="72" y="39"/>
                  </a:quadBezTo>
                  <a:quadBezTo>
                    <a:pt x="37" y="0"/>
                    <a:pt x="37" y="0"/>
                  </a:quadBezTo>
                  <a:quadBezTo>
                    <a:pt x="0" y="39"/>
                    <a:pt x="0" y="39"/>
                  </a:quad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2" name="Freeform 215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3" name="Freeform 216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4" name="Freeform 217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5" name="Freeform 218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6" name="Freeform 219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quadBezTo>
                    <a:pt x="0" y="6"/>
                    <a:pt x="0" y="6"/>
                  </a:quadBezTo>
                  <a:cubicBezTo>
                    <a:pt x="0" y="6"/>
                    <a:pt x="42" y="56"/>
                    <a:pt x="83" y="58"/>
                  </a:cubicBezTo>
                  <a:quadBezTo>
                    <a:pt x="84" y="58"/>
                    <a:pt x="85" y="58"/>
                  </a:quadBezTo>
                  <a:cubicBezTo>
                    <a:pt x="125" y="58"/>
                    <a:pt x="167" y="9"/>
                    <a:pt x="167" y="9"/>
                  </a:cubicBezTo>
                  <a:quadBezTo>
                    <a:pt x="167" y="0"/>
                    <a:pt x="167" y="0"/>
                  </a:quadBezTo>
                  <a:quadBezTo>
                    <a:pt x="0" y="0"/>
                    <a:pt x="0" y="0"/>
                  </a:quad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7" name="Freeform 220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quadBezTo>
                    <a:pt x="30" y="357"/>
                    <a:pt x="30" y="357"/>
                  </a:quad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quadBezTo>
                    <a:pt x="181" y="135"/>
                    <a:pt x="180" y="135"/>
                  </a:quad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69" name="Freeform 222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0" name="Freeform 223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1" name="Freeform 224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2" name="Freeform 225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8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6858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Footer without Title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www.bestppt.com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335845" y="130726"/>
            <a:ext cx="4572000" cy="35608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40232"/>
            <a:ext cx="61722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32" name="Date Placeholder 3"/>
          <p:cNvSpPr txBox="1"/>
          <p:nvPr userDrawn="1"/>
        </p:nvSpPr>
        <p:spPr>
          <a:xfrm>
            <a:off x="342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i="0">
                <a:latin typeface="Calibri Light"/>
              </a:rPr>
              <a:t>www.bestppt.com</a:t>
            </a:r>
            <a:endParaRPr lang="en-US" sz="1200" i="0">
              <a:latin typeface="Calibri Light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 rot="0">
            <a:off x="6049999" y="190333"/>
            <a:ext cx="393654" cy="253480"/>
            <a:chOff x="6258192" y="2164972"/>
            <a:chExt cx="602756" cy="38812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hlinkClick action="ppaction://hlinkshowjump?jump=previousslide"/>
          </p:cNvPr>
          <p:cNvSpPr/>
          <p:nvPr userDrawn="1"/>
        </p:nvSpPr>
        <p:spPr>
          <a:xfrm>
            <a:off x="3104883" y="4720365"/>
            <a:ext cx="276847" cy="2768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>
            <a:hlinkClick action="ppaction://hlinkshowjump?jump=nextslide"/>
          </p:cNvPr>
          <p:cNvSpPr/>
          <p:nvPr userDrawn="1"/>
        </p:nvSpPr>
        <p:spPr>
          <a:xfrm>
            <a:off x="3456575" y="4724273"/>
            <a:ext cx="276847" cy="2768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 rot="0">
            <a:off x="3214270" y="4825329"/>
            <a:ext cx="45719" cy="73401"/>
            <a:chOff x="3345327" y="4804129"/>
            <a:chExt cx="74099" cy="118964"/>
          </a:xfrm>
        </p:grpSpPr>
        <p:cxnSp>
          <p:nvCxnSpPr>
            <p:cNvPr id="51" name="Straight Connector 50"/>
            <p:cNvCxnSpPr/>
            <p:nvPr userDrawn="1"/>
          </p:nvCxnSpPr>
          <p:spPr>
            <a:xfrm rot="16200000">
              <a:off x="3350846" y="4798611"/>
              <a:ext cx="63061" cy="74098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3345327" y="4861369"/>
              <a:ext cx="74097" cy="6172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 rot="0" flipH="1" flipV="1">
            <a:off x="3576046" y="4823000"/>
            <a:ext cx="45719" cy="73401"/>
            <a:chOff x="3345327" y="4804129"/>
            <a:chExt cx="74099" cy="118964"/>
          </a:xfrm>
        </p:grpSpPr>
        <p:cxnSp>
          <p:nvCxnSpPr>
            <p:cNvPr id="49" name="Straight Connector 48"/>
            <p:cNvCxnSpPr/>
            <p:nvPr userDrawn="1"/>
          </p:nvCxnSpPr>
          <p:spPr>
            <a:xfrm rot="16200000">
              <a:off x="3350846" y="4798611"/>
              <a:ext cx="63061" cy="74098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345327" y="4861369"/>
              <a:ext cx="74097" cy="61724"/>
            </a:xfrm>
            <a:prstGeom prst="line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457189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7.png"  /><Relationship Id="rId4" Type="http://schemas.openxmlformats.org/officeDocument/2006/relationships/image" Target="../media/image28.jpeg"  /><Relationship Id="rId5" Type="http://schemas.openxmlformats.org/officeDocument/2006/relationships/image" Target="../media/image29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7.png"  /><Relationship Id="rId4" Type="http://schemas.openxmlformats.org/officeDocument/2006/relationships/image" Target="../media/image28.jpeg"  /><Relationship Id="rId5" Type="http://schemas.openxmlformats.org/officeDocument/2006/relationships/image" Target="../media/image29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38.png"  /><Relationship Id="rId16" Type="http://schemas.openxmlformats.org/officeDocument/2006/relationships/image" Target="../media/image39.png"  /><Relationship Id="rId17" Type="http://schemas.openxmlformats.org/officeDocument/2006/relationships/image" Target="../media/image40.jpeg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Relationship Id="rId6" Type="http://schemas.openxmlformats.org/officeDocument/2006/relationships/chart" Target="../charts/chart5.xml"  /><Relationship Id="rId7" Type="http://schemas.openxmlformats.org/officeDocument/2006/relationships/chart" Target="../charts/chart6.xml"  /><Relationship Id="rId8" Type="http://schemas.openxmlformats.org/officeDocument/2006/relationships/chart" Target="../charts/chart7.xml"  /><Relationship Id="rId9" Type="http://schemas.openxmlformats.org/officeDocument/2006/relationships/chart" Target="../charts/chart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38.png"  /><Relationship Id="rId16" Type="http://schemas.openxmlformats.org/officeDocument/2006/relationships/image" Target="../media/image39.png"  /><Relationship Id="rId17" Type="http://schemas.openxmlformats.org/officeDocument/2006/relationships/image" Target="../media/image40.jpeg"  /><Relationship Id="rId2" Type="http://schemas.openxmlformats.org/officeDocument/2006/relationships/chart" Target="../charts/chart9.xml"  /><Relationship Id="rId3" Type="http://schemas.openxmlformats.org/officeDocument/2006/relationships/chart" Target="../charts/chart10.xml"  /><Relationship Id="rId4" Type="http://schemas.openxmlformats.org/officeDocument/2006/relationships/chart" Target="../charts/chart11.xml"  /><Relationship Id="rId5" Type="http://schemas.openxmlformats.org/officeDocument/2006/relationships/chart" Target="../charts/chart12.xml"  /><Relationship Id="rId6" Type="http://schemas.openxmlformats.org/officeDocument/2006/relationships/chart" Target="../charts/chart13.xml"  /><Relationship Id="rId7" Type="http://schemas.openxmlformats.org/officeDocument/2006/relationships/chart" Target="../charts/chart14.xml"  /><Relationship Id="rId8" Type="http://schemas.openxmlformats.org/officeDocument/2006/relationships/chart" Target="../charts/chart15.xml"  /><Relationship Id="rId9" Type="http://schemas.openxmlformats.org/officeDocument/2006/relationships/chart" Target="../charts/chart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1.jpeg"  /><Relationship Id="rId3" Type="http://schemas.openxmlformats.org/officeDocument/2006/relationships/image" Target="../media/image4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3.png"  /><Relationship Id="rId3" Type="http://schemas.openxmlformats.org/officeDocument/2006/relationships/image" Target="../media/image44.jpeg"  /><Relationship Id="rId4" Type="http://schemas.openxmlformats.org/officeDocument/2006/relationships/chart" Target="../charts/chart1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3.png"  /><Relationship Id="rId3" Type="http://schemas.openxmlformats.org/officeDocument/2006/relationships/image" Target="../media/image45.png"  /><Relationship Id="rId4" Type="http://schemas.openxmlformats.org/officeDocument/2006/relationships/image" Target="../media/image46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7.jpeg"  /><Relationship Id="rId3" Type="http://schemas.openxmlformats.org/officeDocument/2006/relationships/image" Target="../media/image48.jpeg"  /><Relationship Id="rId4" Type="http://schemas.openxmlformats.org/officeDocument/2006/relationships/image" Target="../media/image49.jpeg"  /><Relationship Id="rId5" Type="http://schemas.openxmlformats.org/officeDocument/2006/relationships/image" Target="../media/image5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2.png"  /><Relationship Id="rId7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8.jpeg"  /><Relationship Id="rId11" Type="http://schemas.openxmlformats.org/officeDocument/2006/relationships/image" Target="../media/image19.jpeg"  /><Relationship Id="rId12" Type="http://schemas.openxmlformats.org/officeDocument/2006/relationships/image" Target="../media/image20.jpeg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Relationship Id="rId6" Type="http://schemas.openxmlformats.org/officeDocument/2006/relationships/image" Target="../media/image14.jpeg"  /><Relationship Id="rId7" Type="http://schemas.openxmlformats.org/officeDocument/2006/relationships/image" Target="../media/image15.jpeg"  /><Relationship Id="rId8" Type="http://schemas.openxmlformats.org/officeDocument/2006/relationships/image" Target="../media/image16.jpeg"  /><Relationship Id="rId9" Type="http://schemas.openxmlformats.org/officeDocument/2006/relationships/image" Target="../media/image1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rcRect l="14910"/>
          <a:stretch>
            <a:fillRect/>
          </a:stretch>
        </p:blipFill>
        <p:spPr>
          <a:xfrm>
            <a:off x="-287919" y="770"/>
            <a:ext cx="7145919" cy="5141957"/>
          </a:xfrm>
          <a:prstGeom prst="rect">
            <a:avLst/>
          </a:prstGeom>
        </p:spPr>
      </p:pic>
      <p:grpSp>
        <p:nvGrpSpPr>
          <p:cNvPr id="65" name=""/>
          <p:cNvGrpSpPr/>
          <p:nvPr/>
        </p:nvGrpSpPr>
        <p:grpSpPr>
          <a:xfrm rot="0">
            <a:off x="3831105" y="770"/>
            <a:ext cx="3025866" cy="5141957"/>
            <a:chOff x="3831105" y="770"/>
            <a:chExt cx="3025866" cy="5141957"/>
          </a:xfrm>
        </p:grpSpPr>
        <p:sp>
          <p:nvSpPr>
            <p:cNvPr id="62" name="Rectangle 61"/>
            <p:cNvSpPr/>
            <p:nvPr/>
          </p:nvSpPr>
          <p:spPr>
            <a:xfrm>
              <a:off x="3931301" y="770"/>
              <a:ext cx="2925669" cy="5141957"/>
            </a:xfrm>
            <a:prstGeom prst="rect">
              <a:avLst/>
            </a:prstGeom>
            <a:solidFill>
              <a:srgbClr val="ffffff">
                <a:alpha val="82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400">
                <a:solidFill>
                  <a:schemeClr val="bg1"/>
                </a:solidFill>
                <a:latin typeface="Josefin Slab Thin"/>
                <a:cs typeface="Josefin Slab Thi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31105" y="1729710"/>
              <a:ext cx="2858618" cy="906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defRPr/>
              </a:pPr>
              <a:r>
                <a:rPr lang="ko-KR" altLang="en-US" sz="3200" b="1">
                  <a:latin typeface="Raleway"/>
                  <a:cs typeface="Raleway"/>
                </a:rPr>
                <a:t>작작뛰어</a:t>
              </a:r>
              <a:endParaRPr lang="ko-KR" altLang="en-US" sz="3200" b="1">
                <a:latin typeface="Raleway"/>
                <a:cs typeface="Raleway"/>
              </a:endParaRPr>
            </a:p>
            <a:p>
              <a:pPr lvl="1">
                <a:defRPr/>
              </a:pPr>
              <a:r>
                <a:rPr lang="en-US" sz="600" b="1">
                  <a:latin typeface="Raleway"/>
                  <a:cs typeface="Raleway"/>
                </a:rPr>
                <a:t> </a:t>
              </a:r>
              <a:endParaRPr lang="en-US" sz="600" b="1">
                <a:latin typeface="Raleway"/>
                <a:cs typeface="Raleway"/>
              </a:endParaRPr>
            </a:p>
            <a:p>
              <a:pPr lvl="1">
                <a:defRPr/>
              </a:pPr>
              <a:r>
                <a:rPr lang="en-US" altLang="ko-KR" sz="1600">
                  <a:latin typeface="나눔고딕"/>
                  <a:ea typeface="나눔고딕"/>
                  <a:cs typeface="Raleway"/>
                </a:rPr>
                <a:t>Jak Jak Dui Eor</a:t>
              </a:r>
              <a:endParaRPr lang="en-US" altLang="ko-KR" sz="1600">
                <a:latin typeface="나눔고딕"/>
                <a:ea typeface="나눔고딕"/>
                <a:cs typeface="Raleway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831106" y="3841739"/>
              <a:ext cx="2723006" cy="642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defRPr/>
              </a:pPr>
              <a:r>
                <a:rPr lang="en-US" altLang="ko-KR" sz="1600">
                  <a:latin typeface="나눔고딕 ExtraBold"/>
                  <a:ea typeface="나눔고딕 ExtraBold"/>
                  <a:cs typeface="Raleway"/>
                </a:rPr>
                <a:t>Oct 23th, 2018</a:t>
              </a:r>
              <a:endParaRPr lang="en-US" altLang="ko-KR" sz="1600">
                <a:latin typeface="나눔고딕 ExtraBold"/>
                <a:ea typeface="나눔고딕 ExtraBold"/>
                <a:cs typeface="Raleway"/>
              </a:endParaRPr>
            </a:p>
            <a:p>
              <a:pPr lvl="1">
                <a:defRPr/>
              </a:pPr>
              <a:r>
                <a:rPr lang="ko-KR" altLang="en-US" sz="1000">
                  <a:latin typeface="나눔고딕"/>
                  <a:ea typeface="나눔고딕"/>
                  <a:cs typeface="Raleway"/>
                </a:rPr>
                <a:t>국방부오픈소스아카데미 </a:t>
              </a:r>
              <a:r>
                <a:rPr lang="en-US" altLang="ko-KR" sz="1000">
                  <a:latin typeface="나눔고딕"/>
                  <a:ea typeface="나눔고딕"/>
                  <a:cs typeface="Raleway"/>
                </a:rPr>
                <a:t>IOT</a:t>
              </a:r>
              <a:r>
                <a:rPr lang="ko-KR" altLang="en-US" sz="1000">
                  <a:latin typeface="나눔고딕"/>
                  <a:ea typeface="나눔고딕"/>
                  <a:cs typeface="Raleway"/>
                </a:rPr>
                <a:t> </a:t>
              </a:r>
              <a:r>
                <a:rPr lang="en-US" altLang="ko-KR" sz="1000">
                  <a:latin typeface="나눔고딕"/>
                  <a:ea typeface="나눔고딕"/>
                  <a:cs typeface="Raleway"/>
                </a:rPr>
                <a:t>2</a:t>
              </a:r>
              <a:r>
                <a:rPr lang="ko-KR" altLang="en-US" sz="1000">
                  <a:latin typeface="나눔고딕"/>
                  <a:ea typeface="나눔고딕"/>
                  <a:cs typeface="Raleway"/>
                </a:rPr>
                <a:t>조</a:t>
              </a:r>
              <a:endParaRPr lang="ko-KR" altLang="en-US" sz="1000">
                <a:latin typeface="나눔고딕"/>
                <a:ea typeface="나눔고딕"/>
                <a:cs typeface="Raleway"/>
              </a:endParaRPr>
            </a:p>
            <a:p>
              <a:pPr lvl="1">
                <a:defRPr/>
              </a:pPr>
              <a:r>
                <a:rPr lang="ko-KR" altLang="en-US" sz="1000">
                  <a:latin typeface="나눔고딕"/>
                  <a:ea typeface="나눔고딕"/>
                  <a:cs typeface="Raleway"/>
                </a:rPr>
                <a:t>김기혁 송길재 안창현 이석우</a:t>
              </a:r>
              <a:endParaRPr lang="ko-KR" altLang="en-US" sz="1000">
                <a:latin typeface="나눔고딕"/>
                <a:ea typeface="나눔고딕"/>
                <a:cs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Making Board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0">
            <a:off x="328671" y="1308468"/>
            <a:ext cx="6200659" cy="2698014"/>
            <a:chOff x="-695209" y="841733"/>
            <a:chExt cx="8239008" cy="3584935"/>
          </a:xfrm>
        </p:grpSpPr>
        <p:sp>
          <p:nvSpPr>
            <p:cNvPr id="5" name="Rectangle 4"/>
            <p:cNvSpPr/>
            <p:nvPr/>
          </p:nvSpPr>
          <p:spPr>
            <a:xfrm>
              <a:off x="-695209" y="841733"/>
              <a:ext cx="3979644" cy="3584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64155" y="841733"/>
              <a:ext cx="3979644" cy="3584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695209" y="3675768"/>
              <a:ext cx="3979644" cy="75089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Textfeld 38"/>
            <p:cNvSpPr txBox="1"/>
            <p:nvPr/>
          </p:nvSpPr>
          <p:spPr>
            <a:xfrm>
              <a:off x="-486960" y="3767895"/>
              <a:ext cx="1989036" cy="395169"/>
            </a:xfrm>
            <a:prstGeom prst="rect">
              <a:avLst/>
            </a:prstGeom>
          </p:spPr>
          <p:txBody>
            <a:bodyPr vert="horz" wrap="square" lIns="0">
              <a:spAutoFit/>
            </a:bodyPr>
            <a:lstStyle/>
            <a:p>
              <a:pPr lvl="0">
                <a:defRPr/>
              </a:pPr>
              <a:r>
                <a:rPr lang="en-US" altLang="ko-KR" sz="1400" b="1" kern="900">
                  <a:solidFill>
                    <a:schemeClr val="bg1"/>
                  </a:solidFill>
                  <a:latin typeface="Raleway"/>
                  <a:ea typeface="+mn-ea"/>
                  <a:cs typeface="Raleway"/>
                </a:rPr>
                <a:t>Step Three</a:t>
              </a:r>
              <a:endParaRPr lang="en-US" altLang="ko-KR" sz="1400" b="1" kern="900">
                <a:solidFill>
                  <a:schemeClr val="bg1"/>
                </a:solidFill>
                <a:latin typeface="Raleway"/>
                <a:ea typeface="+mn-ea"/>
                <a:cs typeface="Raleway"/>
              </a:endParaRPr>
            </a:p>
          </p:txBody>
        </p:sp>
        <p:sp>
          <p:nvSpPr>
            <p:cNvPr id="12" name="Textfeld 38"/>
            <p:cNvSpPr txBox="1"/>
            <p:nvPr/>
          </p:nvSpPr>
          <p:spPr>
            <a:xfrm>
              <a:off x="-486956" y="4067775"/>
              <a:ext cx="2271468" cy="335757"/>
            </a:xfrm>
            <a:prstGeom prst="rect">
              <a:avLst/>
            </a:prstGeom>
          </p:spPr>
          <p:txBody>
            <a:bodyPr vert="horz" wrap="square" lIns="0">
              <a:spAutoFit/>
            </a:bodyPr>
            <a:lstStyle/>
            <a:p>
              <a:pPr lvl="0">
                <a:defRPr/>
              </a:pPr>
              <a:r>
                <a:rPr lang="en-US" altLang="ko-KR" sz="1050" b="1" kern="900">
                  <a:solidFill>
                    <a:schemeClr val="bg1"/>
                  </a:solidFill>
                  <a:latin typeface="나눔고딕"/>
                  <a:ea typeface="나눔고딕"/>
                  <a:cs typeface="Raleway"/>
                </a:rPr>
                <a:t>Simulation</a:t>
              </a:r>
              <a:endParaRPr lang="en-US" altLang="ko-KR" sz="105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4155" y="3675771"/>
              <a:ext cx="3979644" cy="75089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4" name="Textfeld 38"/>
            <p:cNvSpPr txBox="1"/>
            <p:nvPr/>
          </p:nvSpPr>
          <p:spPr>
            <a:xfrm>
              <a:off x="3768557" y="3767300"/>
              <a:ext cx="1989036" cy="395765"/>
            </a:xfrm>
            <a:prstGeom prst="rect">
              <a:avLst/>
            </a:prstGeom>
          </p:spPr>
          <p:txBody>
            <a:bodyPr vert="horz" wrap="square" lIns="0">
              <a:spAutoFit/>
            </a:bodyPr>
            <a:lstStyle/>
            <a:p>
              <a:pPr lvl="0">
                <a:defRPr/>
              </a:pPr>
              <a:r>
                <a:rPr lang="en-US" altLang="ko-KR" sz="1400" b="1" kern="900">
                  <a:solidFill>
                    <a:schemeClr val="bg1"/>
                  </a:solidFill>
                  <a:latin typeface="Raleway"/>
                  <a:ea typeface="+mn-ea"/>
                  <a:cs typeface="Raleway"/>
                </a:rPr>
                <a:t>Step Four</a:t>
              </a:r>
              <a:endParaRPr lang="en-US" altLang="ko-KR" sz="1400" b="1" kern="900">
                <a:solidFill>
                  <a:schemeClr val="bg1"/>
                </a:solidFill>
                <a:latin typeface="Raleway"/>
                <a:ea typeface="+mn-ea"/>
                <a:cs typeface="Raleway"/>
              </a:endParaRPr>
            </a:p>
          </p:txBody>
        </p:sp>
        <p:sp>
          <p:nvSpPr>
            <p:cNvPr id="25" name="Textfeld 38"/>
            <p:cNvSpPr txBox="1"/>
            <p:nvPr/>
          </p:nvSpPr>
          <p:spPr>
            <a:xfrm>
              <a:off x="3768558" y="4067174"/>
              <a:ext cx="2079441" cy="336357"/>
            </a:xfrm>
            <a:prstGeom prst="rect">
              <a:avLst/>
            </a:prstGeom>
          </p:spPr>
          <p:txBody>
            <a:bodyPr vert="horz" wrap="square" lIns="0">
              <a:spAutoFit/>
            </a:bodyPr>
            <a:lstStyle/>
            <a:p>
              <a:pPr lvl="0">
                <a:defRPr/>
              </a:pPr>
              <a:r>
                <a:rPr lang="en-US" altLang="ko-KR" sz="1050" b="1" kern="900">
                  <a:solidFill>
                    <a:schemeClr val="bg1"/>
                  </a:solidFill>
                  <a:latin typeface="나눔고딕"/>
                  <a:ea typeface="나눔고딕"/>
                  <a:cs typeface="Raleway"/>
                </a:rPr>
                <a:t>Feedback</a:t>
              </a:r>
              <a:r>
                <a:rPr lang="ko-KR" altLang="en-US" sz="1050" b="1" kern="900">
                  <a:solidFill>
                    <a:schemeClr val="bg1"/>
                  </a:solidFill>
                  <a:latin typeface="나눔고딕"/>
                  <a:ea typeface="나눔고딕"/>
                  <a:cs typeface="Raleway"/>
                </a:rPr>
                <a:t> </a:t>
              </a:r>
              <a:r>
                <a:rPr lang="en-US" altLang="ko-KR" sz="1050" b="1" kern="900">
                  <a:solidFill>
                    <a:schemeClr val="bg1"/>
                  </a:solidFill>
                  <a:latin typeface="나눔고딕"/>
                  <a:ea typeface="나눔고딕"/>
                  <a:cs typeface="Raleway"/>
                </a:rPr>
                <a:t>&amp; Document</a:t>
              </a:r>
              <a:endParaRPr lang="en-US" altLang="ko-KR" sz="105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endParaRPr>
            </a:p>
          </p:txBody>
        </p:sp>
      </p:grpSp>
      <p:sp>
        <p:nvSpPr>
          <p:cNvPr id="67" name=""/>
          <p:cNvSpPr/>
          <p:nvPr/>
        </p:nvSpPr>
        <p:spPr>
          <a:xfrm>
            <a:off x="338302" y="4792990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7858" y="1311389"/>
            <a:ext cx="1564820" cy="2134620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rcRect l="13670" t="13630" r="4560"/>
          <a:stretch>
            <a:fillRect/>
          </a:stretch>
        </p:blipFill>
        <p:spPr>
          <a:xfrm>
            <a:off x="5095875" y="1306285"/>
            <a:ext cx="1428750" cy="2143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Key-Technology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67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6611" y="120438"/>
            <a:ext cx="3072061" cy="2451311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rcRect l="1440" r="8720" b="19670"/>
          <a:stretch>
            <a:fillRect/>
          </a:stretch>
        </p:blipFill>
        <p:spPr>
          <a:xfrm>
            <a:off x="289035" y="2998732"/>
            <a:ext cx="3573517" cy="1750629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-1" y="832232"/>
            <a:ext cx="3429001" cy="36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90498" y="628591"/>
            <a:ext cx="1694795" cy="3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843a"/>
                </a:solidFill>
                <a:latin typeface="나눔고딕 ExtraBold"/>
                <a:ea typeface="나눔고딕 ExtraBold"/>
              </a:rPr>
              <a:t>Save Band</a:t>
            </a:r>
            <a:endParaRPr lang="en-US" altLang="ko-KR">
              <a:solidFill>
                <a:srgbClr val="ff843a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842845" y="4635662"/>
            <a:ext cx="3015155" cy="36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accent4"/>
                </a:solidFill>
                <a:latin typeface="나눔고딕 ExtraBold"/>
                <a:ea typeface="나눔고딕 ExtraBold"/>
              </a:rPr>
              <a:t>Smart Runner</a:t>
            </a:r>
            <a:endParaRPr lang="en-US" altLang="ko-KR">
              <a:solidFill>
                <a:schemeClr val="accent4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8798" y="915373"/>
            <a:ext cx="2970201" cy="2189462"/>
          </a:xfrm>
          <a:prstGeom prst="rect">
            <a:avLst/>
          </a:prstGeom>
        </p:spPr>
      </p:pic>
      <p:sp>
        <p:nvSpPr>
          <p:cNvPr id="76" name=""/>
          <p:cNvSpPr/>
          <p:nvPr/>
        </p:nvSpPr>
        <p:spPr>
          <a:xfrm>
            <a:off x="3300905" y="1334758"/>
            <a:ext cx="256189" cy="1970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rcRect l="3790" t="4040" r="18350" b="6740"/>
          <a:stretch>
            <a:fillRect/>
          </a:stretch>
        </p:blipFill>
        <p:spPr>
          <a:xfrm>
            <a:off x="4288474" y="2227654"/>
            <a:ext cx="2169698" cy="2482295"/>
          </a:xfrm>
          <a:prstGeom prst="rect">
            <a:avLst/>
          </a:prstGeom>
        </p:spPr>
      </p:pic>
      <p:sp>
        <p:nvSpPr>
          <p:cNvPr id="78" name=""/>
          <p:cNvSpPr/>
          <p:nvPr/>
        </p:nvSpPr>
        <p:spPr>
          <a:xfrm flipH="1">
            <a:off x="3980793" y="3968913"/>
            <a:ext cx="229914" cy="1970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Key-Technology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67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9164" y="1155594"/>
            <a:ext cx="3072061" cy="3055655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-1" y="832232"/>
            <a:ext cx="3429001" cy="36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75843" y="569471"/>
            <a:ext cx="1694795" cy="3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843a"/>
                </a:solidFill>
                <a:latin typeface="나눔고딕 ExtraBold"/>
                <a:ea typeface="나눔고딕 ExtraBold"/>
              </a:rPr>
              <a:t>Save Band</a:t>
            </a:r>
            <a:endParaRPr lang="en-US" altLang="ko-KR">
              <a:solidFill>
                <a:srgbClr val="ff843a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729" y="1082881"/>
            <a:ext cx="2970201" cy="3273341"/>
          </a:xfrm>
          <a:prstGeom prst="rect">
            <a:avLst/>
          </a:prstGeom>
        </p:spPr>
      </p:pic>
      <p:sp>
        <p:nvSpPr>
          <p:cNvPr id="78" name=""/>
          <p:cNvSpPr/>
          <p:nvPr/>
        </p:nvSpPr>
        <p:spPr>
          <a:xfrm>
            <a:off x="3227004" y="2429504"/>
            <a:ext cx="308741" cy="284491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Key-Technology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67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rcRect l="1440" r="8720" b="19670"/>
          <a:stretch>
            <a:fillRect/>
          </a:stretch>
        </p:blipFill>
        <p:spPr>
          <a:xfrm>
            <a:off x="210207" y="1400832"/>
            <a:ext cx="2988879" cy="2341836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-1" y="832232"/>
            <a:ext cx="3429001" cy="36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21880" y="759973"/>
            <a:ext cx="3015155" cy="36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accent4"/>
                </a:solidFill>
                <a:latin typeface="나눔고딕 ExtraBold"/>
                <a:ea typeface="나눔고딕 ExtraBold"/>
              </a:rPr>
              <a:t>Smart Runner</a:t>
            </a:r>
            <a:endParaRPr lang="en-US" altLang="ko-KR">
              <a:solidFill>
                <a:schemeClr val="accent4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rcRect l="3790" t="4040" r="18350" b="6740"/>
          <a:stretch>
            <a:fillRect/>
          </a:stretch>
        </p:blipFill>
        <p:spPr>
          <a:xfrm>
            <a:off x="3580086" y="774463"/>
            <a:ext cx="3141906" cy="3594572"/>
          </a:xfrm>
          <a:prstGeom prst="rect">
            <a:avLst/>
          </a:prstGeom>
        </p:spPr>
      </p:pic>
      <p:sp>
        <p:nvSpPr>
          <p:cNvPr id="78" name=""/>
          <p:cNvSpPr/>
          <p:nvPr/>
        </p:nvSpPr>
        <p:spPr>
          <a:xfrm>
            <a:off x="3254922" y="2571750"/>
            <a:ext cx="348155" cy="326422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-2114" y="5349"/>
            <a:ext cx="6851139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hape 1833"/>
          <p:cNvSpPr/>
          <p:nvPr/>
        </p:nvSpPr>
        <p:spPr>
          <a:xfrm>
            <a:off x="0" y="-534"/>
            <a:ext cx="6864644" cy="5149383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3200">
              <a:latin typeface="Raleway"/>
              <a:ea typeface="+mn-ea"/>
              <a:cs typeface="Raleway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6018850" y="313469"/>
            <a:ext cx="393655" cy="253480"/>
            <a:chOff x="6258192" y="2164972"/>
            <a:chExt cx="602756" cy="388124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0" y="1712034"/>
            <a:ext cx="6858000" cy="1469811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  <a:latin typeface="Raleway"/>
              </a:rPr>
              <a:t>Save Band</a:t>
            </a:r>
            <a:endParaRPr lang="en-US" altLang="ko-KR" sz="2000" b="1">
              <a:solidFill>
                <a:schemeClr val="bg1"/>
              </a:solidFill>
              <a:latin typeface="Raleway"/>
            </a:endParaRPr>
          </a:p>
          <a:p>
            <a:pPr algn="ctr">
              <a:defRPr/>
            </a:pPr>
            <a:endParaRPr lang="en-US" altLang="ko-KR" sz="1051">
              <a:solidFill>
                <a:schemeClr val="bg1"/>
              </a:solidFill>
              <a:latin typeface="Raleway"/>
            </a:endParaRPr>
          </a:p>
          <a:p>
            <a:pPr algn="ctr">
              <a:defRPr/>
            </a:pPr>
            <a:r>
              <a:rPr lang="en-US" altLang="ko-KR" sz="6000" b="1">
                <a:solidFill>
                  <a:schemeClr val="lt1"/>
                </a:solidFill>
                <a:latin typeface="Raleway"/>
              </a:rPr>
              <a:t>Demonstration</a:t>
            </a:r>
            <a:endParaRPr lang="en-US" altLang="ko-KR" sz="6000" b="1">
              <a:solidFill>
                <a:schemeClr val="lt1"/>
              </a:solidFill>
              <a:latin typeface="Raleway"/>
            </a:endParaRPr>
          </a:p>
        </p:txBody>
      </p:sp>
      <p:sp>
        <p:nvSpPr>
          <p:cNvPr id="74" name=""/>
          <p:cNvSpPr/>
          <p:nvPr/>
        </p:nvSpPr>
        <p:spPr>
          <a:xfrm>
            <a:off x="5246851" y="109865"/>
            <a:ext cx="1228396" cy="520481"/>
          </a:xfrm>
          <a:prstGeom prst="rect">
            <a:avLst/>
          </a:prstGeom>
          <a:solidFill>
            <a:srgbClr val="393b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Attractive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4130" y="1271584"/>
            <a:ext cx="1548093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51" b="1">
                <a:latin typeface="Raleway"/>
                <a:ea typeface="Roboto Light"/>
              </a:rPr>
              <a:t>Save Band</a:t>
            </a:r>
            <a:endParaRPr lang="en-US" altLang="ko-KR" sz="1051" b="1">
              <a:latin typeface="Raleway"/>
              <a:ea typeface="Roboto Light"/>
            </a:endParaRPr>
          </a:p>
          <a:p>
            <a:pPr algn="r">
              <a:defRPr/>
            </a:pPr>
            <a:r>
              <a:rPr lang="en-US" sz="1051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Features</a:t>
            </a:r>
            <a:endParaRPr lang="en-US" sz="1051" b="1">
              <a:latin typeface="Raleway"/>
            </a:endParaRPr>
          </a:p>
        </p:txBody>
      </p:sp>
      <p:grpSp>
        <p:nvGrpSpPr>
          <p:cNvPr id="96" name=""/>
          <p:cNvGrpSpPr/>
          <p:nvPr/>
        </p:nvGrpSpPr>
        <p:grpSpPr>
          <a:xfrm rot="0">
            <a:off x="-349502" y="1677938"/>
            <a:ext cx="2054780" cy="1248367"/>
            <a:chOff x="-349502" y="1639838"/>
            <a:chExt cx="2054780" cy="1248367"/>
          </a:xfrm>
        </p:grpSpPr>
        <p:sp>
          <p:nvSpPr>
            <p:cNvPr id="2" name="Flowchart: Process 1"/>
            <p:cNvSpPr/>
            <p:nvPr/>
          </p:nvSpPr>
          <p:spPr>
            <a:xfrm rot="21600000" flipH="1">
              <a:off x="1352818" y="2575882"/>
              <a:ext cx="352459" cy="128663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 rot="21600000" flipH="1">
              <a:off x="913991" y="1823499"/>
              <a:ext cx="791286" cy="139833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lowchart: Process 16"/>
            <p:cNvSpPr/>
            <p:nvPr/>
          </p:nvSpPr>
          <p:spPr>
            <a:xfrm rot="21600000" flipH="1">
              <a:off x="337892" y="2018330"/>
              <a:ext cx="1367385" cy="135232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lowchart: Process 17"/>
            <p:cNvSpPr/>
            <p:nvPr/>
          </p:nvSpPr>
          <p:spPr>
            <a:xfrm rot="21600000" flipH="1">
              <a:off x="-349502" y="2759542"/>
              <a:ext cx="2054780" cy="12866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 rot="21600000" flipH="1">
              <a:off x="1116418" y="1639838"/>
              <a:ext cx="584896" cy="128663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 rot="21600000" flipH="1">
              <a:off x="370914" y="2208560"/>
              <a:ext cx="1334363" cy="128663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lowchart: Process 23"/>
            <p:cNvSpPr/>
            <p:nvPr/>
          </p:nvSpPr>
          <p:spPr>
            <a:xfrm rot="21600000" flipH="1">
              <a:off x="270060" y="2392221"/>
              <a:ext cx="1435217" cy="128663"/>
            </a:xfrm>
            <a:prstGeom prst="flowChartProcess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39070" y="1271584"/>
            <a:ext cx="1818930" cy="412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1" b="1">
                <a:latin typeface="Raleway"/>
                <a:ea typeface="Roboto Light"/>
              </a:rPr>
              <a:t>Health Care Smart Watch</a:t>
            </a:r>
            <a:endParaRPr lang="en-US" altLang="ko-KR" sz="1051" b="1">
              <a:latin typeface="Raleway"/>
              <a:ea typeface="Roboto Light"/>
            </a:endParaRPr>
          </a:p>
          <a:p>
            <a:pPr lvl="0">
              <a:defRPr/>
            </a:pPr>
            <a:r>
              <a:rPr lang="en-US" sz="1051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Features</a:t>
            </a:r>
            <a:endParaRPr lang="en-US" sz="1051" b="1">
              <a:latin typeface="Raleway"/>
            </a:endParaRPr>
          </a:p>
        </p:txBody>
      </p:sp>
      <p:grpSp>
        <p:nvGrpSpPr>
          <p:cNvPr id="97" name=""/>
          <p:cNvGrpSpPr/>
          <p:nvPr/>
        </p:nvGrpSpPr>
        <p:grpSpPr>
          <a:xfrm rot="0">
            <a:off x="5063524" y="1677938"/>
            <a:ext cx="1699100" cy="1215522"/>
            <a:chOff x="5024110" y="815761"/>
            <a:chExt cx="1699100" cy="1215522"/>
          </a:xfrm>
        </p:grpSpPr>
        <p:sp>
          <p:nvSpPr>
            <p:cNvPr id="34" name="Flowchart: Process 33"/>
            <p:cNvSpPr/>
            <p:nvPr/>
          </p:nvSpPr>
          <p:spPr>
            <a:xfrm>
              <a:off x="5024110" y="1721477"/>
              <a:ext cx="1638001" cy="128663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5024110" y="996904"/>
              <a:ext cx="1699100" cy="128663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5024110" y="1178048"/>
              <a:ext cx="512287" cy="128663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5024110" y="1902620"/>
              <a:ext cx="522851" cy="12866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5024110" y="815761"/>
              <a:ext cx="878353" cy="128663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5024110" y="1359191"/>
              <a:ext cx="1253474" cy="128663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5024110" y="1540334"/>
              <a:ext cx="491565" cy="128663"/>
            </a:xfrm>
            <a:prstGeom prst="flowChartProcess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2926" y="2921705"/>
            <a:ext cx="1037394" cy="94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Fashion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Function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Concentration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Accuracy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Warning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Price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Accessibility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grpSp>
        <p:nvGrpSpPr>
          <p:cNvPr id="94" name=""/>
          <p:cNvGrpSpPr/>
          <p:nvPr/>
        </p:nvGrpSpPr>
        <p:grpSpPr>
          <a:xfrm rot="0">
            <a:off x="634008" y="4280169"/>
            <a:ext cx="5723332" cy="337551"/>
            <a:chOff x="861199" y="588766"/>
            <a:chExt cx="5723332" cy="337551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5086245" y="588895"/>
              <a:ext cx="518761" cy="215445"/>
              <a:chOff x="1080873" y="4262590"/>
              <a:chExt cx="518761" cy="215443"/>
            </a:xfrm>
          </p:grpSpPr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98870" y="4262590"/>
                <a:ext cx="400764" cy="21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Price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0">
              <a:off x="1630935" y="588896"/>
              <a:ext cx="671579" cy="215445"/>
              <a:chOff x="1080873" y="4262591"/>
              <a:chExt cx="671580" cy="215443"/>
            </a:xfrm>
          </p:grpSpPr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98866" y="4262591"/>
                <a:ext cx="553582" cy="215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Function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0">
              <a:off x="2441834" y="588889"/>
              <a:ext cx="897629" cy="299328"/>
              <a:chOff x="1080873" y="4262584"/>
              <a:chExt cx="897630" cy="299325"/>
            </a:xfrm>
          </p:grpSpPr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98876" y="4262584"/>
                <a:ext cx="779623" cy="299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Concentration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lvl="0">
                  <a:defRPr/>
                </a:pPr>
                <a:r>
                  <a:rPr lang="en-US" altLang="ko-KR" sz="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(</a:t>
                </a:r>
                <a:r>
                  <a:rPr lang="ko-KR" altLang="en-US" sz="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기술 집중성</a:t>
                </a:r>
                <a:r>
                  <a:rPr lang="en-US" altLang="ko-KR" sz="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)</a:t>
                </a:r>
                <a:endParaRPr lang="en-US" altLang="ko-KR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0">
              <a:off x="5741275" y="588893"/>
              <a:ext cx="843256" cy="337424"/>
              <a:chOff x="1080873" y="4262585"/>
              <a:chExt cx="843258" cy="337421"/>
            </a:xfrm>
          </p:grpSpPr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98879" y="4262560"/>
                <a:ext cx="725248" cy="33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Accessibility	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0">
              <a:off x="861199" y="588766"/>
              <a:ext cx="630415" cy="215445"/>
              <a:chOff x="1080873" y="4262461"/>
              <a:chExt cx="630416" cy="215443"/>
            </a:xfrm>
          </p:grpSpPr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98719" y="4262461"/>
                <a:ext cx="512565" cy="215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Fashion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3475277" y="588896"/>
              <a:ext cx="675926" cy="215445"/>
              <a:chOff x="1080873" y="4262591"/>
              <a:chExt cx="675927" cy="215443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98880" y="4262591"/>
                <a:ext cx="557915" cy="21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Accuracy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4290523" y="588895"/>
              <a:ext cx="658667" cy="215445"/>
              <a:chOff x="1080873" y="4262589"/>
              <a:chExt cx="658668" cy="215443"/>
            </a:xfrm>
          </p:grpSpPr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080873" y="4311310"/>
                <a:ext cx="118007" cy="11800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98880" y="4262589"/>
                <a:ext cx="540656" cy="215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Warning</a:t>
                </a:r>
                <a:endPara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 rot="0">
            <a:off x="1712224" y="890467"/>
            <a:ext cx="1563487" cy="3211140"/>
            <a:chOff x="2428240" y="975360"/>
            <a:chExt cx="1665853" cy="3421380"/>
          </a:xfrm>
        </p:grpSpPr>
        <p:grpSp>
          <p:nvGrpSpPr>
            <p:cNvPr id="77" name="Group 76"/>
            <p:cNvGrpSpPr/>
            <p:nvPr/>
          </p:nvGrpSpPr>
          <p:grpSpPr>
            <a:xfrm rot="0">
              <a:off x="2428240" y="975360"/>
              <a:ext cx="1665853" cy="3421380"/>
              <a:chOff x="3739073" y="951230"/>
              <a:chExt cx="1665853" cy="3421380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739073" y="951230"/>
                <a:ext cx="1665853" cy="342138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3850640" y="1361440"/>
                <a:ext cx="1442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539807" y="1377328"/>
              <a:ext cx="14427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 rot="0">
            <a:off x="3473800" y="890467"/>
            <a:ext cx="1563487" cy="3211140"/>
            <a:chOff x="2428240" y="975360"/>
            <a:chExt cx="1665853" cy="3421380"/>
          </a:xfrm>
        </p:grpSpPr>
        <p:grpSp>
          <p:nvGrpSpPr>
            <p:cNvPr id="82" name="Group 81"/>
            <p:cNvGrpSpPr/>
            <p:nvPr/>
          </p:nvGrpSpPr>
          <p:grpSpPr>
            <a:xfrm rot="0">
              <a:off x="2428240" y="975360"/>
              <a:ext cx="1665853" cy="3421380"/>
              <a:chOff x="3739073" y="951230"/>
              <a:chExt cx="1665853" cy="342138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739073" y="951230"/>
                <a:ext cx="1665853" cy="3421380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3850640" y="1361440"/>
                <a:ext cx="1442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2539807" y="1377328"/>
              <a:ext cx="14427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9207" y="1515105"/>
            <a:ext cx="1221826" cy="1972713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rcRect l="16090" t="25930" r="37160" b="19920"/>
          <a:stretch>
            <a:fillRect/>
          </a:stretch>
        </p:blipFill>
        <p:spPr>
          <a:xfrm>
            <a:off x="1888577" y="1497724"/>
            <a:ext cx="1173768" cy="1983827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 rot="467116">
            <a:off x="1978133" y="2475349"/>
            <a:ext cx="899949" cy="288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Save Band</a:t>
            </a:r>
            <a:endParaRPr lang="en-US" altLang="ko-KR" sz="1300" b="1">
              <a:solidFill>
                <a:schemeClr val="lt1"/>
              </a:solidFill>
            </a:endParaRPr>
          </a:p>
        </p:txBody>
      </p:sp>
      <p:sp>
        <p:nvSpPr>
          <p:cNvPr id="91" name="TextBox 54"/>
          <p:cNvSpPr txBox="1"/>
          <p:nvPr/>
        </p:nvSpPr>
        <p:spPr>
          <a:xfrm>
            <a:off x="5013410" y="2921705"/>
            <a:ext cx="1037394" cy="94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Fashion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Function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Concentration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Accuracy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Warning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Price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Accessibility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92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Attractive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4130" y="1271584"/>
            <a:ext cx="1548093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51" b="1">
                <a:latin typeface="Raleway"/>
                <a:ea typeface="Roboto Light"/>
              </a:rPr>
              <a:t>Save Band</a:t>
            </a:r>
            <a:endParaRPr lang="en-US" altLang="ko-KR" sz="1051" b="1">
              <a:latin typeface="Raleway"/>
              <a:ea typeface="Roboto Light"/>
            </a:endParaRPr>
          </a:p>
          <a:p>
            <a:pPr algn="r">
              <a:defRPr/>
            </a:pPr>
            <a:r>
              <a:rPr lang="en-US" sz="1051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Features</a:t>
            </a:r>
            <a:endParaRPr lang="en-US" sz="1051" b="1">
              <a:latin typeface="Raleway"/>
            </a:endParaRPr>
          </a:p>
        </p:txBody>
      </p:sp>
      <p:sp>
        <p:nvSpPr>
          <p:cNvPr id="2" name="Flowchart: Process 1"/>
          <p:cNvSpPr/>
          <p:nvPr/>
        </p:nvSpPr>
        <p:spPr>
          <a:xfrm rot="21600000" flipH="1">
            <a:off x="1368092" y="1731941"/>
            <a:ext cx="352459" cy="128663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rot="21600000" flipH="1">
            <a:off x="928727" y="1900507"/>
            <a:ext cx="791286" cy="139833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rot="21600000" flipH="1">
            <a:off x="357599" y="2082211"/>
            <a:ext cx="1367385" cy="13523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21600000" flipH="1">
            <a:off x="-320843" y="2257345"/>
            <a:ext cx="2054780" cy="128663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rot="21600000" flipH="1">
            <a:off x="1285482" y="2431727"/>
            <a:ext cx="436459" cy="128663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rot="21600000" flipH="1">
            <a:off x="388999" y="2600325"/>
            <a:ext cx="1334363" cy="128663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 rot="21600000" flipH="1">
            <a:off x="289863" y="2777561"/>
            <a:ext cx="1435217" cy="128663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39070" y="1271584"/>
            <a:ext cx="1818930" cy="412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1" b="1">
                <a:latin typeface="Raleway"/>
                <a:ea typeface="Roboto Light"/>
              </a:rPr>
              <a:t>Health Care Smart Watch</a:t>
            </a:r>
            <a:endParaRPr lang="en-US" altLang="ko-KR" sz="1051" b="1">
              <a:latin typeface="Raleway"/>
              <a:ea typeface="Roboto Light"/>
            </a:endParaRPr>
          </a:p>
          <a:p>
            <a:pPr lvl="0">
              <a:defRPr/>
            </a:pPr>
            <a:r>
              <a:rPr lang="en-US" sz="1051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Features</a:t>
            </a:r>
            <a:endParaRPr lang="en-US" sz="1051" b="1">
              <a:latin typeface="Raleway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5024110" y="1731941"/>
            <a:ext cx="1638001" cy="128663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024110" y="1907076"/>
            <a:ext cx="1699100" cy="128663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025341" y="2082211"/>
            <a:ext cx="512287" cy="128663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5026776" y="2257345"/>
            <a:ext cx="522851" cy="128663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5025341" y="2431727"/>
            <a:ext cx="878353" cy="128663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5026776" y="2606109"/>
            <a:ext cx="1253474" cy="128663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5024110" y="2777561"/>
            <a:ext cx="491565" cy="128663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2926" y="2921705"/>
            <a:ext cx="1037394" cy="9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Price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Function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Concentration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Accessibility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Fashion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Accuracy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algn="r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Warning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grpSp>
        <p:nvGrpSpPr>
          <p:cNvPr id="12" name="Group 11"/>
          <p:cNvGrpSpPr/>
          <p:nvPr/>
        </p:nvGrpSpPr>
        <p:grpSpPr>
          <a:xfrm rot="0">
            <a:off x="604430" y="4287224"/>
            <a:ext cx="666555" cy="215445"/>
            <a:chOff x="1080873" y="4262591"/>
            <a:chExt cx="666556" cy="215443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98866" y="4262591"/>
              <a:ext cx="397717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Price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0">
            <a:off x="1448686" y="4287224"/>
            <a:ext cx="671578" cy="215445"/>
            <a:chOff x="1080873" y="4262591"/>
            <a:chExt cx="671579" cy="215443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98866" y="4262591"/>
              <a:ext cx="553586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Function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0">
            <a:off x="2292942" y="4287224"/>
            <a:ext cx="894122" cy="292396"/>
            <a:chOff x="1080873" y="4262591"/>
            <a:chExt cx="894123" cy="292393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98877" y="4262591"/>
              <a:ext cx="776119" cy="292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Concentration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lvl="0">
                <a:defRPr/>
              </a:pPr>
              <a:r>
                <a:rPr lang="en-US" altLang="ko-KR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(</a:t>
              </a: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기술 집약성</a:t>
              </a:r>
              <a:r>
                <a:rPr lang="en-US" altLang="ko-KR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)</a:t>
              </a:r>
              <a:endPara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0">
            <a:off x="3137200" y="4287224"/>
            <a:ext cx="668990" cy="215445"/>
            <a:chOff x="1080873" y="4262591"/>
            <a:chExt cx="668991" cy="215443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98879" y="4262591"/>
              <a:ext cx="1103435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Accessibility	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3981458" y="4287224"/>
            <a:ext cx="666555" cy="215445"/>
            <a:chOff x="1080873" y="4262591"/>
            <a:chExt cx="666556" cy="215443"/>
          </a:xfrm>
        </p:grpSpPr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98881" y="4262591"/>
              <a:ext cx="506824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Fashion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 rot="0">
            <a:off x="4825714" y="4287224"/>
            <a:ext cx="666555" cy="215445"/>
            <a:chOff x="1080873" y="4262591"/>
            <a:chExt cx="666556" cy="215443"/>
          </a:xfrm>
        </p:grpSpPr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98880" y="4262591"/>
              <a:ext cx="557919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Accuracy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0">
            <a:off x="5669971" y="4287224"/>
            <a:ext cx="666555" cy="215445"/>
            <a:chOff x="1080873" y="4262591"/>
            <a:chExt cx="666556" cy="215443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1080873" y="4311310"/>
              <a:ext cx="118007" cy="1180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98880" y="4262591"/>
              <a:ext cx="551857" cy="21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Warning</a:t>
              </a:r>
              <a:endPara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 rot="0">
            <a:off x="1712224" y="890467"/>
            <a:ext cx="1563487" cy="3211140"/>
            <a:chOff x="2428240" y="975360"/>
            <a:chExt cx="1665853" cy="3421380"/>
          </a:xfrm>
        </p:grpSpPr>
        <p:grpSp>
          <p:nvGrpSpPr>
            <p:cNvPr id="77" name="Group 76"/>
            <p:cNvGrpSpPr/>
            <p:nvPr/>
          </p:nvGrpSpPr>
          <p:grpSpPr>
            <a:xfrm rot="0">
              <a:off x="2428240" y="975360"/>
              <a:ext cx="1665853" cy="3421380"/>
              <a:chOff x="3739073" y="951230"/>
              <a:chExt cx="1665853" cy="3421380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739073" y="951230"/>
                <a:ext cx="1665853" cy="342138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3850640" y="1361440"/>
                <a:ext cx="1442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539807" y="1377328"/>
              <a:ext cx="14427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 rot="0">
            <a:off x="3473800" y="890467"/>
            <a:ext cx="1563487" cy="3211140"/>
            <a:chOff x="2428240" y="975360"/>
            <a:chExt cx="1665853" cy="3421380"/>
          </a:xfrm>
        </p:grpSpPr>
        <p:grpSp>
          <p:nvGrpSpPr>
            <p:cNvPr id="82" name="Group 81"/>
            <p:cNvGrpSpPr/>
            <p:nvPr/>
          </p:nvGrpSpPr>
          <p:grpSpPr>
            <a:xfrm rot="0">
              <a:off x="2428240" y="975360"/>
              <a:ext cx="1665853" cy="3421380"/>
              <a:chOff x="3739073" y="951230"/>
              <a:chExt cx="1665853" cy="342138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739073" y="951230"/>
                <a:ext cx="1665853" cy="3421380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3850640" y="1361440"/>
                <a:ext cx="1442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2539807" y="1377328"/>
              <a:ext cx="14427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9207" y="1515105"/>
            <a:ext cx="1221826" cy="1913592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rcRect l="16090" t="25930" r="37160" b="19920"/>
          <a:stretch>
            <a:fillRect/>
          </a:stretch>
        </p:blipFill>
        <p:spPr>
          <a:xfrm>
            <a:off x="1888577" y="1497724"/>
            <a:ext cx="1173768" cy="1983827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 rot="467116">
            <a:off x="2003534" y="2405500"/>
            <a:ext cx="899949" cy="288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 b="1">
                <a:solidFill>
                  <a:schemeClr val="lt1"/>
                </a:solidFill>
              </a:rPr>
              <a:t>Save Band</a:t>
            </a:r>
            <a:endParaRPr lang="en-US" altLang="ko-KR" sz="1300" b="1">
              <a:solidFill>
                <a:schemeClr val="lt1"/>
              </a:solidFill>
            </a:endParaRPr>
          </a:p>
        </p:txBody>
      </p:sp>
      <p:sp>
        <p:nvSpPr>
          <p:cNvPr id="91" name="TextBox 54"/>
          <p:cNvSpPr txBox="1"/>
          <p:nvPr/>
        </p:nvSpPr>
        <p:spPr>
          <a:xfrm>
            <a:off x="5013410" y="2921705"/>
            <a:ext cx="1037394" cy="9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Price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Function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Concentration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Accessibility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Fashion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Accuracy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Warning</a:t>
            </a:r>
            <a:endParaRPr lang="en-US" altLang="ko-KR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92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" name=""/>
          <p:cNvSpPr/>
          <p:nvPr/>
        </p:nvSpPr>
        <p:spPr>
          <a:xfrm>
            <a:off x="-9525" y="-19050"/>
            <a:ext cx="7009086" cy="528801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 txBox="1"/>
          <p:nvPr/>
        </p:nvSpPr>
        <p:spPr>
          <a:xfrm>
            <a:off x="-71832" y="1916489"/>
            <a:ext cx="7001663" cy="131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  <a:latin typeface="나눔고딕"/>
                <a:ea typeface="나눔고딕"/>
              </a:rPr>
              <a:t>‘</a:t>
            </a: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軍</a:t>
            </a:r>
            <a:r>
              <a:rPr lang="en-US" altLang="ko-KR" sz="4000" b="1">
                <a:solidFill>
                  <a:schemeClr val="lt1"/>
                </a:solidFill>
                <a:latin typeface="나눔고딕"/>
                <a:ea typeface="나눔고딕"/>
              </a:rPr>
              <a:t>’</a:t>
            </a: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에 필요한 </a:t>
            </a:r>
            <a:r>
              <a:rPr lang="ko-KR" altLang="en-US" sz="4000" b="1">
                <a:ln w="9525">
                  <a:solidFill>
                    <a:schemeClr val="accent4"/>
                  </a:solidFill>
                </a:ln>
                <a:solidFill>
                  <a:schemeClr val="accent2"/>
                </a:solidFill>
                <a:latin typeface="나눔고딕"/>
                <a:ea typeface="나눔고딕"/>
              </a:rPr>
              <a:t>압축적</a:t>
            </a: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이고 </a:t>
            </a:r>
            <a:r>
              <a:rPr lang="ko-KR" altLang="en-US" sz="4000" b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나눔고딕"/>
                <a:ea typeface="나눔고딕"/>
              </a:rPr>
              <a:t>효율적</a:t>
            </a: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인 </a:t>
            </a:r>
            <a:r>
              <a:rPr lang="en-US" altLang="ko-KR" sz="4000" b="1"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3"/>
                </a:solidFill>
                <a:latin typeface="나눔고딕"/>
                <a:ea typeface="나눔고딕"/>
              </a:rPr>
              <a:t>Save Band</a:t>
            </a:r>
            <a:endParaRPr lang="en-US" altLang="ko-KR" sz="4000" b="1">
              <a:ln w="9525" cap="flat" cmpd="sng" algn="ctr">
                <a:solidFill>
                  <a:schemeClr val="accent3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accent3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Survey</a:t>
            </a:r>
            <a:r>
              <a:rPr lang="en-US" altLang="ko-KR" b="0"/>
              <a:t>_</a:t>
            </a:r>
            <a:r>
              <a:rPr lang="ko-KR" altLang="en-US" sz="800" b="0"/>
              <a:t>현역 장병 및 예비군 대상 </a:t>
            </a:r>
            <a:endParaRPr lang="ko-KR" altLang="en-US" sz="800" b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grpSp>
        <p:nvGrpSpPr>
          <p:cNvPr id="752" name=""/>
          <p:cNvGrpSpPr/>
          <p:nvPr/>
        </p:nvGrpSpPr>
        <p:grpSpPr>
          <a:xfrm rot="0">
            <a:off x="512215" y="729155"/>
            <a:ext cx="5833569" cy="3101520"/>
            <a:chOff x="372838" y="814552"/>
            <a:chExt cx="5833569" cy="3101520"/>
          </a:xfrm>
        </p:grpSpPr>
        <p:pic>
          <p:nvPicPr>
            <p:cNvPr id="744" name=""/>
            <p:cNvPicPr>
              <a:picLocks noChangeAspect="1"/>
            </p:cNvPicPr>
            <p:nvPr/>
          </p:nvPicPr>
          <p:blipFill rotWithShape="1">
            <a:blip r:embed="rId2"/>
            <a:srcRect t="2940"/>
            <a:stretch>
              <a:fillRect/>
            </a:stretch>
          </p:blipFill>
          <p:spPr>
            <a:xfrm>
              <a:off x="372838" y="814552"/>
              <a:ext cx="1871488" cy="3052821"/>
            </a:xfrm>
            <a:prstGeom prst="rect">
              <a:avLst/>
            </a:prstGeom>
            <a:ln>
              <a:solidFill>
                <a:schemeClr val="dk1">
                  <a:alpha val="28000"/>
                </a:schemeClr>
              </a:solidFill>
            </a:ln>
          </p:spPr>
        </p:pic>
        <p:pic>
          <p:nvPicPr>
            <p:cNvPr id="746" name=""/>
            <p:cNvPicPr>
              <a:picLocks noChangeAspect="1"/>
            </p:cNvPicPr>
            <p:nvPr/>
          </p:nvPicPr>
          <p:blipFill rotWithShape="1">
            <a:blip r:embed="rId3"/>
            <a:srcRect t="4600"/>
            <a:stretch>
              <a:fillRect/>
            </a:stretch>
          </p:blipFill>
          <p:spPr>
            <a:xfrm>
              <a:off x="2425141" y="814552"/>
              <a:ext cx="1800225" cy="3052925"/>
            </a:xfrm>
            <a:prstGeom prst="rect">
              <a:avLst/>
            </a:prstGeom>
            <a:ln>
              <a:solidFill>
                <a:schemeClr val="dk1">
                  <a:alpha val="28000"/>
                </a:schemeClr>
              </a:solidFill>
            </a:ln>
          </p:spPr>
        </p:pic>
        <p:pic>
          <p:nvPicPr>
            <p:cNvPr id="747" name=""/>
            <p:cNvPicPr>
              <a:picLocks noChangeAspect="1"/>
            </p:cNvPicPr>
            <p:nvPr/>
          </p:nvPicPr>
          <p:blipFill rotWithShape="1">
            <a:blip r:embed="rId4"/>
            <a:srcRect t="3080"/>
            <a:stretch>
              <a:fillRect/>
            </a:stretch>
          </p:blipFill>
          <p:spPr>
            <a:xfrm>
              <a:off x="4406182" y="814552"/>
              <a:ext cx="1800225" cy="3101520"/>
            </a:xfrm>
            <a:prstGeom prst="rect">
              <a:avLst/>
            </a:prstGeom>
            <a:ln>
              <a:solidFill>
                <a:schemeClr val="dk1">
                  <a:alpha val="28000"/>
                </a:schemeClr>
              </a:solidFill>
            </a:ln>
          </p:spPr>
        </p:pic>
      </p:grpSp>
      <p:sp>
        <p:nvSpPr>
          <p:cNvPr id="748" name=""/>
          <p:cNvSpPr/>
          <p:nvPr/>
        </p:nvSpPr>
        <p:spPr>
          <a:xfrm>
            <a:off x="4499742" y="2571750"/>
            <a:ext cx="1556844" cy="1305198"/>
          </a:xfrm>
          <a:prstGeom prst="rect">
            <a:avLst/>
          </a:prstGeom>
          <a:pattFill prst="wdUpDiag">
            <a:fgClr>
              <a:schemeClr val="lt1">
                <a:alpha val="22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759" name=""/>
          <p:cNvPicPr>
            <a:picLocks noChangeAspect="1"/>
          </p:cNvPicPr>
          <p:nvPr/>
        </p:nvPicPr>
        <p:blipFill rotWithShape="1">
          <a:blip r:embed="rId5"/>
          <a:srcRect t="61520" r="57920" b="14830"/>
          <a:stretch>
            <a:fillRect/>
          </a:stretch>
        </p:blipFill>
        <p:spPr>
          <a:xfrm>
            <a:off x="492508" y="2473215"/>
            <a:ext cx="1017143" cy="960606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pSp>
        <p:nvGrpSpPr>
          <p:cNvPr id="753" name="Group 71"/>
          <p:cNvGrpSpPr/>
          <p:nvPr/>
        </p:nvGrpSpPr>
        <p:grpSpPr>
          <a:xfrm rot="5400000">
            <a:off x="-167335" y="1885209"/>
            <a:ext cx="1066091" cy="2071311"/>
            <a:chOff x="2175079" y="1874903"/>
            <a:chExt cx="830358" cy="1613304"/>
          </a:xfrm>
        </p:grpSpPr>
        <p:sp>
          <p:nvSpPr>
            <p:cNvPr id="754" name="Rectangle 72"/>
            <p:cNvSpPr/>
            <p:nvPr/>
          </p:nvSpPr>
          <p:spPr>
            <a:xfrm>
              <a:off x="2491643" y="2705261"/>
              <a:ext cx="194349" cy="6443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5" name="Oval 73"/>
            <p:cNvSpPr/>
            <p:nvPr/>
          </p:nvSpPr>
          <p:spPr>
            <a:xfrm>
              <a:off x="2175079" y="1874903"/>
              <a:ext cx="830358" cy="830358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6" name="Rectangle 74"/>
            <p:cNvSpPr/>
            <p:nvPr/>
          </p:nvSpPr>
          <p:spPr>
            <a:xfrm>
              <a:off x="2450503" y="2903275"/>
              <a:ext cx="279672" cy="4937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7" name="Rectangle 75"/>
            <p:cNvSpPr/>
            <p:nvPr/>
          </p:nvSpPr>
          <p:spPr>
            <a:xfrm>
              <a:off x="2450503" y="2809198"/>
              <a:ext cx="279672" cy="917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8" name="Rectangle 76"/>
            <p:cNvSpPr/>
            <p:nvPr/>
          </p:nvSpPr>
          <p:spPr>
            <a:xfrm>
              <a:off x="2448980" y="3356855"/>
              <a:ext cx="279672" cy="1313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60" name=""/>
          <p:cNvSpPr txBox="1"/>
          <p:nvPr/>
        </p:nvSpPr>
        <p:spPr>
          <a:xfrm>
            <a:off x="0" y="4123284"/>
            <a:ext cx="6858000" cy="3610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全 군 대상 체력 검정 관련 설문조사</a:t>
            </a:r>
            <a:r>
              <a:rPr lang="en-US" altLang="ko-KR">
                <a:latin typeface="나눔고딕 ExtraBold"/>
                <a:ea typeface="나눔고딕 ExtraBold"/>
              </a:rPr>
              <a:t>(20</a:t>
            </a:r>
            <a:r>
              <a:rPr lang="ko-KR" altLang="en-US">
                <a:latin typeface="나눔고딕 ExtraBold"/>
                <a:ea typeface="나눔고딕 ExtraBold"/>
              </a:rPr>
              <a:t>문항</a:t>
            </a:r>
            <a:r>
              <a:rPr lang="en-US" altLang="ko-KR">
                <a:latin typeface="나눔고딕 ExtraBold"/>
                <a:ea typeface="나눔고딕 ExtraBold"/>
              </a:rPr>
              <a:t>)</a:t>
            </a:r>
            <a:r>
              <a:rPr lang="ko-KR" altLang="en-US">
                <a:latin typeface="나눔고딕 ExtraBold"/>
                <a:ea typeface="나눔고딕 ExtraBold"/>
              </a:rPr>
              <a:t> </a:t>
            </a:r>
            <a:r>
              <a:rPr lang="en-US" altLang="ko-KR">
                <a:latin typeface="나눔고딕 ExtraBold"/>
                <a:ea typeface="나눔고딕 ExtraBold"/>
              </a:rPr>
              <a:t>_</a:t>
            </a:r>
            <a:r>
              <a:rPr lang="ko-KR" altLang="en-US">
                <a:latin typeface="나눔고딕 ExtraBold"/>
                <a:ea typeface="나눔고딕 ExtraBold"/>
              </a:rPr>
              <a:t> </a:t>
            </a:r>
            <a:r>
              <a:rPr lang="en-US" altLang="ko-KR">
                <a:latin typeface="나눔고딕 ExtraBold"/>
                <a:ea typeface="나눔고딕 ExtraBold"/>
              </a:rPr>
              <a:t>54</a:t>
            </a:r>
            <a:r>
              <a:rPr lang="ko-KR" altLang="en-US">
                <a:latin typeface="나눔고딕 ExtraBold"/>
                <a:ea typeface="나눔고딕 ExtraBold"/>
              </a:rPr>
              <a:t>명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761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2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Survey_</a:t>
            </a:r>
            <a:r>
              <a:rPr lang="ko-KR" altLang="en-US" sz="800"/>
              <a:t>현역 장병 및 예비군 대상 </a:t>
            </a:r>
            <a:endParaRPr lang="en-US" altLang="ko-KR" sz="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grpSp>
        <p:nvGrpSpPr>
          <p:cNvPr id="84" name=""/>
          <p:cNvGrpSpPr>
            <a:grpSpLocks/>
          </p:cNvGrpSpPr>
          <p:nvPr/>
        </p:nvGrpSpPr>
        <p:grpSpPr>
          <a:xfrm rot="0">
            <a:off x="3126" y="773159"/>
            <a:ext cx="1355982" cy="3596911"/>
            <a:chOff x="-31848" y="773159"/>
            <a:chExt cx="1355982" cy="3596911"/>
          </a:xfrm>
        </p:grpSpPr>
        <p:graphicFrame>
          <p:nvGraphicFramePr>
            <p:cNvPr id="10" name="Chart 9"/>
            <p:cNvGraphicFramePr/>
            <p:nvPr/>
          </p:nvGraphicFramePr>
          <p:xfrm>
            <a:off x="-13347" y="773159"/>
            <a:ext cx="1321244" cy="1343161"/>
          </p:xfrm>
          <a:graphic>
            <a:graphicData uri="http://schemas.openxmlformats.org/drawingml/2006/chart">
              <c:chart r:id="rId2"/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63403" y="232825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402" y="2125848"/>
              <a:ext cx="1174285" cy="35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유산소 운동 비율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en-US" altLang="ko-KR" sz="800">
                  <a:latin typeface="Raleway"/>
                </a:rPr>
                <a:t>1</a:t>
              </a:r>
              <a:r>
                <a:rPr lang="ko-KR" altLang="en-US" sz="800">
                  <a:latin typeface="Raleway"/>
                </a:rPr>
                <a:t>달 </a:t>
              </a:r>
              <a:r>
                <a:rPr lang="en-US" altLang="ko-KR" sz="800">
                  <a:latin typeface="Raleway"/>
                </a:rPr>
                <a:t>1~2</a:t>
              </a:r>
              <a:r>
                <a:rPr lang="ko-KR" altLang="en-US" sz="800">
                  <a:latin typeface="Raleway"/>
                </a:rPr>
                <a:t>번 </a:t>
              </a:r>
              <a:r>
                <a:rPr lang="en-US" altLang="ko-KR" sz="800">
                  <a:latin typeface="Raleway"/>
                </a:rPr>
                <a:t>50%</a:t>
              </a:r>
              <a:endParaRPr lang="en-US" altLang="ko-KR" sz="800">
                <a:latin typeface="Raleway"/>
              </a:endParaRPr>
            </a:p>
          </p:txBody>
        </p:sp>
        <p:graphicFrame>
          <p:nvGraphicFramePr>
            <p:cNvPr id="20" name="Chart 19"/>
            <p:cNvGraphicFramePr/>
            <p:nvPr/>
          </p:nvGraphicFramePr>
          <p:xfrm>
            <a:off x="-13347" y="2626193"/>
            <a:ext cx="1321244" cy="1343161"/>
          </p:xfrm>
          <a:graphic>
            <a:graphicData uri="http://schemas.openxmlformats.org/drawingml/2006/chart">
              <c:chart r:id="rId3"/>
            </a:graphicData>
          </a:graphic>
        </p:graphicFrame>
        <p:grpSp>
          <p:nvGrpSpPr>
            <p:cNvPr id="68" name=""/>
            <p:cNvGrpSpPr/>
            <p:nvPr/>
          </p:nvGrpSpPr>
          <p:grpSpPr>
            <a:xfrm rot="0">
              <a:off x="-31848" y="3978883"/>
              <a:ext cx="1355982" cy="391187"/>
              <a:chOff x="692052" y="3978883"/>
              <a:chExt cx="1355982" cy="39118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87303" y="4162237"/>
                <a:ext cx="1174283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77%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92052" y="3978883"/>
                <a:ext cx="1355982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뜀걸음 중 심장 불안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pSp>
        <p:nvGrpSpPr>
          <p:cNvPr id="85" name=""/>
          <p:cNvGrpSpPr>
            <a:grpSpLocks/>
          </p:cNvGrpSpPr>
          <p:nvPr/>
        </p:nvGrpSpPr>
        <p:grpSpPr>
          <a:xfrm rot="0">
            <a:off x="1830571" y="773159"/>
            <a:ext cx="1389202" cy="3596911"/>
            <a:chOff x="1993889" y="773159"/>
            <a:chExt cx="1389202" cy="3596911"/>
          </a:xfrm>
        </p:grpSpPr>
        <p:graphicFrame>
          <p:nvGraphicFramePr>
            <p:cNvPr id="50" name="Chart 49"/>
            <p:cNvGraphicFramePr/>
            <p:nvPr/>
          </p:nvGraphicFramePr>
          <p:xfrm>
            <a:off x="1993889" y="773159"/>
            <a:ext cx="1321244" cy="1343161"/>
          </p:xfrm>
          <a:graphic>
            <a:graphicData uri="http://schemas.openxmlformats.org/drawingml/2006/chart">
              <c:chart r:id="rId4"/>
            </a:graphicData>
          </a:graphic>
        </p:graphicFrame>
        <p:graphicFrame>
          <p:nvGraphicFramePr>
            <p:cNvPr id="21" name="Chart 20"/>
            <p:cNvGraphicFramePr/>
            <p:nvPr/>
          </p:nvGraphicFramePr>
          <p:xfrm>
            <a:off x="1993889" y="2626193"/>
            <a:ext cx="1321244" cy="1343161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66" name="Rectangle 54"/>
            <p:cNvSpPr/>
            <p:nvPr/>
          </p:nvSpPr>
          <p:spPr>
            <a:xfrm>
              <a:off x="2117957" y="2125848"/>
              <a:ext cx="1174285" cy="35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체력 검정 대비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800">
                  <a:latin typeface="Raleway"/>
                </a:rPr>
                <a:t>아니오 </a:t>
              </a:r>
              <a:r>
                <a:rPr lang="en-US" altLang="ko-KR" sz="800">
                  <a:latin typeface="Raleway"/>
                </a:rPr>
                <a:t>65%</a:t>
              </a:r>
              <a:endParaRPr lang="en-US" altLang="ko-KR" sz="800">
                <a:latin typeface="Raleway"/>
              </a:endParaRPr>
            </a:p>
          </p:txBody>
        </p:sp>
        <p:grpSp>
          <p:nvGrpSpPr>
            <p:cNvPr id="69" name=""/>
            <p:cNvGrpSpPr/>
            <p:nvPr/>
          </p:nvGrpSpPr>
          <p:grpSpPr>
            <a:xfrm rot="0">
              <a:off x="2027108" y="3978883"/>
              <a:ext cx="1355983" cy="391187"/>
              <a:chOff x="692051" y="3978883"/>
              <a:chExt cx="1355983" cy="391187"/>
            </a:xfrm>
          </p:grpSpPr>
          <p:sp>
            <p:nvSpPr>
              <p:cNvPr id="70" name="TextBox 23"/>
              <p:cNvSpPr txBox="1"/>
              <p:nvPr/>
            </p:nvSpPr>
            <p:spPr>
              <a:xfrm>
                <a:off x="787302" y="4162237"/>
                <a:ext cx="1174284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90%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71" name="Rectangle 24"/>
              <p:cNvSpPr/>
              <p:nvPr/>
            </p:nvSpPr>
            <p:spPr>
              <a:xfrm>
                <a:off x="692051" y="3978883"/>
                <a:ext cx="1355983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환경의 영향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pSp>
        <p:nvGrpSpPr>
          <p:cNvPr id="86" name=""/>
          <p:cNvGrpSpPr>
            <a:grpSpLocks/>
          </p:cNvGrpSpPr>
          <p:nvPr/>
        </p:nvGrpSpPr>
        <p:grpSpPr>
          <a:xfrm rot="0">
            <a:off x="3691236" y="773159"/>
            <a:ext cx="1365137" cy="3596911"/>
            <a:chOff x="4001124" y="773159"/>
            <a:chExt cx="1365137" cy="3596911"/>
          </a:xfrm>
        </p:grpSpPr>
        <p:graphicFrame>
          <p:nvGraphicFramePr>
            <p:cNvPr id="51" name="Chart 50"/>
            <p:cNvGraphicFramePr/>
            <p:nvPr/>
          </p:nvGraphicFramePr>
          <p:xfrm>
            <a:off x="4001124" y="773159"/>
            <a:ext cx="1321244" cy="1343161"/>
          </p:xfrm>
          <a:graphic>
            <a:graphicData uri="http://schemas.openxmlformats.org/drawingml/2006/chart">
              <c:chart r:id="rId6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4077875" y="232881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graphicFrame>
          <p:nvGraphicFramePr>
            <p:cNvPr id="22" name="Chart 21"/>
            <p:cNvGraphicFramePr/>
            <p:nvPr/>
          </p:nvGraphicFramePr>
          <p:xfrm>
            <a:off x="4001124" y="2626193"/>
            <a:ext cx="1321244" cy="1343161"/>
          </p:xfrm>
          <a:graphic>
            <a:graphicData uri="http://schemas.openxmlformats.org/drawingml/2006/chart">
              <c:chart r:id="rId7"/>
            </a:graphicData>
          </a:graphic>
        </p:graphicFrame>
        <p:sp>
          <p:nvSpPr>
            <p:cNvPr id="67" name="Rectangle 54"/>
            <p:cNvSpPr/>
            <p:nvPr/>
          </p:nvSpPr>
          <p:spPr>
            <a:xfrm>
              <a:off x="4101126" y="2122892"/>
              <a:ext cx="1174285" cy="361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어려운 종목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en-US" altLang="ko-KR" sz="800">
                  <a:latin typeface="Raleway"/>
                </a:rPr>
                <a:t>3km</a:t>
              </a:r>
              <a:r>
                <a:rPr lang="ko-KR" altLang="en-US" sz="800">
                  <a:latin typeface="Raleway"/>
                </a:rPr>
                <a:t> 뜀걸음 </a:t>
              </a:r>
              <a:r>
                <a:rPr lang="en-US" altLang="ko-KR" sz="800">
                  <a:latin typeface="Raleway"/>
                </a:rPr>
                <a:t>67%</a:t>
              </a:r>
              <a:endParaRPr lang="en-US" altLang="ko-KR" sz="800">
                <a:latin typeface="Raleway"/>
              </a:endParaRPr>
            </a:p>
          </p:txBody>
        </p:sp>
        <p:grpSp>
          <p:nvGrpSpPr>
            <p:cNvPr id="72" name=""/>
            <p:cNvGrpSpPr/>
            <p:nvPr/>
          </p:nvGrpSpPr>
          <p:grpSpPr>
            <a:xfrm rot="0">
              <a:off x="4010277" y="3978883"/>
              <a:ext cx="1355984" cy="391187"/>
              <a:chOff x="692050" y="3978883"/>
              <a:chExt cx="1355984" cy="391187"/>
            </a:xfrm>
          </p:grpSpPr>
          <p:sp>
            <p:nvSpPr>
              <p:cNvPr id="73" name="TextBox 23"/>
              <p:cNvSpPr txBox="1"/>
              <p:nvPr/>
            </p:nvSpPr>
            <p:spPr>
              <a:xfrm>
                <a:off x="787301" y="4162237"/>
                <a:ext cx="1174285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60%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74" name="Rectangle 24"/>
              <p:cNvSpPr/>
              <p:nvPr/>
            </p:nvSpPr>
            <p:spPr>
              <a:xfrm>
                <a:off x="692050" y="3978883"/>
                <a:ext cx="1355984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심리적 부담감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aphicFrame>
        <p:nvGraphicFramePr>
          <p:cNvPr id="75" name="Chart 50"/>
          <p:cNvGraphicFramePr/>
          <p:nvPr/>
        </p:nvGraphicFramePr>
        <p:xfrm>
          <a:off x="5527837" y="773159"/>
          <a:ext cx="1321244" cy="1343161"/>
        </p:xfrm>
        <a:graphic>
          <a:graphicData uri="http://schemas.openxmlformats.org/drawingml/2006/chart">
            <c:chart r:id="rId8"/>
          </a:graphicData>
        </a:graphic>
      </p:graphicFrame>
      <p:graphicFrame>
        <p:nvGraphicFramePr>
          <p:cNvPr id="78" name="Chart 21"/>
          <p:cNvGraphicFramePr/>
          <p:nvPr/>
        </p:nvGraphicFramePr>
        <p:xfrm>
          <a:off x="5527837" y="2626193"/>
          <a:ext cx="1321244" cy="1343161"/>
        </p:xfrm>
        <a:graphic>
          <a:graphicData uri="http://schemas.openxmlformats.org/drawingml/2006/chart">
            <c:chart r:id="rId9"/>
          </a:graphicData>
        </a:graphic>
      </p:graphicFrame>
      <p:grpSp>
        <p:nvGrpSpPr>
          <p:cNvPr id="87" name=""/>
          <p:cNvGrpSpPr/>
          <p:nvPr/>
        </p:nvGrpSpPr>
        <p:grpSpPr>
          <a:xfrm rot="0">
            <a:off x="5416973" y="2039072"/>
            <a:ext cx="1584885" cy="535960"/>
            <a:chOff x="5381999" y="2039072"/>
            <a:chExt cx="1584885" cy="535960"/>
          </a:xfrm>
        </p:grpSpPr>
        <p:sp>
          <p:nvSpPr>
            <p:cNvPr id="76" name="TextBox 57"/>
            <p:cNvSpPr txBox="1"/>
            <p:nvPr/>
          </p:nvSpPr>
          <p:spPr>
            <a:xfrm>
              <a:off x="5569614" y="232881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80" name="Rectangle 54"/>
            <p:cNvSpPr/>
            <p:nvPr/>
          </p:nvSpPr>
          <p:spPr>
            <a:xfrm>
              <a:off x="5381999" y="2039072"/>
              <a:ext cx="1584885" cy="513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이성적 판단 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초월 경험 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800">
                  <a:latin typeface="Raleway"/>
                </a:rPr>
                <a:t>예 </a:t>
              </a:r>
              <a:r>
                <a:rPr lang="en-US" altLang="ko-KR" sz="800">
                  <a:latin typeface="Raleway"/>
                </a:rPr>
                <a:t>53%</a:t>
              </a:r>
              <a:endParaRPr lang="en-US" altLang="ko-KR" sz="800">
                <a:latin typeface="Raleway"/>
              </a:endParaRPr>
            </a:p>
          </p:txBody>
        </p:sp>
      </p:grpSp>
      <p:grpSp>
        <p:nvGrpSpPr>
          <p:cNvPr id="81" name=""/>
          <p:cNvGrpSpPr/>
          <p:nvPr/>
        </p:nvGrpSpPr>
        <p:grpSpPr>
          <a:xfrm rot="0">
            <a:off x="5536989" y="3912206"/>
            <a:ext cx="1355984" cy="524538"/>
            <a:chOff x="692049" y="3978882"/>
            <a:chExt cx="1355984" cy="326912"/>
          </a:xfrm>
        </p:grpSpPr>
        <p:sp>
          <p:nvSpPr>
            <p:cNvPr id="82" name="TextBox 23"/>
            <p:cNvSpPr txBox="1"/>
            <p:nvPr/>
          </p:nvSpPr>
          <p:spPr>
            <a:xfrm>
              <a:off x="787300" y="4174106"/>
              <a:ext cx="1174285" cy="131688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  <a:latin typeface="Calibri Light"/>
                  <a:ea typeface="Roboto Light"/>
                </a:rPr>
                <a:t>예 </a:t>
              </a:r>
              <a:r>
                <a:rPr lang="en-US" altLang="ko-KR" sz="800">
                  <a:solidFill>
                    <a:schemeClr val="tx1"/>
                  </a:solidFill>
                  <a:latin typeface="Calibri Light"/>
                  <a:ea typeface="Roboto Light"/>
                </a:rPr>
                <a:t>75%</a:t>
              </a:r>
              <a:endParaRPr lang="en-US" altLang="ko-KR" sz="800">
                <a:solidFill>
                  <a:schemeClr val="tx1"/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83" name="Rectangle 24"/>
            <p:cNvSpPr/>
            <p:nvPr/>
          </p:nvSpPr>
          <p:spPr>
            <a:xfrm>
              <a:off x="692049" y="3978882"/>
              <a:ext cx="1355984" cy="243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페이스 메이커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필요성</a:t>
              </a:r>
              <a:endParaRPr lang="ko-KR" altLang="en-US" sz="1000" b="1">
                <a:latin typeface="Raleway"/>
              </a:endParaRPr>
            </a:p>
          </p:txBody>
        </p:sp>
      </p:grpSp>
      <p:pic>
        <p:nvPicPr>
          <p:cNvPr id="90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59838" y="1051034"/>
            <a:ext cx="647512" cy="755430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11">
            <a:biLevel thresh="50000"/>
            <a:lum/>
          </a:blip>
          <a:stretch>
            <a:fillRect/>
          </a:stretch>
        </p:blipFill>
        <p:spPr>
          <a:xfrm>
            <a:off x="2246257" y="1169275"/>
            <a:ext cx="525516" cy="525516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060545" y="1102541"/>
            <a:ext cx="601836" cy="654388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002002" y="1175784"/>
            <a:ext cx="404769" cy="490165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98018" y="3009839"/>
            <a:ext cx="582131" cy="582131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265307" y="3054569"/>
            <a:ext cx="474278" cy="474278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123705" y="3067005"/>
            <a:ext cx="469607" cy="450346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948198" y="3041429"/>
            <a:ext cx="532087" cy="532087"/>
          </a:xfrm>
          <a:prstGeom prst="rect">
            <a:avLst/>
          </a:prstGeom>
        </p:spPr>
      </p:pic>
      <p:sp>
        <p:nvSpPr>
          <p:cNvPr id="98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Survey_</a:t>
            </a:r>
            <a:r>
              <a:rPr lang="ko-KR" altLang="en-US" sz="800"/>
              <a:t>현역 장병 및 예비군 대상 </a:t>
            </a:r>
            <a:endParaRPr lang="en-US" altLang="ko-KR" sz="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grpSp>
        <p:nvGrpSpPr>
          <p:cNvPr id="84" name=""/>
          <p:cNvGrpSpPr>
            <a:grpSpLocks/>
          </p:cNvGrpSpPr>
          <p:nvPr/>
        </p:nvGrpSpPr>
        <p:grpSpPr>
          <a:xfrm rot="0">
            <a:off x="3126" y="773159"/>
            <a:ext cx="1355982" cy="3596911"/>
            <a:chOff x="-31848" y="773159"/>
            <a:chExt cx="1355982" cy="3596911"/>
          </a:xfrm>
        </p:grpSpPr>
        <p:graphicFrame>
          <p:nvGraphicFramePr>
            <p:cNvPr id="10" name="Chart 9"/>
            <p:cNvGraphicFramePr/>
            <p:nvPr/>
          </p:nvGraphicFramePr>
          <p:xfrm>
            <a:off x="-13347" y="773159"/>
            <a:ext cx="1321244" cy="1343161"/>
          </p:xfrm>
          <a:graphic>
            <a:graphicData uri="http://schemas.openxmlformats.org/drawingml/2006/chart">
              <c:chart r:id="rId2"/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63403" y="232825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402" y="2125848"/>
              <a:ext cx="1174285" cy="35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유산소 운동 비율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en-US" altLang="ko-KR" sz="800">
                  <a:latin typeface="Raleway"/>
                </a:rPr>
                <a:t>1</a:t>
              </a:r>
              <a:r>
                <a:rPr lang="ko-KR" altLang="en-US" sz="800">
                  <a:latin typeface="Raleway"/>
                </a:rPr>
                <a:t>달 </a:t>
              </a:r>
              <a:r>
                <a:rPr lang="en-US" altLang="ko-KR" sz="800">
                  <a:latin typeface="Raleway"/>
                </a:rPr>
                <a:t>1~2</a:t>
              </a:r>
              <a:r>
                <a:rPr lang="ko-KR" altLang="en-US" sz="800">
                  <a:latin typeface="Raleway"/>
                </a:rPr>
                <a:t>번 </a:t>
              </a:r>
              <a:r>
                <a:rPr lang="en-US" altLang="ko-KR" sz="800">
                  <a:latin typeface="Raleway"/>
                </a:rPr>
                <a:t>50%</a:t>
              </a:r>
              <a:endParaRPr lang="en-US" altLang="ko-KR" sz="800">
                <a:latin typeface="Raleway"/>
              </a:endParaRPr>
            </a:p>
          </p:txBody>
        </p:sp>
        <p:graphicFrame>
          <p:nvGraphicFramePr>
            <p:cNvPr id="20" name="Chart 19"/>
            <p:cNvGraphicFramePr/>
            <p:nvPr/>
          </p:nvGraphicFramePr>
          <p:xfrm>
            <a:off x="-13347" y="2626193"/>
            <a:ext cx="1321244" cy="1343161"/>
          </p:xfrm>
          <a:graphic>
            <a:graphicData uri="http://schemas.openxmlformats.org/drawingml/2006/chart">
              <c:chart r:id="rId3"/>
            </a:graphicData>
          </a:graphic>
        </p:graphicFrame>
        <p:grpSp>
          <p:nvGrpSpPr>
            <p:cNvPr id="68" name=""/>
            <p:cNvGrpSpPr/>
            <p:nvPr/>
          </p:nvGrpSpPr>
          <p:grpSpPr>
            <a:xfrm rot="0">
              <a:off x="-31848" y="3978883"/>
              <a:ext cx="1355982" cy="391187"/>
              <a:chOff x="692052" y="3978883"/>
              <a:chExt cx="1355982" cy="39118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87303" y="4162237"/>
                <a:ext cx="1174283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77%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92052" y="3978883"/>
                <a:ext cx="1355982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뜀걸음 중 심장 불안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pSp>
        <p:nvGrpSpPr>
          <p:cNvPr id="85" name=""/>
          <p:cNvGrpSpPr>
            <a:grpSpLocks/>
          </p:cNvGrpSpPr>
          <p:nvPr/>
        </p:nvGrpSpPr>
        <p:grpSpPr>
          <a:xfrm rot="0">
            <a:off x="1830571" y="773159"/>
            <a:ext cx="1389202" cy="3596911"/>
            <a:chOff x="1993889" y="773159"/>
            <a:chExt cx="1389202" cy="3596911"/>
          </a:xfrm>
        </p:grpSpPr>
        <p:graphicFrame>
          <p:nvGraphicFramePr>
            <p:cNvPr id="50" name="Chart 49"/>
            <p:cNvGraphicFramePr/>
            <p:nvPr/>
          </p:nvGraphicFramePr>
          <p:xfrm>
            <a:off x="1993889" y="773159"/>
            <a:ext cx="1321244" cy="1343161"/>
          </p:xfrm>
          <a:graphic>
            <a:graphicData uri="http://schemas.openxmlformats.org/drawingml/2006/chart">
              <c:chart r:id="rId4"/>
            </a:graphicData>
          </a:graphic>
        </p:graphicFrame>
        <p:graphicFrame>
          <p:nvGraphicFramePr>
            <p:cNvPr id="21" name="Chart 20"/>
            <p:cNvGraphicFramePr/>
            <p:nvPr/>
          </p:nvGraphicFramePr>
          <p:xfrm>
            <a:off x="1993889" y="2626193"/>
            <a:ext cx="1321244" cy="1343161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66" name="Rectangle 54"/>
            <p:cNvSpPr/>
            <p:nvPr/>
          </p:nvSpPr>
          <p:spPr>
            <a:xfrm>
              <a:off x="2117957" y="2125848"/>
              <a:ext cx="1174285" cy="35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체력 검정 대비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800">
                  <a:latin typeface="Raleway"/>
                </a:rPr>
                <a:t>아니오 </a:t>
              </a:r>
              <a:r>
                <a:rPr lang="en-US" altLang="ko-KR" sz="800">
                  <a:latin typeface="Raleway"/>
                </a:rPr>
                <a:t>65%</a:t>
              </a:r>
              <a:endParaRPr lang="en-US" altLang="ko-KR" sz="800">
                <a:latin typeface="Raleway"/>
              </a:endParaRPr>
            </a:p>
          </p:txBody>
        </p:sp>
        <p:grpSp>
          <p:nvGrpSpPr>
            <p:cNvPr id="69" name=""/>
            <p:cNvGrpSpPr/>
            <p:nvPr/>
          </p:nvGrpSpPr>
          <p:grpSpPr>
            <a:xfrm rot="0">
              <a:off x="2027108" y="3978883"/>
              <a:ext cx="1355983" cy="391187"/>
              <a:chOff x="692051" y="3978883"/>
              <a:chExt cx="1355983" cy="391187"/>
            </a:xfrm>
          </p:grpSpPr>
          <p:sp>
            <p:nvSpPr>
              <p:cNvPr id="70" name="TextBox 23"/>
              <p:cNvSpPr txBox="1"/>
              <p:nvPr/>
            </p:nvSpPr>
            <p:spPr>
              <a:xfrm>
                <a:off x="787302" y="4162237"/>
                <a:ext cx="1174284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90%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71" name="Rectangle 24"/>
              <p:cNvSpPr/>
              <p:nvPr/>
            </p:nvSpPr>
            <p:spPr>
              <a:xfrm>
                <a:off x="692051" y="3978883"/>
                <a:ext cx="1355983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환경의 영향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pSp>
        <p:nvGrpSpPr>
          <p:cNvPr id="86" name=""/>
          <p:cNvGrpSpPr>
            <a:grpSpLocks/>
          </p:cNvGrpSpPr>
          <p:nvPr/>
        </p:nvGrpSpPr>
        <p:grpSpPr>
          <a:xfrm rot="0">
            <a:off x="3691236" y="773159"/>
            <a:ext cx="1365137" cy="3596911"/>
            <a:chOff x="4001124" y="773159"/>
            <a:chExt cx="1365137" cy="3596911"/>
          </a:xfrm>
        </p:grpSpPr>
        <p:graphicFrame>
          <p:nvGraphicFramePr>
            <p:cNvPr id="51" name="Chart 50"/>
            <p:cNvGraphicFramePr/>
            <p:nvPr/>
          </p:nvGraphicFramePr>
          <p:xfrm>
            <a:off x="4001124" y="773159"/>
            <a:ext cx="1321244" cy="1343161"/>
          </p:xfrm>
          <a:graphic>
            <a:graphicData uri="http://schemas.openxmlformats.org/drawingml/2006/chart">
              <c:chart r:id="rId6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4077875" y="232881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graphicFrame>
          <p:nvGraphicFramePr>
            <p:cNvPr id="22" name="Chart 21"/>
            <p:cNvGraphicFramePr/>
            <p:nvPr/>
          </p:nvGraphicFramePr>
          <p:xfrm>
            <a:off x="4001124" y="2626193"/>
            <a:ext cx="1321244" cy="1343161"/>
          </p:xfrm>
          <a:graphic>
            <a:graphicData uri="http://schemas.openxmlformats.org/drawingml/2006/chart">
              <c:chart r:id="rId7"/>
            </a:graphicData>
          </a:graphic>
        </p:graphicFrame>
        <p:sp>
          <p:nvSpPr>
            <p:cNvPr id="67" name="Rectangle 54"/>
            <p:cNvSpPr/>
            <p:nvPr/>
          </p:nvSpPr>
          <p:spPr>
            <a:xfrm>
              <a:off x="4101126" y="2122892"/>
              <a:ext cx="1174285" cy="361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어려운 종목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en-US" altLang="ko-KR" sz="800">
                  <a:latin typeface="Raleway"/>
                </a:rPr>
                <a:t>3km</a:t>
              </a:r>
              <a:r>
                <a:rPr lang="ko-KR" altLang="en-US" sz="800">
                  <a:latin typeface="Raleway"/>
                </a:rPr>
                <a:t> 뜀걸음 </a:t>
              </a:r>
              <a:r>
                <a:rPr lang="en-US" altLang="ko-KR" sz="800">
                  <a:latin typeface="Raleway"/>
                </a:rPr>
                <a:t>67%</a:t>
              </a:r>
              <a:endParaRPr lang="en-US" altLang="ko-KR" sz="800">
                <a:latin typeface="Raleway"/>
              </a:endParaRPr>
            </a:p>
          </p:txBody>
        </p:sp>
        <p:grpSp>
          <p:nvGrpSpPr>
            <p:cNvPr id="72" name=""/>
            <p:cNvGrpSpPr/>
            <p:nvPr/>
          </p:nvGrpSpPr>
          <p:grpSpPr>
            <a:xfrm rot="0">
              <a:off x="4010277" y="3978883"/>
              <a:ext cx="1355984" cy="391187"/>
              <a:chOff x="692050" y="3978883"/>
              <a:chExt cx="1355984" cy="391187"/>
            </a:xfrm>
          </p:grpSpPr>
          <p:sp>
            <p:nvSpPr>
              <p:cNvPr id="73" name="TextBox 23"/>
              <p:cNvSpPr txBox="1"/>
              <p:nvPr/>
            </p:nvSpPr>
            <p:spPr>
              <a:xfrm>
                <a:off x="787301" y="4162237"/>
                <a:ext cx="1174285" cy="207833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예 </a:t>
                </a:r>
                <a:r>
                  <a:rPr lang="en-US" altLang="ko-KR" sz="800">
                    <a:solidFill>
                      <a:schemeClr val="tx1"/>
                    </a:solidFill>
                    <a:latin typeface="Calibri Light"/>
                    <a:ea typeface="Roboto Light"/>
                  </a:rPr>
                  <a:t>60%</a:t>
                </a:r>
                <a:endParaRPr lang="en-US" altLang="ko-KR" sz="800">
                  <a:solidFill>
                    <a:schemeClr val="tx1"/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74" name="Rectangle 24"/>
              <p:cNvSpPr/>
              <p:nvPr/>
            </p:nvSpPr>
            <p:spPr>
              <a:xfrm>
                <a:off x="692050" y="3978883"/>
                <a:ext cx="1355984" cy="23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latin typeface="Raleway"/>
                  </a:rPr>
                  <a:t>심리적 부담감</a:t>
                </a:r>
                <a:endParaRPr lang="ko-KR" altLang="en-US" sz="1000" b="1">
                  <a:latin typeface="Raleway"/>
                </a:endParaRPr>
              </a:p>
            </p:txBody>
          </p:sp>
        </p:grpSp>
      </p:grpSp>
      <p:graphicFrame>
        <p:nvGraphicFramePr>
          <p:cNvPr id="75" name="Chart 50"/>
          <p:cNvGraphicFramePr/>
          <p:nvPr/>
        </p:nvGraphicFramePr>
        <p:xfrm>
          <a:off x="5527837" y="773159"/>
          <a:ext cx="1321244" cy="1343161"/>
        </p:xfrm>
        <a:graphic>
          <a:graphicData uri="http://schemas.openxmlformats.org/drawingml/2006/chart">
            <c:chart r:id="rId8"/>
          </a:graphicData>
        </a:graphic>
      </p:graphicFrame>
      <p:graphicFrame>
        <p:nvGraphicFramePr>
          <p:cNvPr id="78" name="Chart 21"/>
          <p:cNvGraphicFramePr/>
          <p:nvPr/>
        </p:nvGraphicFramePr>
        <p:xfrm>
          <a:off x="5527837" y="2626193"/>
          <a:ext cx="1321244" cy="1343161"/>
        </p:xfrm>
        <a:graphic>
          <a:graphicData uri="http://schemas.openxmlformats.org/drawingml/2006/chart">
            <c:chart r:id="rId9"/>
          </a:graphicData>
        </a:graphic>
      </p:graphicFrame>
      <p:grpSp>
        <p:nvGrpSpPr>
          <p:cNvPr id="87" name=""/>
          <p:cNvGrpSpPr/>
          <p:nvPr/>
        </p:nvGrpSpPr>
        <p:grpSpPr>
          <a:xfrm rot="0">
            <a:off x="5416973" y="2039072"/>
            <a:ext cx="1584885" cy="535960"/>
            <a:chOff x="5381999" y="2039072"/>
            <a:chExt cx="1584885" cy="535960"/>
          </a:xfrm>
        </p:grpSpPr>
        <p:sp>
          <p:nvSpPr>
            <p:cNvPr id="76" name="TextBox 57"/>
            <p:cNvSpPr txBox="1"/>
            <p:nvPr/>
          </p:nvSpPr>
          <p:spPr>
            <a:xfrm>
              <a:off x="5569614" y="2328811"/>
              <a:ext cx="1174283" cy="246221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80" name="Rectangle 54"/>
            <p:cNvSpPr/>
            <p:nvPr/>
          </p:nvSpPr>
          <p:spPr>
            <a:xfrm>
              <a:off x="5381999" y="2039072"/>
              <a:ext cx="1584885" cy="513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이성적 판단 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초월 경험 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800">
                  <a:latin typeface="Raleway"/>
                </a:rPr>
                <a:t>예 </a:t>
              </a:r>
              <a:r>
                <a:rPr lang="en-US" altLang="ko-KR" sz="800">
                  <a:latin typeface="Raleway"/>
                </a:rPr>
                <a:t>53%</a:t>
              </a:r>
              <a:endParaRPr lang="en-US" altLang="ko-KR" sz="800">
                <a:latin typeface="Raleway"/>
              </a:endParaRPr>
            </a:p>
          </p:txBody>
        </p:sp>
      </p:grpSp>
      <p:grpSp>
        <p:nvGrpSpPr>
          <p:cNvPr id="81" name=""/>
          <p:cNvGrpSpPr/>
          <p:nvPr/>
        </p:nvGrpSpPr>
        <p:grpSpPr>
          <a:xfrm rot="0">
            <a:off x="5536989" y="3912206"/>
            <a:ext cx="1355984" cy="524538"/>
            <a:chOff x="692049" y="3978882"/>
            <a:chExt cx="1355984" cy="326912"/>
          </a:xfrm>
        </p:grpSpPr>
        <p:sp>
          <p:nvSpPr>
            <p:cNvPr id="82" name="TextBox 23"/>
            <p:cNvSpPr txBox="1"/>
            <p:nvPr/>
          </p:nvSpPr>
          <p:spPr>
            <a:xfrm>
              <a:off x="787300" y="4174106"/>
              <a:ext cx="1174285" cy="131688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  <a:latin typeface="Calibri Light"/>
                  <a:ea typeface="Roboto Light"/>
                </a:rPr>
                <a:t>예 </a:t>
              </a:r>
              <a:r>
                <a:rPr lang="en-US" altLang="ko-KR" sz="800">
                  <a:solidFill>
                    <a:schemeClr val="tx1"/>
                  </a:solidFill>
                  <a:latin typeface="Calibri Light"/>
                  <a:ea typeface="Roboto Light"/>
                </a:rPr>
                <a:t>75%</a:t>
              </a:r>
              <a:endParaRPr lang="en-US" altLang="ko-KR" sz="800">
                <a:solidFill>
                  <a:schemeClr val="tx1"/>
                </a:solidFill>
                <a:latin typeface="Calibri Light"/>
                <a:ea typeface="Roboto Light"/>
              </a:endParaRPr>
            </a:p>
          </p:txBody>
        </p:sp>
        <p:sp>
          <p:nvSpPr>
            <p:cNvPr id="83" name="Rectangle 24"/>
            <p:cNvSpPr/>
            <p:nvPr/>
          </p:nvSpPr>
          <p:spPr>
            <a:xfrm>
              <a:off x="692049" y="3978882"/>
              <a:ext cx="1355984" cy="243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페이스 메이커</a:t>
              </a:r>
              <a:endParaRPr lang="ko-KR" altLang="en-US" sz="1000" b="1">
                <a:latin typeface="Raleway"/>
              </a:endParaRPr>
            </a:p>
            <a:p>
              <a:pPr algn="ctr">
                <a:defRPr/>
              </a:pPr>
              <a:r>
                <a:rPr lang="ko-KR" altLang="en-US" sz="1000" b="1">
                  <a:latin typeface="Raleway"/>
                </a:rPr>
                <a:t>필요성</a:t>
              </a:r>
              <a:endParaRPr lang="ko-KR" altLang="en-US" sz="1000" b="1">
                <a:latin typeface="Raleway"/>
              </a:endParaRPr>
            </a:p>
          </p:txBody>
        </p:sp>
      </p:grpSp>
      <p:pic>
        <p:nvPicPr>
          <p:cNvPr id="90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59838" y="1051034"/>
            <a:ext cx="647512" cy="755430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11">
            <a:biLevel thresh="50000"/>
            <a:lum/>
          </a:blip>
          <a:stretch>
            <a:fillRect/>
          </a:stretch>
        </p:blipFill>
        <p:spPr>
          <a:xfrm>
            <a:off x="2246257" y="1169275"/>
            <a:ext cx="525516" cy="525516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060545" y="1102541"/>
            <a:ext cx="601836" cy="654388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002002" y="1175784"/>
            <a:ext cx="404769" cy="490165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98018" y="3009839"/>
            <a:ext cx="582131" cy="582131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265307" y="3054569"/>
            <a:ext cx="474278" cy="474278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123705" y="3067005"/>
            <a:ext cx="469607" cy="450346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948198" y="3041429"/>
            <a:ext cx="532087" cy="532087"/>
          </a:xfrm>
          <a:prstGeom prst="rect">
            <a:avLst/>
          </a:prstGeom>
        </p:spPr>
      </p:pic>
      <p:sp>
        <p:nvSpPr>
          <p:cNvPr id="98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" name=""/>
          <p:cNvSpPr/>
          <p:nvPr/>
        </p:nvSpPr>
        <p:spPr>
          <a:xfrm>
            <a:off x="-9525" y="-19050"/>
            <a:ext cx="7009086" cy="528801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"/>
          <p:cNvSpPr txBox="1"/>
          <p:nvPr/>
        </p:nvSpPr>
        <p:spPr>
          <a:xfrm>
            <a:off x="-71832" y="1916489"/>
            <a:ext cx="7001663" cy="131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全장병의 공감</a:t>
            </a:r>
            <a:endParaRPr lang="ko-KR" altLang="en-US" sz="4000" b="1">
              <a:solidFill>
                <a:schemeClr val="lt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 sz="4000" b="1">
                <a:solidFill>
                  <a:schemeClr val="lt1"/>
                </a:solidFill>
                <a:latin typeface="나눔고딕"/>
                <a:ea typeface="나눔고딕"/>
              </a:rPr>
              <a:t>필요한 </a:t>
            </a:r>
            <a:r>
              <a:rPr lang="ko-KR" altLang="en-US" sz="4000" b="1">
                <a:solidFill>
                  <a:srgbClr val="42c7f1"/>
                </a:solidFill>
                <a:latin typeface="나눔고딕"/>
                <a:ea typeface="나눔고딕"/>
              </a:rPr>
              <a:t>실용적 </a:t>
            </a:r>
            <a:r>
              <a:rPr lang="en-US" altLang="ko-KR" sz="4000" b="1">
                <a:solidFill>
                  <a:srgbClr val="42c7f1"/>
                </a:solidFill>
                <a:latin typeface="나눔고딕"/>
                <a:ea typeface="나눔고딕"/>
              </a:rPr>
              <a:t>ITEM</a:t>
            </a:r>
            <a:endParaRPr lang="en-US" altLang="ko-KR" sz="4000" b="1">
              <a:solidFill>
                <a:srgbClr val="42c7f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Problem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46938" y="2961436"/>
            <a:ext cx="4364125" cy="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0">
            <a:off x="231049" y="983813"/>
            <a:ext cx="6675660" cy="957382"/>
            <a:chOff x="1244060" y="1280151"/>
            <a:chExt cx="6675659" cy="95738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9800" y="1280151"/>
              <a:ext cx="3169920" cy="957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2005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lvl="0">
                <a:defRPr/>
              </a:pPr>
              <a:r>
                <a:rPr lang="ko-KR" altLang="en-US" sz="1050" b="1">
                  <a:solidFill>
                    <a:schemeClr val="accent2"/>
                  </a:solidFill>
                  <a:latin typeface="Raleway"/>
                </a:rPr>
                <a:t>연합뉴스</a:t>
              </a:r>
              <a:endParaRPr lang="ko-KR" altLang="en-US" sz="1050" b="1">
                <a:solidFill>
                  <a:schemeClr val="accent2"/>
                </a:solidFill>
                <a:latin typeface="Raleway"/>
              </a:endParaRPr>
            </a:p>
            <a:p>
              <a:pPr lvl="0"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군 장교 </a:t>
              </a:r>
              <a:r>
                <a:rPr lang="en-US" altLang="ko-KR" b="1">
                  <a:solidFill>
                    <a:schemeClr val="lt1"/>
                  </a:solidFill>
                  <a:latin typeface="Raleway"/>
                </a:rPr>
                <a:t>3</a:t>
              </a: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명</a:t>
              </a:r>
              <a:r>
                <a:rPr lang="en-US" altLang="ko-KR" b="1">
                  <a:solidFill>
                    <a:schemeClr val="lt1"/>
                  </a:solidFill>
                  <a:latin typeface="Raleway"/>
                </a:rPr>
                <a:t>,</a:t>
              </a: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 위관장교 </a:t>
              </a:r>
              <a:r>
                <a:rPr lang="en-US" altLang="ko-KR" b="1">
                  <a:solidFill>
                    <a:schemeClr val="lt1"/>
                  </a:solidFill>
                  <a:latin typeface="Raleway"/>
                </a:rPr>
                <a:t>1</a:t>
              </a: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명 체력검정 중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사망</a:t>
              </a:r>
              <a:endParaRPr lang="ko-KR" altLang="en-US" b="1">
                <a:solidFill>
                  <a:srgbClr val="ff0000"/>
                </a:solidFill>
                <a:latin typeface="Raleway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4059" y="1432559"/>
              <a:ext cx="3013165" cy="33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 1.5km 달리기 체력검정 중 지난 2000년 군 장교 3명과 2001년 위관장교 1명이 각각 숨졌다.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0">
            <a:off x="-1623743" y="2277031"/>
            <a:ext cx="8144557" cy="1207213"/>
            <a:chOff x="-610075" y="1459136"/>
            <a:chExt cx="8144556" cy="1207212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610074" y="1459136"/>
              <a:ext cx="5096556" cy="1004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2008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sz="1051" b="1">
                  <a:solidFill>
                    <a:schemeClr val="accent2"/>
                  </a:solidFill>
                  <a:latin typeface="Raleway"/>
                </a:rPr>
                <a:t>중앙일보</a:t>
              </a:r>
              <a:endParaRPr lang="ko-KR" altLang="en-US" sz="1051" b="1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endParaRPr lang="en-US" sz="300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軍 체력검정 중 </a:t>
              </a:r>
              <a:endParaRPr lang="ko-KR" altLang="en-US" b="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latin typeface="Raleway"/>
                </a:rPr>
                <a:t>현역 공군 장교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사망</a:t>
              </a:r>
              <a:endParaRPr lang="ko-KR" altLang="en-US" b="1">
                <a:latin typeface="Raleway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49798" y="1597074"/>
              <a:ext cx="2784682" cy="1069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국방부는 7일 “오늘 오전 10시34분쯤 공군 제30방공관제단 소속 이모 중위(27)가 평택에 있는 부대 연병장에서 3㎞ 달리기를 하다 호흡곤란으로 쓰러졌다”며 “이 중위를 인근 평택 해군 2함대 의무대로 긴급이송했으나 오전 11시8분쯤에 사망했다”고 밝혔다.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군 관계자는 “이 중위가 골인지점을 80m 남겨놓고 갑자기 쓰러졌다”며 “심장마비로 숨진 것으로 추정된다”고 말했다.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grpSp>
        <p:nvGrpSpPr>
          <p:cNvPr id="30" name="Group 14"/>
          <p:cNvGrpSpPr/>
          <p:nvPr/>
        </p:nvGrpSpPr>
        <p:grpSpPr>
          <a:xfrm rot="0">
            <a:off x="-6" y="3547027"/>
            <a:ext cx="7078151" cy="1070693"/>
            <a:chOff x="1185733" y="1425985"/>
            <a:chExt cx="6733971" cy="1070692"/>
          </a:xfrm>
        </p:grpSpPr>
        <p:sp>
          <p:nvSpPr>
            <p:cNvPr id="31" name="Oval 7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TextBox 8"/>
            <p:cNvSpPr txBox="1"/>
            <p:nvPr/>
          </p:nvSpPr>
          <p:spPr>
            <a:xfrm>
              <a:off x="4749785" y="1432542"/>
              <a:ext cx="3169920" cy="949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2010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lvl="0">
                <a:defRPr/>
              </a:pPr>
              <a:r>
                <a:rPr lang="ko-KR" altLang="en-US" sz="1050" b="1">
                  <a:solidFill>
                    <a:schemeClr val="accent2"/>
                  </a:solidFill>
                  <a:latin typeface="Raleway"/>
                </a:rPr>
                <a:t>연합뉴스</a:t>
              </a:r>
              <a:endParaRPr lang="ko-KR" altLang="en-US" sz="1050" b="1">
                <a:solidFill>
                  <a:schemeClr val="accent2"/>
                </a:solidFill>
                <a:latin typeface="Raleway"/>
              </a:endParaRPr>
            </a:p>
            <a:p>
              <a:pPr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군 체력측정 중</a:t>
              </a:r>
              <a:endParaRPr lang="ko-KR" altLang="en-US" b="1">
                <a:solidFill>
                  <a:schemeClr val="lt1"/>
                </a:solidFill>
                <a:latin typeface="Raleway"/>
              </a:endParaRPr>
            </a:p>
            <a:p>
              <a:pPr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또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사망 </a:t>
              </a:r>
              <a:r>
                <a:rPr lang="ko-KR" altLang="en-US" b="1">
                  <a:latin typeface="Raleway"/>
                </a:rPr>
                <a:t>사고</a:t>
              </a:r>
              <a:endParaRPr lang="ko-KR" altLang="en-US" b="1">
                <a:latin typeface="Raleway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1185732" y="1425985"/>
              <a:ext cx="3131777" cy="1070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현역 장교가 군 체력검정을 하다 숨지는 사고가 또 발생했다.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방위사업청에 근무하는 최모(39) 해군 소령이 18일 오후 4시40분쯤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경기도 성남시 모 부대 연병장에서 체력검정을 받다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호흡곤란 증세를 일으켜 숨졌다.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사고는 야전부서 아닌 국방부와 방위사업청 등 정책부서에 근무하는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현역 장교한테서 주로 일어난다.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sp>
        <p:nvSpPr>
          <p:cNvPr id="34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dk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rcRect b="52080"/>
          <a:stretch>
            <a:fillRect/>
          </a:stretch>
        </p:blipFill>
        <p:spPr>
          <a:xfrm>
            <a:off x="317500" y="2851150"/>
            <a:ext cx="3111500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Potential</a:t>
            </a:r>
            <a:endParaRPr lang="en-US" altLang="ko-K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102350" y="3197427"/>
            <a:ext cx="1563664" cy="1946075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defRPr/>
            </a:pPr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 rot="0">
            <a:off x="2682939" y="2669305"/>
            <a:ext cx="1394790" cy="1296548"/>
            <a:chOff x="2260356" y="2448575"/>
            <a:chExt cx="1394790" cy="1296548"/>
          </a:xfrm>
        </p:grpSpPr>
        <p:sp>
          <p:nvSpPr>
            <p:cNvPr id="20" name="AutoShape 2"/>
            <p:cNvSpPr/>
            <p:nvPr/>
          </p:nvSpPr>
          <p:spPr>
            <a:xfrm>
              <a:off x="2260356" y="2448575"/>
              <a:ext cx="1392503" cy="1296548"/>
            </a:xfrm>
            <a:custGeom>
              <a:avLst/>
              <a:gdLst/>
              <a:rect l="0" t="0" r="r" b="b"/>
              <a:pathLst>
                <a:path w="18386" h="19236">
                  <a:moveTo>
                    <a:pt x="14685" y="14523"/>
                  </a:moveTo>
                  <a:cubicBezTo>
                    <a:pt x="14685" y="14523"/>
                    <a:pt x="13428" y="15798"/>
                    <a:pt x="18303" y="19150"/>
                  </a:cubicBezTo>
                  <a:cubicBezTo>
                    <a:pt x="18303" y="19150"/>
                    <a:pt x="12933" y="19943"/>
                    <a:pt x="9851" y="16727"/>
                  </a:cubicBezTo>
                  <a:cubicBezTo>
                    <a:pt x="9851" y="16727"/>
                    <a:pt x="3719" y="18522"/>
                    <a:pt x="912" y="12527"/>
                  </a:cubicBezTo>
                  <a:cubicBezTo>
                    <a:pt x="-1894" y="6533"/>
                    <a:pt x="2364" y="2324"/>
                    <a:pt x="5666" y="1021"/>
                  </a:cubicBezTo>
                  <a:cubicBezTo>
                    <a:pt x="8967" y="-281"/>
                    <a:pt x="16405" y="-1657"/>
                    <a:pt x="18051" y="5941"/>
                  </a:cubicBezTo>
                  <a:cubicBezTo>
                    <a:pt x="19706" y="13548"/>
                    <a:pt x="14685" y="14523"/>
                    <a:pt x="14685" y="14523"/>
                  </a:cubicBezTo>
                  <a:close/>
                  <a:moveTo>
                    <a:pt x="14685" y="14523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rot="0">
              <a:off x="2499767" y="2677010"/>
              <a:ext cx="1155378" cy="655084"/>
              <a:chOff x="2394687" y="1219836"/>
              <a:chExt cx="1594466" cy="655084"/>
            </a:xfrm>
          </p:grpSpPr>
          <p:sp>
            <p:nvSpPr>
              <p:cNvPr id="28" name="Shape 1878"/>
              <p:cNvSpPr/>
              <p:nvPr/>
            </p:nvSpPr>
            <p:spPr>
              <a:xfrm>
                <a:off x="2394687" y="1219836"/>
                <a:ext cx="1402660" cy="408900"/>
              </a:xfrm>
              <a:prstGeom prst="rect">
                <a:avLst/>
              </a:prstGeom>
              <a:ln w="12700">
                <a:miter/>
              </a:ln>
            </p:spPr>
            <p:txBody>
              <a:bodyPr lIns="0" tIns="0" rIns="0" bIns="0">
                <a:normAutofit/>
              </a:bodyPr>
              <a:lstStyle>
                <a:lvl1pPr algn="l">
                  <a:spcBef>
                    <a:spcPts val="5200"/>
                  </a:spcBef>
                  <a:defRPr sz="4000" spc="-79">
                    <a:solidFill>
                      <a:srgbClr val="53585f"/>
                    </a:solidFill>
                    <a:latin typeface="Rajdhani Medium"/>
                    <a:ea typeface="Rajdhani Medium"/>
                    <a:cs typeface="Rajdhani Medium"/>
                    <a:sym typeface="Rajdhani Medium"/>
                  </a:defRPr>
                </a:lvl1pPr>
              </a:lstStyle>
              <a:p>
                <a:pPr lvl="0">
                  <a:defRPr sz="1800" spc="0">
                    <a:solidFill>
                      <a:srgbClr val="000000"/>
                    </a:solidFill>
                  </a:defRPr>
                </a:pPr>
                <a:r>
                  <a:rPr lang="ko-KR" altLang="en-US" sz="1200" b="1" spc="-31">
                    <a:solidFill>
                      <a:schemeClr val="bg1"/>
                    </a:solidFill>
                    <a:latin typeface="Raleway"/>
                    <a:ea typeface="+mn-ea"/>
                    <a:cs typeface="Raleway"/>
                  </a:rPr>
                  <a:t>마라톤 선수</a:t>
                </a:r>
                <a:endParaRPr lang="ko-KR" altLang="en-US" sz="1200" b="1" spc="-31">
                  <a:solidFill>
                    <a:schemeClr val="bg1"/>
                  </a:solidFill>
                  <a:latin typeface="Raleway"/>
                  <a:ea typeface="+mn-ea"/>
                  <a:cs typeface="Raleway"/>
                </a:endParaRPr>
              </a:p>
            </p:txBody>
          </p:sp>
          <p:sp>
            <p:nvSpPr>
              <p:cNvPr id="29" name="Shape 1880"/>
              <p:cNvSpPr/>
              <p:nvPr/>
            </p:nvSpPr>
            <p:spPr>
              <a:xfrm>
                <a:off x="2432377" y="1474866"/>
                <a:ext cx="1556774" cy="400052"/>
              </a:xfrm>
              <a:prstGeom prst="rect">
                <a:avLst/>
              </a:prstGeom>
              <a:ln w="12700">
                <a:noFill/>
                <a:miter/>
              </a:ln>
            </p:spPr>
            <p:txBody>
              <a:bodyPr wrap="square" lIns="19051" tIns="19051" rIns="19051" bIns="19051" anchor="ctr">
                <a:spAutoFit/>
              </a:bodyPr>
              <a:lstStyle>
                <a:lvl1pPr algn="l">
                  <a:defRPr sz="3000" spc="-59">
                    <a:latin typeface="Rajdhani"/>
                    <a:ea typeface="Rajdhani"/>
                    <a:cs typeface="Rajdhani"/>
                    <a:sym typeface="Rajdhani"/>
                  </a:defRPr>
                </a:lvl1pPr>
              </a:lstStyle>
              <a:p>
                <a:pPr lvl="0">
                  <a:defRPr sz="1800" spc="0"/>
                </a:pPr>
                <a:r>
                  <a:rPr lang="ko-KR" altLang="en-US" sz="800" spc="-23">
                    <a:solidFill>
                      <a:schemeClr val="dk1"/>
                    </a:solidFill>
                    <a:latin typeface="Calibri Light"/>
                    <a:cs typeface="Raleway"/>
                  </a:rPr>
                  <a:t>마라톤 선수들의</a:t>
                </a:r>
                <a:endParaRPr lang="ko-KR" altLang="en-US" sz="800" spc="-23">
                  <a:solidFill>
                    <a:schemeClr val="dk1"/>
                  </a:solidFill>
                  <a:latin typeface="Calibri Light"/>
                  <a:cs typeface="Raleway"/>
                </a:endParaRPr>
              </a:p>
              <a:p>
                <a:pPr lvl="0">
                  <a:defRPr sz="1800" spc="0"/>
                </a:pPr>
                <a:r>
                  <a:rPr lang="ko-KR" altLang="en-US" sz="800" spc="-23">
                    <a:solidFill>
                      <a:schemeClr val="dk1"/>
                    </a:solidFill>
                    <a:latin typeface="Calibri Light"/>
                    <a:cs typeface="Raleway"/>
                  </a:rPr>
                  <a:t>위와 같은 사망비율 </a:t>
                </a:r>
                <a:endParaRPr lang="ko-KR" altLang="en-US" sz="800" spc="-23">
                  <a:solidFill>
                    <a:schemeClr val="dk1"/>
                  </a:solidFill>
                  <a:latin typeface="Calibri Light"/>
                  <a:cs typeface="Raleway"/>
                </a:endParaRPr>
              </a:p>
              <a:p>
                <a:pPr lvl="0">
                  <a:defRPr sz="1800" spc="0"/>
                </a:pPr>
                <a:r>
                  <a:rPr lang="ko-KR" altLang="en-US" sz="800" spc="-23">
                    <a:solidFill>
                      <a:schemeClr val="dk1"/>
                    </a:solidFill>
                    <a:latin typeface="Calibri Light"/>
                    <a:cs typeface="Raleway"/>
                  </a:rPr>
                  <a:t>역시 높음</a:t>
                </a:r>
                <a:endParaRPr lang="ko-KR" altLang="en-US" sz="800" spc="-23">
                  <a:solidFill>
                    <a:schemeClr val="dk1"/>
                  </a:solidFill>
                  <a:latin typeface="Calibri Light"/>
                  <a:cs typeface="Raleway"/>
                </a:endParaRPr>
              </a:p>
            </p:txBody>
          </p:sp>
        </p:grpSp>
      </p:grpSp>
      <p:sp>
        <p:nvSpPr>
          <p:cNvPr id="21" name="AutoShape 3"/>
          <p:cNvSpPr/>
          <p:nvPr/>
        </p:nvSpPr>
        <p:spPr>
          <a:xfrm>
            <a:off x="3205702" y="949787"/>
            <a:ext cx="2084917" cy="2229235"/>
          </a:xfrm>
          <a:custGeom>
            <a:avLst/>
            <a:gdLst/>
            <a:rect l="0" t="0" r="r" b="b"/>
            <a:pathLst>
              <a:path w="17246" h="19694">
                <a:moveTo>
                  <a:pt x="9293" y="16819"/>
                </a:moveTo>
                <a:cubicBezTo>
                  <a:pt x="9293" y="16819"/>
                  <a:pt x="10944" y="15945"/>
                  <a:pt x="11314" y="19693"/>
                </a:cubicBezTo>
                <a:cubicBezTo>
                  <a:pt x="11314" y="19693"/>
                  <a:pt x="13742" y="16401"/>
                  <a:pt x="13158" y="14665"/>
                </a:cubicBezTo>
                <a:cubicBezTo>
                  <a:pt x="13158" y="14665"/>
                  <a:pt x="18963" y="10439"/>
                  <a:pt x="16738" y="4554"/>
                </a:cubicBezTo>
                <a:cubicBezTo>
                  <a:pt x="14514" y="-1337"/>
                  <a:pt x="8983" y="-469"/>
                  <a:pt x="6007" y="1391"/>
                </a:cubicBezTo>
                <a:cubicBezTo>
                  <a:pt x="3031" y="3252"/>
                  <a:pt x="-2637" y="8389"/>
                  <a:pt x="1406" y="14329"/>
                </a:cubicBezTo>
                <a:cubicBezTo>
                  <a:pt x="5443" y="20263"/>
                  <a:pt x="9293" y="16819"/>
                  <a:pt x="9293" y="16819"/>
                </a:cubicBezTo>
                <a:close/>
                <a:moveTo>
                  <a:pt x="9293" y="16819"/>
                </a:moveTo>
              </a:path>
            </a:pathLst>
          </a:custGeom>
          <a:solidFill>
            <a:schemeClr val="accent3">
              <a:alpha val="82000"/>
            </a:schemeClr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en-US"/>
          </a:p>
        </p:txBody>
      </p:sp>
      <p:sp>
        <p:nvSpPr>
          <p:cNvPr id="22" name="AutoShape 4"/>
          <p:cNvSpPr/>
          <p:nvPr/>
        </p:nvSpPr>
        <p:spPr>
          <a:xfrm rot="267323">
            <a:off x="4468814" y="1371144"/>
            <a:ext cx="1748689" cy="1814849"/>
          </a:xfrm>
          <a:custGeom>
            <a:avLst/>
            <a:gd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endParaRPr lang="en-US"/>
          </a:p>
        </p:txBody>
      </p:sp>
      <p:sp>
        <p:nvSpPr>
          <p:cNvPr id="40" name="Shape 1878"/>
          <p:cNvSpPr/>
          <p:nvPr/>
        </p:nvSpPr>
        <p:spPr>
          <a:xfrm>
            <a:off x="3818540" y="1316295"/>
            <a:ext cx="1128064" cy="408900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ko-KR" altLang="en-US" sz="1400" b="1" spc="-31">
                <a:ln w="9525" cap="flat" cmpd="sng" algn="ctr">
                  <a:solidFill>
                    <a:schemeClr val="lt1">
                      <a:alpha val="22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latin typeface="Raleway"/>
                <a:ea typeface="+mn-ea"/>
                <a:cs typeface="Raleway"/>
              </a:rPr>
              <a:t>자체 피드백</a:t>
            </a:r>
            <a:endParaRPr lang="ko-KR" altLang="en-US" sz="1400" b="1" spc="-31">
              <a:ln w="9525" cap="flat" cmpd="sng" algn="ctr">
                <a:solidFill>
                  <a:schemeClr val="lt1">
                    <a:alpha val="2200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latin typeface="Raleway"/>
              <a:ea typeface="+mn-ea"/>
              <a:cs typeface="Raleway"/>
            </a:endParaRPr>
          </a:p>
        </p:txBody>
      </p:sp>
      <p:sp>
        <p:nvSpPr>
          <p:cNvPr id="41" name="Shape 1880"/>
          <p:cNvSpPr/>
          <p:nvPr/>
        </p:nvSpPr>
        <p:spPr>
          <a:xfrm>
            <a:off x="3518245" y="1641472"/>
            <a:ext cx="961682" cy="1019177"/>
          </a:xfrm>
          <a:prstGeom prst="rect">
            <a:avLst/>
          </a:prstGeom>
          <a:ln w="12700">
            <a:miter/>
          </a:ln>
        </p:spPr>
        <p:txBody>
          <a:bodyPr wrap="square" lIns="19051" tIns="19051" rIns="19051" bIns="19051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Calibri Light"/>
                <a:cs typeface="Raleway"/>
              </a:rPr>
              <a:t>자신의 체력을 객관적 지표로 정확히 판단할 수 있어 자체적인 단련에 활용 </a:t>
            </a:r>
            <a:endParaRPr lang="ko-KR" altLang="en-US" sz="800" spc="-23">
              <a:solidFill>
                <a:schemeClr val="dk1"/>
              </a:solidFill>
              <a:latin typeface="Calibri Light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Calibri Light"/>
                <a:cs typeface="Raleway"/>
              </a:rPr>
              <a:t>가능</a:t>
            </a:r>
            <a:endParaRPr lang="ko-KR" altLang="en-US" sz="800" spc="-23">
              <a:solidFill>
                <a:schemeClr val="dk1"/>
              </a:solidFill>
              <a:latin typeface="Calibri Light"/>
              <a:cs typeface="Raleway"/>
            </a:endParaRPr>
          </a:p>
          <a:p>
            <a:pPr lvl="0">
              <a:defRPr sz="1800" spc="0"/>
            </a:pPr>
            <a:r>
              <a:rPr lang="en-US" altLang="ko-KR" sz="800" spc="-23">
                <a:solidFill>
                  <a:schemeClr val="dk1"/>
                </a:solidFill>
                <a:latin typeface="Calibri Light"/>
                <a:cs typeface="Raleway"/>
              </a:rPr>
              <a:t>-&gt; </a:t>
            </a:r>
            <a:r>
              <a:rPr lang="ko-KR" altLang="en-US" sz="800" spc="-23">
                <a:solidFill>
                  <a:schemeClr val="dk1"/>
                </a:solidFill>
                <a:latin typeface="Calibri Light"/>
                <a:cs typeface="Raleway"/>
              </a:rPr>
              <a:t>워리어 </a:t>
            </a:r>
            <a:r>
              <a:rPr lang="en-US" altLang="ko-KR" sz="800" spc="-23">
                <a:solidFill>
                  <a:schemeClr val="dk1"/>
                </a:solidFill>
                <a:latin typeface="Calibri Light"/>
                <a:cs typeface="Raleway"/>
              </a:rPr>
              <a:t>300</a:t>
            </a:r>
            <a:r>
              <a:rPr lang="ko-KR" altLang="en-US" sz="800" spc="-23">
                <a:solidFill>
                  <a:schemeClr val="dk1"/>
                </a:solidFill>
                <a:latin typeface="Calibri Light"/>
                <a:cs typeface="Raleway"/>
              </a:rPr>
              <a:t>에 활력을 넣을 </a:t>
            </a:r>
            <a:endParaRPr lang="ko-KR" altLang="en-US" sz="800" spc="-23">
              <a:solidFill>
                <a:schemeClr val="dk1"/>
              </a:solidFill>
              <a:latin typeface="Calibri Light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Calibri Light"/>
                <a:cs typeface="Raleway"/>
              </a:rPr>
              <a:t>평행 정책</a:t>
            </a:r>
            <a:endParaRPr lang="ko-KR" altLang="en-US" sz="800" spc="-23">
              <a:solidFill>
                <a:schemeClr val="dk1"/>
              </a:solidFill>
              <a:latin typeface="Calibri Light"/>
              <a:cs typeface="Raleway"/>
            </a:endParaRPr>
          </a:p>
        </p:txBody>
      </p:sp>
      <p:grpSp>
        <p:nvGrpSpPr>
          <p:cNvPr id="96" name="Group 95"/>
          <p:cNvGrpSpPr/>
          <p:nvPr/>
        </p:nvGrpSpPr>
        <p:grpSpPr>
          <a:xfrm rot="0">
            <a:off x="5293316" y="2079507"/>
            <a:ext cx="1513791" cy="1311133"/>
            <a:chOff x="4975507" y="1773050"/>
            <a:chExt cx="1513791" cy="1311133"/>
          </a:xfrm>
        </p:grpSpPr>
        <p:sp>
          <p:nvSpPr>
            <p:cNvPr id="23" name="AutoShape 5"/>
            <p:cNvSpPr/>
            <p:nvPr/>
          </p:nvSpPr>
          <p:spPr>
            <a:xfrm>
              <a:off x="4975507" y="1773050"/>
              <a:ext cx="1513791" cy="1311133"/>
            </a:xfrm>
            <a:custGeom>
              <a:avLst/>
              <a:gdLst/>
              <a:rect l="0" t="0" r="r" b="b"/>
              <a:pathLst>
                <a:path w="18559" h="19569">
                  <a:moveTo>
                    <a:pt x="12387" y="18456"/>
                  </a:moveTo>
                  <a:cubicBezTo>
                    <a:pt x="12387" y="18456"/>
                    <a:pt x="16656" y="17192"/>
                    <a:pt x="18101" y="12619"/>
                  </a:cubicBezTo>
                  <a:cubicBezTo>
                    <a:pt x="19547" y="8046"/>
                    <a:pt x="17891" y="568"/>
                    <a:pt x="8359" y="18"/>
                  </a:cubicBezTo>
                  <a:cubicBezTo>
                    <a:pt x="-1180" y="-532"/>
                    <a:pt x="-2053" y="11711"/>
                    <a:pt x="3202" y="16138"/>
                  </a:cubicBezTo>
                  <a:cubicBezTo>
                    <a:pt x="3202" y="16138"/>
                    <a:pt x="2336" y="18053"/>
                    <a:pt x="1011" y="18255"/>
                  </a:cubicBezTo>
                  <a:cubicBezTo>
                    <a:pt x="1019" y="18264"/>
                    <a:pt x="6454" y="21068"/>
                    <a:pt x="12387" y="18456"/>
                  </a:cubicBezTo>
                  <a:close/>
                  <a:moveTo>
                    <a:pt x="12387" y="18456"/>
                  </a:move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0">
              <a:off x="5124809" y="1942118"/>
              <a:ext cx="1131625" cy="656550"/>
              <a:chOff x="2233884" y="1174378"/>
              <a:chExt cx="1561687" cy="656550"/>
            </a:xfrm>
          </p:grpSpPr>
          <p:sp>
            <p:nvSpPr>
              <p:cNvPr id="34" name="Shape 1878"/>
              <p:cNvSpPr/>
              <p:nvPr/>
            </p:nvSpPr>
            <p:spPr>
              <a:xfrm>
                <a:off x="2238798" y="1174378"/>
                <a:ext cx="1556773" cy="408900"/>
              </a:xfrm>
              <a:prstGeom prst="rect">
                <a:avLst/>
              </a:prstGeom>
              <a:ln w="12700">
                <a:miter/>
              </a:ln>
            </p:spPr>
            <p:txBody>
              <a:bodyPr lIns="0" tIns="0" rIns="0" bIns="0">
                <a:normAutofit/>
              </a:bodyPr>
              <a:lstStyle>
                <a:lvl1pPr algn="l">
                  <a:spcBef>
                    <a:spcPts val="5200"/>
                  </a:spcBef>
                  <a:defRPr sz="4000" spc="-79">
                    <a:solidFill>
                      <a:srgbClr val="53585f"/>
                    </a:solidFill>
                    <a:latin typeface="Rajdhani Medium"/>
                    <a:ea typeface="Rajdhani Medium"/>
                    <a:cs typeface="Rajdhani Medium"/>
                    <a:sym typeface="Rajdhani Medium"/>
                  </a:defRPr>
                </a:lvl1pPr>
              </a:lstStyle>
              <a:p>
                <a:pPr lvl="0" algn="ctr">
                  <a:defRPr sz="1800" spc="0">
                    <a:solidFill>
                      <a:srgbClr val="000000"/>
                    </a:solidFill>
                  </a:defRPr>
                </a:pPr>
                <a:r>
                  <a:rPr lang="ko-KR" altLang="en-US" sz="1300" b="1" spc="-31">
                    <a:solidFill>
                      <a:schemeClr val="bg1"/>
                    </a:solidFill>
                    <a:latin typeface="Raleway"/>
                    <a:ea typeface="+mn-ea"/>
                    <a:cs typeface="Raleway"/>
                  </a:rPr>
                  <a:t>발찌 혹은 요대</a:t>
                </a:r>
                <a:endParaRPr lang="ko-KR" altLang="en-US" sz="1300" b="1" spc="-31">
                  <a:solidFill>
                    <a:schemeClr val="bg1"/>
                  </a:solidFill>
                  <a:latin typeface="Raleway"/>
                  <a:ea typeface="+mn-ea"/>
                  <a:cs typeface="Raleway"/>
                </a:endParaRPr>
              </a:p>
            </p:txBody>
          </p:sp>
          <p:sp>
            <p:nvSpPr>
              <p:cNvPr id="35" name="Shape 1880"/>
              <p:cNvSpPr/>
              <p:nvPr/>
            </p:nvSpPr>
            <p:spPr>
              <a:xfrm>
                <a:off x="2233883" y="1430874"/>
                <a:ext cx="1556771" cy="400052"/>
              </a:xfrm>
              <a:prstGeom prst="rect">
                <a:avLst/>
              </a:prstGeom>
              <a:ln w="12700">
                <a:miter/>
              </a:ln>
            </p:spPr>
            <p:txBody>
              <a:bodyPr wrap="square" lIns="19051" tIns="19051" rIns="19051" bIns="19051" anchor="ctr">
                <a:spAutoFit/>
              </a:bodyPr>
              <a:lstStyle>
                <a:lvl1pPr algn="l">
                  <a:defRPr sz="3000" spc="-59">
                    <a:latin typeface="Rajdhani"/>
                    <a:ea typeface="Rajdhani"/>
                    <a:cs typeface="Rajdhani"/>
                    <a:sym typeface="Rajdhani"/>
                  </a:defRPr>
                </a:lvl1pPr>
              </a:lstStyle>
              <a:p>
                <a:pPr lvl="0" algn="ctr">
                  <a:defRPr sz="1800" spc="0"/>
                </a:pPr>
                <a:r>
                  <a:rPr lang="ko-KR" altLang="en-US" sz="8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착용 부위를 확대하여</a:t>
                </a:r>
                <a:endParaRPr lang="ko-KR" altLang="en-US" sz="8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  <a:p>
                <a:pPr lvl="0" algn="ctr">
                  <a:defRPr sz="1800" spc="0"/>
                </a:pPr>
                <a:r>
                  <a:rPr lang="ko-KR" altLang="en-US" sz="8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추후 행군 및 실제 전투 훈련 등에 활용 가능</a:t>
                </a:r>
                <a:endParaRPr lang="ko-KR" altLang="en-US" sz="8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 rot="439881">
            <a:off x="5571606" y="2910065"/>
            <a:ext cx="1145818" cy="864365"/>
            <a:chOff x="5196649" y="2651233"/>
            <a:chExt cx="1145818" cy="864365"/>
          </a:xfrm>
        </p:grpSpPr>
        <p:sp>
          <p:nvSpPr>
            <p:cNvPr id="24" name="AutoShape 6"/>
            <p:cNvSpPr/>
            <p:nvPr/>
          </p:nvSpPr>
          <p:spPr>
            <a:xfrm>
              <a:off x="5282564" y="2651233"/>
              <a:ext cx="931918" cy="864365"/>
            </a:xfrm>
            <a:custGeom>
              <a:avLst/>
              <a:gdLst/>
              <a:rect l="0" t="0" r="r" b="b"/>
              <a:pathLst>
                <a:path w="18170" h="17410">
                  <a:moveTo>
                    <a:pt x="2646" y="12932"/>
                  </a:moveTo>
                  <a:cubicBezTo>
                    <a:pt x="2646" y="12932"/>
                    <a:pt x="-563" y="9841"/>
                    <a:pt x="1221" y="4933"/>
                  </a:cubicBezTo>
                  <a:cubicBezTo>
                    <a:pt x="2993" y="24"/>
                    <a:pt x="7866" y="-1101"/>
                    <a:pt x="12847" y="1026"/>
                  </a:cubicBezTo>
                  <a:cubicBezTo>
                    <a:pt x="17840" y="3152"/>
                    <a:pt x="21037" y="7096"/>
                    <a:pt x="14452" y="15318"/>
                  </a:cubicBezTo>
                  <a:cubicBezTo>
                    <a:pt x="8190" y="20499"/>
                    <a:pt x="0" y="14428"/>
                    <a:pt x="0" y="14428"/>
                  </a:cubicBezTo>
                  <a:cubicBezTo>
                    <a:pt x="0" y="14428"/>
                    <a:pt x="2299" y="14366"/>
                    <a:pt x="2646" y="12932"/>
                  </a:cubicBezTo>
                  <a:close/>
                  <a:moveTo>
                    <a:pt x="2646" y="12932"/>
                  </a:moveTo>
                </a:path>
              </a:pathLst>
            </a:custGeom>
            <a:solidFill>
              <a:schemeClr val="accent6">
                <a:alpha val="78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lvl="0">
                <a:defRPr/>
              </a:pPr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0">
              <a:off x="5196649" y="2780481"/>
              <a:ext cx="1145818" cy="693502"/>
              <a:chOff x="2039017" y="1175909"/>
              <a:chExt cx="1581273" cy="693502"/>
            </a:xfrm>
          </p:grpSpPr>
          <p:sp>
            <p:nvSpPr>
              <p:cNvPr id="37" name="Shape 1878"/>
              <p:cNvSpPr/>
              <p:nvPr/>
            </p:nvSpPr>
            <p:spPr>
              <a:xfrm>
                <a:off x="2052664" y="1175909"/>
                <a:ext cx="1556774" cy="408900"/>
              </a:xfrm>
              <a:prstGeom prst="rect">
                <a:avLst/>
              </a:prstGeom>
              <a:ln w="12700">
                <a:miter/>
              </a:ln>
            </p:spPr>
            <p:txBody>
              <a:bodyPr lIns="0" tIns="0" rIns="0" bIns="0">
                <a:normAutofit/>
              </a:bodyPr>
              <a:lstStyle>
                <a:lvl1pPr algn="l">
                  <a:spcBef>
                    <a:spcPts val="5200"/>
                  </a:spcBef>
                  <a:defRPr sz="4000" spc="-79">
                    <a:solidFill>
                      <a:srgbClr val="53585f"/>
                    </a:solidFill>
                    <a:latin typeface="Rajdhani Medium"/>
                    <a:ea typeface="Rajdhani Medium"/>
                    <a:cs typeface="Rajdhani Medium"/>
                    <a:sym typeface="Rajdhani Medium"/>
                  </a:defRPr>
                </a:lvl1pPr>
              </a:lstStyle>
              <a:p>
                <a:pPr lvl="0" algn="ctr">
                  <a:defRPr sz="1800" spc="0">
                    <a:solidFill>
                      <a:srgbClr val="000000"/>
                    </a:solidFill>
                  </a:defRPr>
                </a:pPr>
                <a:r>
                  <a:rPr lang="ko-KR" altLang="en-US" sz="1100" b="1" spc="-31">
                    <a:solidFill>
                      <a:schemeClr val="bg1"/>
                    </a:solidFill>
                    <a:latin typeface="Raleway"/>
                    <a:ea typeface="+mn-ea"/>
                    <a:cs typeface="Raleway"/>
                  </a:rPr>
                  <a:t>동기부여</a:t>
                </a:r>
                <a:endParaRPr lang="ko-KR" altLang="en-US" sz="1100" b="1" spc="-31">
                  <a:solidFill>
                    <a:schemeClr val="bg1"/>
                  </a:solidFill>
                  <a:latin typeface="Raleway"/>
                  <a:ea typeface="+mn-ea"/>
                  <a:cs typeface="Raleway"/>
                </a:endParaRPr>
              </a:p>
            </p:txBody>
          </p:sp>
          <p:sp>
            <p:nvSpPr>
              <p:cNvPr id="38" name="Shape 1880"/>
              <p:cNvSpPr/>
              <p:nvPr/>
            </p:nvSpPr>
            <p:spPr>
              <a:xfrm>
                <a:off x="2039017" y="1374109"/>
                <a:ext cx="1581273" cy="495302"/>
              </a:xfrm>
              <a:prstGeom prst="rect">
                <a:avLst/>
              </a:prstGeom>
              <a:ln w="12700">
                <a:miter/>
              </a:ln>
            </p:spPr>
            <p:txBody>
              <a:bodyPr wrap="square" lIns="19051" tIns="19051" rIns="19051" bIns="19051" anchor="ctr">
                <a:spAutoFit/>
              </a:bodyPr>
              <a:lstStyle>
                <a:lvl1pPr algn="l">
                  <a:defRPr sz="3000" spc="-59">
                    <a:latin typeface="Rajdhani"/>
                    <a:ea typeface="Rajdhani"/>
                    <a:cs typeface="Rajdhani"/>
                    <a:sym typeface="Rajdhani"/>
                  </a:defRPr>
                </a:lvl1pPr>
              </a:lstStyle>
              <a:p>
                <a:pPr lvl="0" algn="ctr">
                  <a:defRPr sz="1800" spc="0"/>
                </a:pPr>
                <a:r>
                  <a:rPr lang="ko-KR" altLang="en-US" sz="6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단순히 기록적 </a:t>
                </a:r>
                <a:endParaRPr lang="ko-KR" altLang="en-US" sz="6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  <a:p>
                <a:pPr lvl="0" algn="ctr">
                  <a:defRPr sz="1800" spc="0"/>
                </a:pPr>
                <a:r>
                  <a:rPr lang="ko-KR" altLang="en-US" sz="6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변화가 아닌 </a:t>
                </a:r>
                <a:endParaRPr lang="ko-KR" altLang="en-US" sz="6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  <a:p>
                <a:pPr lvl="0" algn="ctr">
                  <a:defRPr sz="1800" spc="0"/>
                </a:pPr>
                <a:r>
                  <a:rPr lang="ko-KR" altLang="en-US" sz="6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입체적 변화 </a:t>
                </a:r>
                <a:endParaRPr lang="ko-KR" altLang="en-US" sz="6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  <a:p>
                <a:pPr lvl="0" algn="ctr">
                  <a:defRPr sz="1800" spc="0"/>
                </a:pPr>
                <a:r>
                  <a:rPr lang="ko-KR" altLang="en-US" sz="6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양상을 통해 </a:t>
                </a:r>
                <a:endParaRPr lang="ko-KR" altLang="en-US" sz="6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  <a:p>
                <a:pPr lvl="0" algn="ctr">
                  <a:defRPr sz="1800" spc="0"/>
                </a:pPr>
                <a:r>
                  <a:rPr lang="ko-KR" altLang="en-US" sz="600" spc="-23">
                    <a:solidFill>
                      <a:schemeClr val="tx1"/>
                    </a:solidFill>
                    <a:latin typeface="Calibri Light"/>
                    <a:cs typeface="Raleway"/>
                  </a:rPr>
                  <a:t>동기 부여</a:t>
                </a:r>
                <a:endParaRPr lang="ko-KR" altLang="en-US" sz="600" spc="-23">
                  <a:solidFill>
                    <a:schemeClr val="tx1"/>
                  </a:solidFill>
                  <a:latin typeface="Calibri Light"/>
                  <a:cs typeface="Raleway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99394" y="947100"/>
            <a:ext cx="3532527" cy="94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051" b="1">
              <a:solidFill>
                <a:schemeClr val="accent2"/>
              </a:solidFill>
              <a:latin typeface="Raleway"/>
            </a:endParaRPr>
          </a:p>
          <a:p>
            <a:pPr lvl="0">
              <a:defRPr/>
            </a:pPr>
            <a:r>
              <a:rPr lang="ko-KR" altLang="en-US" sz="1051" b="1">
                <a:solidFill>
                  <a:schemeClr val="accent2"/>
                </a:solidFill>
                <a:latin typeface="Raleway"/>
              </a:rPr>
              <a:t>어디까지 갈거니</a:t>
            </a:r>
            <a:r>
              <a:rPr lang="en-US" altLang="ko-KR" sz="1051" b="1">
                <a:solidFill>
                  <a:schemeClr val="accent2"/>
                </a:solidFill>
                <a:latin typeface="Raleway"/>
              </a:rPr>
              <a:t>?</a:t>
            </a:r>
            <a:endParaRPr lang="en-US" altLang="ko-KR" sz="1051" b="1">
              <a:solidFill>
                <a:schemeClr val="accent2"/>
              </a:solidFill>
              <a:latin typeface="Raleway"/>
            </a:endParaRPr>
          </a:p>
          <a:p>
            <a:pPr lvl="0">
              <a:defRPr/>
            </a:pPr>
            <a:endParaRPr lang="en-US" sz="300">
              <a:solidFill>
                <a:schemeClr val="accent2"/>
              </a:solidFill>
              <a:latin typeface="Raleway"/>
            </a:endParaRPr>
          </a:p>
          <a:p>
            <a:pPr lvl="0">
              <a:defRPr/>
            </a:pPr>
            <a:r>
              <a:rPr lang="en-US" altLang="ko-KR" sz="3200" b="1">
                <a:latin typeface="Raleway"/>
              </a:rPr>
              <a:t>Save Band</a:t>
            </a:r>
            <a:endParaRPr lang="en-US" altLang="ko-KR" sz="3200" b="1">
              <a:latin typeface="Raleway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683" y="2230616"/>
            <a:ext cx="2965837" cy="23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9394" y="1990412"/>
            <a:ext cx="3030546" cy="38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Raleway"/>
              </a:rPr>
              <a:t>예측되는 </a:t>
            </a:r>
            <a:endParaRPr lang="ko-KR" altLang="en-US" sz="1000" b="1">
              <a:latin typeface="Raleway"/>
            </a:endParaRPr>
          </a:p>
          <a:p>
            <a:pPr lvl="0">
              <a:defRPr/>
            </a:pPr>
            <a:r>
              <a:rPr lang="ko-KR" altLang="en-US" sz="1000" b="1">
                <a:latin typeface="Raleway"/>
              </a:rPr>
              <a:t>방향성 및 가능성</a:t>
            </a:r>
            <a:endParaRPr lang="ko-KR" altLang="en-US" sz="1000" b="1">
              <a:latin typeface="Raleway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rcRect l="25520" t="53380" b="27510"/>
          <a:stretch>
            <a:fillRect/>
          </a:stretch>
        </p:blipFill>
        <p:spPr>
          <a:xfrm>
            <a:off x="4713297" y="4609573"/>
            <a:ext cx="1066012" cy="533926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>
          <a:xfrm>
            <a:off x="5077810" y="4723086"/>
            <a:ext cx="459827" cy="361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00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" name=""/>
          <p:cNvSpPr txBox="1"/>
          <p:nvPr/>
        </p:nvSpPr>
        <p:spPr>
          <a:xfrm>
            <a:off x="0" y="676603"/>
            <a:ext cx="6858000" cy="359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" name="Shape 1878"/>
          <p:cNvSpPr/>
          <p:nvPr/>
        </p:nvSpPr>
        <p:spPr>
          <a:xfrm>
            <a:off x="4853211" y="1598002"/>
            <a:ext cx="1083784" cy="218400"/>
          </a:xfrm>
          <a:prstGeom prst="rect">
            <a:avLst/>
          </a:prstGeom>
          <a:ln w="12700">
            <a:miter/>
          </a:ln>
        </p:spPr>
        <p:txBody>
          <a:bodyPr lIns="0" tIns="0" rIns="0" bIns="0">
            <a:normAutofit lnSpcReduction="10000"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ko-KR" altLang="en-US" sz="1400" b="1" spc="-31">
                <a:solidFill>
                  <a:schemeClr val="bg1"/>
                </a:solidFill>
                <a:latin typeface="Raleway"/>
                <a:ea typeface="+mn-ea"/>
                <a:cs typeface="Raleway"/>
              </a:rPr>
              <a:t>데이터 분석</a:t>
            </a:r>
            <a:endParaRPr lang="ko-KR" altLang="en-US" sz="1400" b="1" spc="-31">
              <a:solidFill>
                <a:schemeClr val="bg1"/>
              </a:solidFill>
              <a:latin typeface="Raleway"/>
              <a:ea typeface="+mn-ea"/>
              <a:cs typeface="Raleway"/>
            </a:endParaRPr>
          </a:p>
        </p:txBody>
      </p:sp>
      <p:sp>
        <p:nvSpPr>
          <p:cNvPr id="32" name="Shape 1880"/>
          <p:cNvSpPr/>
          <p:nvPr/>
        </p:nvSpPr>
        <p:spPr>
          <a:xfrm>
            <a:off x="4727822" y="1800222"/>
            <a:ext cx="676028" cy="771527"/>
          </a:xfrm>
          <a:prstGeom prst="rect">
            <a:avLst/>
          </a:prstGeom>
          <a:noFill/>
          <a:ln w="12700">
            <a:miter/>
          </a:ln>
        </p:spPr>
        <p:txBody>
          <a:bodyPr wrap="square" lIns="19051" tIns="19051" rIns="19051" bIns="19051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결과 대비 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심장 박동을 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고려하여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체력 단련 시에 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효율적으로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  <a:p>
            <a:pPr lvl="0">
              <a:defRPr sz="1800" spc="0"/>
            </a:pPr>
            <a:r>
              <a:rPr lang="ko-KR" altLang="en-US" sz="800" spc="-23">
                <a:solidFill>
                  <a:schemeClr val="dk1"/>
                </a:solidFill>
                <a:latin typeface="나눔고딕"/>
                <a:ea typeface="나눔고딕"/>
                <a:cs typeface="Raleway"/>
              </a:rPr>
              <a:t>진행</a:t>
            </a:r>
            <a:endParaRPr lang="ko-KR" altLang="en-US" sz="800" spc="-23">
              <a:solidFill>
                <a:schemeClr val="dk1"/>
              </a:solidFill>
              <a:latin typeface="나눔고딕"/>
              <a:ea typeface="나눔고딕"/>
              <a:cs typeface="Raleway"/>
            </a:endParaRPr>
          </a:p>
        </p:txBody>
      </p:sp>
      <p:sp>
        <p:nvSpPr>
          <p:cNvPr id="105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" name=""/>
          <p:cNvSpPr/>
          <p:nvPr/>
        </p:nvSpPr>
        <p:spPr>
          <a:xfrm>
            <a:off x="6269202" y="49549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Potential</a:t>
            </a:r>
            <a:endParaRPr lang="en-US" altLang="ko-K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3683" y="2230616"/>
            <a:ext cx="2965837" cy="23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100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" name=""/>
          <p:cNvSpPr txBox="1"/>
          <p:nvPr/>
        </p:nvSpPr>
        <p:spPr>
          <a:xfrm>
            <a:off x="0" y="676603"/>
            <a:ext cx="6858000" cy="359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" name=""/>
          <p:cNvSpPr/>
          <p:nvPr/>
        </p:nvSpPr>
        <p:spPr>
          <a:xfrm>
            <a:off x="6269202" y="49549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108" name="Group 4"/>
          <p:cNvGrpSpPr/>
          <p:nvPr/>
        </p:nvGrpSpPr>
        <p:grpSpPr>
          <a:xfrm rot="0">
            <a:off x="991834" y="709526"/>
            <a:ext cx="4874330" cy="4020129"/>
            <a:chOff x="-261800" y="1140411"/>
            <a:chExt cx="4095589" cy="3570841"/>
          </a:xfrm>
        </p:grpSpPr>
        <p:pic>
          <p:nvPicPr>
            <p:cNvPr id="109" name="Picture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61800" y="1140411"/>
              <a:ext cx="4095589" cy="3570841"/>
            </a:xfrm>
            <a:prstGeom prst="rect">
              <a:avLst/>
            </a:prstGeom>
          </p:spPr>
        </p:pic>
        <p:sp>
          <p:nvSpPr>
            <p:cNvPr id="110" name="Rectangle 16"/>
            <p:cNvSpPr/>
            <p:nvPr/>
          </p:nvSpPr>
          <p:spPr>
            <a:xfrm>
              <a:off x="-86976" y="1345432"/>
              <a:ext cx="3740728" cy="213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11" name="Picture 1"/>
          <p:cNvPicPr>
            <a:picLocks noChangeAspect="1"/>
          </p:cNvPicPr>
          <p:nvPr/>
        </p:nvPicPr>
        <p:blipFill rotWithShape="1">
          <a:blip r:embed="rId3"/>
          <a:srcRect l="48280" t="79570" r="32180" b="7790"/>
          <a:stretch>
            <a:fillRect/>
          </a:stretch>
        </p:blipFill>
        <p:spPr>
          <a:xfrm rot="627216">
            <a:off x="4617142" y="4213764"/>
            <a:ext cx="1097014" cy="650327"/>
          </a:xfrm>
          <a:prstGeom prst="rect">
            <a:avLst/>
          </a:prstGeom>
        </p:spPr>
      </p:pic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221828" y="2230163"/>
          <a:ext cx="4427483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1974"/>
                <a:gridCol w="1121974"/>
                <a:gridCol w="1091767"/>
                <a:gridCol w="109176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Runner A1</a:t>
                      </a:r>
                      <a:endParaRPr lang="en-US" altLang="ko-KR" sz="1300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Runner A2</a:t>
                      </a:r>
                      <a:endParaRPr lang="en-US" altLang="ko-KR" sz="1300"/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Runner A3</a:t>
                      </a:r>
                      <a:endParaRPr lang="en-US" altLang="ko-KR" sz="1300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Runner A4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rgbClr val="008000"/>
                          </a:solidFill>
                        </a:rPr>
                        <a:t>148</a:t>
                      </a:r>
                      <a:endParaRPr lang="en-US" altLang="ko-KR" sz="1300" b="1">
                        <a:solidFill>
                          <a:srgbClr val="008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rgbClr val="ff6600"/>
                          </a:solidFill>
                        </a:rPr>
                        <a:t>158</a:t>
                      </a:r>
                      <a:endParaRPr lang="en-US" altLang="ko-KR" sz="1300" b="1">
                        <a:solidFill>
                          <a:srgbClr val="ff66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rgbClr val="ff0000"/>
                          </a:solidFill>
                        </a:rPr>
                        <a:t>173</a:t>
                      </a:r>
                      <a:endParaRPr lang="en-US" altLang="ko-KR" sz="1300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rgbClr val="cea61d"/>
                          </a:solidFill>
                        </a:rPr>
                        <a:t>80</a:t>
                      </a:r>
                      <a:endParaRPr lang="en-US" altLang="ko-KR" sz="1300" b="1">
                        <a:solidFill>
                          <a:srgbClr val="cea61d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급 예상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 b="1"/>
                        <a:t>2</a:t>
                      </a:r>
                      <a:r>
                        <a:rPr lang="ko-KR" altLang="en-US" sz="1300" b="1"/>
                        <a:t>급 예상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1"/>
                        <a:t>특급 예상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1"/>
                        <a:t>불합격</a:t>
                      </a:r>
                      <a:endParaRPr lang="ko-KR" altLang="en-US" sz="1300" b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14" name="Diagramm 3"/>
          <p:cNvGraphicFramePr/>
          <p:nvPr/>
        </p:nvGraphicFramePr>
        <p:xfrm>
          <a:off x="1202669" y="755560"/>
          <a:ext cx="4442150" cy="1464618"/>
        </p:xfrm>
        <a:graphic>
          <a:graphicData uri="http://schemas.openxmlformats.org/drawingml/2006/chart">
            <c:chart r:id="rId4"/>
          </a:graphicData>
        </a:graphic>
      </p:graphicFrame>
      <p:grpSp>
        <p:nvGrpSpPr>
          <p:cNvPr id="117" name=""/>
          <p:cNvGrpSpPr/>
          <p:nvPr/>
        </p:nvGrpSpPr>
        <p:grpSpPr>
          <a:xfrm rot="0">
            <a:off x="73572" y="4033343"/>
            <a:ext cx="2004519" cy="1013986"/>
            <a:chOff x="320893" y="3956158"/>
            <a:chExt cx="2004519" cy="1013986"/>
          </a:xfrm>
        </p:grpSpPr>
        <p:sp>
          <p:nvSpPr>
            <p:cNvPr id="115" name=""/>
            <p:cNvSpPr txBox="1"/>
            <p:nvPr/>
          </p:nvSpPr>
          <p:spPr>
            <a:xfrm>
              <a:off x="321879" y="4151586"/>
              <a:ext cx="2003534" cy="81855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200" b="1"/>
                <a:t>뜀걸음 간</a:t>
              </a:r>
              <a:endParaRPr lang="ko-KR" altLang="en-US" sz="1200"/>
            </a:p>
            <a:p>
              <a:pPr>
                <a:defRPr/>
              </a:pPr>
              <a:r>
                <a:rPr lang="ko-KR" altLang="en-US" sz="1200"/>
                <a:t>안정된 심박수 </a:t>
              </a:r>
              <a:r>
                <a:rPr lang="en-US" altLang="ko-KR" sz="1200"/>
                <a:t>:</a:t>
              </a:r>
              <a:r>
                <a:rPr lang="ko-KR" altLang="en-US" sz="1200"/>
                <a:t> </a:t>
              </a:r>
              <a:r>
                <a:rPr lang="en-US" altLang="ko-KR" sz="1200"/>
                <a:t>130~160</a:t>
              </a:r>
              <a:endParaRPr lang="en-US" altLang="ko-KR" sz="1200"/>
            </a:p>
            <a:p>
              <a:pPr>
                <a:defRPr/>
              </a:pPr>
              <a:r>
                <a:rPr lang="ko-KR" altLang="en-US" sz="1200"/>
                <a:t>위험한 심박수 </a:t>
              </a:r>
              <a:r>
                <a:rPr lang="en-US" altLang="ko-KR" sz="1200"/>
                <a:t>:</a:t>
              </a:r>
              <a:r>
                <a:rPr lang="ko-KR" altLang="en-US" sz="1200"/>
                <a:t> </a:t>
              </a:r>
              <a:r>
                <a:rPr lang="en-US" altLang="ko-KR" sz="1200"/>
                <a:t>160~180</a:t>
              </a:r>
              <a:endParaRPr lang="en-US" altLang="ko-KR" sz="1200"/>
            </a:p>
            <a:p>
              <a:pPr>
                <a:defRPr/>
              </a:pPr>
              <a:r>
                <a:rPr lang="ko-KR" altLang="en-US" sz="1200"/>
                <a:t>초위험 심박수 </a:t>
              </a:r>
              <a:r>
                <a:rPr lang="en-US" altLang="ko-KR" sz="1200"/>
                <a:t>:</a:t>
              </a:r>
              <a:r>
                <a:rPr lang="ko-KR" altLang="en-US" sz="1200"/>
                <a:t> </a:t>
              </a:r>
              <a:r>
                <a:rPr lang="en-US" altLang="ko-KR" sz="1200"/>
                <a:t>180~</a:t>
              </a:r>
              <a:endParaRPr lang="en-US" altLang="ko-KR" sz="1200"/>
            </a:p>
          </p:txBody>
        </p:sp>
        <p:sp>
          <p:nvSpPr>
            <p:cNvPr id="116" name=""/>
            <p:cNvSpPr txBox="1"/>
            <p:nvPr/>
          </p:nvSpPr>
          <p:spPr>
            <a:xfrm>
              <a:off x="320893" y="3956158"/>
              <a:ext cx="2003534" cy="2716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200"/>
                <a:t>정상적인 상황 </a:t>
              </a:r>
              <a:r>
                <a:rPr lang="en-US" altLang="ko-KR" sz="1200"/>
                <a:t>:</a:t>
              </a:r>
              <a:r>
                <a:rPr lang="ko-KR" altLang="en-US" sz="1200"/>
                <a:t> </a:t>
              </a:r>
              <a:r>
                <a:rPr lang="en-US" altLang="ko-KR" sz="1200"/>
                <a:t>60~80</a:t>
              </a:r>
              <a:endParaRPr lang="en-US" altLang="ko-KR" sz="1200"/>
            </a:p>
          </p:txBody>
        </p:sp>
      </p:grpSp>
      <p:sp>
        <p:nvSpPr>
          <p:cNvPr id="118" name=""/>
          <p:cNvSpPr txBox="1"/>
          <p:nvPr/>
        </p:nvSpPr>
        <p:spPr>
          <a:xfrm>
            <a:off x="3908861" y="970564"/>
            <a:ext cx="1727638" cy="237206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000" b="1"/>
              <a:t>개인 구간별 뜀걸음 </a:t>
            </a:r>
            <a:r>
              <a:rPr lang="en-US" altLang="ko-KR" sz="1000" b="1"/>
              <a:t>data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Expect News</a:t>
            </a:r>
            <a:endParaRPr lang="en-US" altLang="ko-KR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621" y="1002608"/>
            <a:ext cx="4381658" cy="38202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2251" y="1185120"/>
            <a:ext cx="4002010" cy="22866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itle 1"/>
          <p:cNvSpPr>
            <a:spLocks noGrp="1"/>
          </p:cNvSpPr>
          <p:nvPr/>
        </p:nvSpPr>
        <p:spPr>
          <a:xfrm>
            <a:off x="501149" y="1273578"/>
            <a:ext cx="3839561" cy="151875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p>
            <a:pPr marL="0" lvl="0" indent="0" algn="l" defTabSz="45718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 #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육군체력측정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#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워리어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300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#SaveBand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47" name="직사각형 2"/>
          <p:cNvSpPr/>
          <p:nvPr/>
        </p:nvSpPr>
        <p:spPr>
          <a:xfrm>
            <a:off x="449792" y="1205113"/>
            <a:ext cx="3985431" cy="284536"/>
          </a:xfrm>
          <a:prstGeom prst="rect">
            <a:avLst/>
          </a:prstGeom>
          <a:noFill/>
          <a:ln w="4762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" contrast="-50000"/>
          </a:blip>
          <a:stretch>
            <a:fillRect/>
          </a:stretch>
        </p:blipFill>
        <p:spPr>
          <a:xfrm flipH="1">
            <a:off x="3869715" y="1173784"/>
            <a:ext cx="300564" cy="309457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 flipV="1">
            <a:off x="4194222" y="1279029"/>
            <a:ext cx="167170" cy="165844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" name=""/>
          <p:cNvSpPr txBox="1"/>
          <p:nvPr/>
        </p:nvSpPr>
        <p:spPr>
          <a:xfrm>
            <a:off x="286012" y="3029056"/>
            <a:ext cx="4327001" cy="2426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ko-KR" altLang="en-US" sz="1000" b="1">
              <a:solidFill>
                <a:schemeClr val="dk1"/>
              </a:solidFill>
              <a:latin typeface="Raleway"/>
            </a:endParaRPr>
          </a:p>
        </p:txBody>
      </p:sp>
      <p:grpSp>
        <p:nvGrpSpPr>
          <p:cNvPr id="71" name=""/>
          <p:cNvGrpSpPr/>
          <p:nvPr/>
        </p:nvGrpSpPr>
        <p:grpSpPr>
          <a:xfrm rot="0">
            <a:off x="418759" y="1746431"/>
            <a:ext cx="4037966" cy="1480639"/>
            <a:chOff x="418759" y="1698806"/>
            <a:chExt cx="4037966" cy="1480639"/>
          </a:xfrm>
        </p:grpSpPr>
        <p:sp>
          <p:nvSpPr>
            <p:cNvPr id="53" name=""/>
            <p:cNvSpPr txBox="1"/>
            <p:nvPr/>
          </p:nvSpPr>
          <p:spPr>
            <a:xfrm>
              <a:off x="423959" y="1698806"/>
              <a:ext cx="4024828" cy="270964"/>
            </a:xfrm>
            <a:prstGeom prst="rect">
              <a:avLst/>
            </a:prstGeom>
            <a:solidFill>
              <a:srgbClr val="808080"/>
            </a:solidFill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200" b="1">
                  <a:solidFill>
                    <a:srgbClr val="008000"/>
                  </a:solidFill>
                  <a:latin typeface="나눔고딕"/>
                  <a:ea typeface="나눔고딕"/>
                </a:rPr>
                <a:t>신병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 훈련소 체력 측정 중 호흡곤란</a:t>
              </a:r>
              <a:r>
                <a:rPr lang="en-US" altLang="ko-KR" sz="1200" b="1">
                  <a:solidFill>
                    <a:schemeClr val="lt1"/>
                  </a:solidFill>
                  <a:latin typeface="나눔고딕"/>
                  <a:ea typeface="나눔고딕"/>
                </a:rPr>
                <a:t>...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rgbClr val="ff0000"/>
                  </a:solidFill>
                  <a:latin typeface="나눔고딕"/>
                  <a:ea typeface="나눔고딕"/>
                </a:rPr>
                <a:t>신속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 구출되어</a:t>
              </a:r>
              <a:endParaRPr lang="ko-KR" altLang="en-US" sz="1200" b="1">
                <a:solidFill>
                  <a:schemeClr val="lt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4" name=""/>
            <p:cNvSpPr txBox="1"/>
            <p:nvPr/>
          </p:nvSpPr>
          <p:spPr>
            <a:xfrm>
              <a:off x="430529" y="2003920"/>
              <a:ext cx="4024830" cy="270650"/>
            </a:xfrm>
            <a:prstGeom prst="rect">
              <a:avLst/>
            </a:prstGeom>
            <a:solidFill>
              <a:srgbClr val="d8bee4"/>
            </a:solidFill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200" b="1">
                  <a:solidFill>
                    <a:schemeClr val="lt1"/>
                  </a:solidFill>
                  <a:latin typeface="나눔고딕"/>
                  <a:ea typeface="나눔고딕"/>
                </a:rPr>
                <a:t>2020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년</a:t>
              </a:r>
              <a:r>
                <a:rPr lang="en-US" altLang="ko-KR" sz="1200" b="1">
                  <a:solidFill>
                    <a:schemeClr val="dk1"/>
                  </a:solidFill>
                  <a:latin typeface="나눔고딕"/>
                  <a:ea typeface="나눔고딕"/>
                </a:rPr>
                <a:t>,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rgbClr val="008000"/>
                  </a:solidFill>
                  <a:latin typeface="나눔고딕"/>
                  <a:ea typeface="나눔고딕"/>
                </a:rPr>
                <a:t>군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內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체력측정 중 사망 사고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 </a:t>
              </a:r>
              <a:r>
                <a:rPr lang="en-US" altLang="ko-KR" sz="1200" b="1">
                  <a:solidFill>
                    <a:srgbClr val="0000ff"/>
                  </a:solidFill>
                  <a:latin typeface="나눔고딕"/>
                  <a:ea typeface="나눔고딕"/>
                </a:rPr>
                <a:t>0</a:t>
              </a:r>
              <a:r>
                <a:rPr lang="ko-KR" altLang="en-US" sz="1200" b="1">
                  <a:solidFill>
                    <a:srgbClr val="0000ff"/>
                  </a:solidFill>
                  <a:latin typeface="나눔고딕"/>
                  <a:ea typeface="나눔고딕"/>
                </a:rPr>
                <a:t>건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chemeClr val="lt1"/>
                  </a:solidFill>
                  <a:latin typeface="나눔고딕"/>
                  <a:ea typeface="나눔고딕"/>
                </a:rPr>
                <a:t>이뤄</a:t>
              </a:r>
              <a:endParaRPr lang="ko-KR" altLang="en-US" sz="1200" b="1">
                <a:solidFill>
                  <a:schemeClr val="lt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23960" y="2308720"/>
              <a:ext cx="4020405" cy="270650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200" b="1">
                  <a:solidFill>
                    <a:srgbClr val="008000"/>
                  </a:solidFill>
                  <a:latin typeface="나눔고딕"/>
                  <a:ea typeface="나눔고딕"/>
                </a:rPr>
                <a:t>Save Band</a:t>
              </a:r>
              <a:r>
                <a:rPr lang="en-US" altLang="ko-KR" sz="1200" b="1">
                  <a:solidFill>
                    <a:schemeClr val="dk1"/>
                  </a:solidFill>
                  <a:latin typeface="나눔고딕"/>
                  <a:ea typeface="나눔고딕"/>
                </a:rPr>
                <a:t>, 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스마트 헬스케어 시장 속 </a:t>
              </a:r>
              <a:r>
                <a:rPr lang="ko-KR" altLang="en-US" sz="1200" b="1">
                  <a:solidFill>
                    <a:srgbClr val="ff0000"/>
                  </a:solidFill>
                  <a:latin typeface="나눔고딕"/>
                  <a:ea typeface="나눔고딕"/>
                </a:rPr>
                <a:t>살아남은 비결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은</a:t>
              </a:r>
              <a:r>
                <a:rPr lang="en-US" altLang="ko-KR" sz="1200" b="1">
                  <a:solidFill>
                    <a:schemeClr val="dk1"/>
                  </a:solidFill>
                  <a:latin typeface="나눔고딕"/>
                  <a:ea typeface="나눔고딕"/>
                </a:rPr>
                <a:t>?</a:t>
              </a:r>
              <a:endParaRPr lang="en-US" altLang="ko-KR" sz="1200" b="1">
                <a:solidFill>
                  <a:schemeClr val="dk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6" name=""/>
            <p:cNvSpPr txBox="1"/>
            <p:nvPr/>
          </p:nvSpPr>
          <p:spPr>
            <a:xfrm>
              <a:off x="418759" y="2613520"/>
              <a:ext cx="4031398" cy="270650"/>
            </a:xfrm>
            <a:prstGeom prst="rect">
              <a:avLst/>
            </a:prstGeom>
            <a:solidFill>
              <a:srgbClr val="ecd174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w="med" len="med"/>
              <a:tailEnd w="med" len="med"/>
            </a:ln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육군 </a:t>
              </a:r>
              <a:r>
                <a:rPr lang="ko-KR" altLang="en-US" sz="1200" b="1">
                  <a:solidFill>
                    <a:schemeClr val="accent1"/>
                  </a:solidFill>
                  <a:latin typeface="나눔고딕"/>
                  <a:ea typeface="나눔고딕"/>
                </a:rPr>
                <a:t>워리어</a:t>
              </a:r>
              <a:r>
                <a:rPr lang="en-US" altLang="ko-KR" sz="1200" b="1">
                  <a:solidFill>
                    <a:schemeClr val="accent1"/>
                  </a:solidFill>
                  <a:latin typeface="나눔고딕"/>
                  <a:ea typeface="나눔고딕"/>
                </a:rPr>
                <a:t>300,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숨은 공신 </a:t>
              </a:r>
              <a:r>
                <a:rPr lang="en-US" altLang="ko-KR" sz="1200" b="1">
                  <a:solidFill>
                    <a:srgbClr val="42c7f1"/>
                  </a:solidFill>
                  <a:latin typeface="나눔고딕"/>
                  <a:ea typeface="나눔고딕"/>
                </a:rPr>
                <a:t>Smart Runner</a:t>
              </a:r>
              <a:r>
                <a:rPr lang="en-US" altLang="ko-KR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타고 전군으로</a:t>
              </a:r>
              <a:endParaRPr lang="ko-KR" altLang="en-US" sz="1200" b="1">
                <a:solidFill>
                  <a:schemeClr val="dk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425328" y="2910157"/>
              <a:ext cx="4031397" cy="269288"/>
            </a:xfrm>
            <a:prstGeom prst="rect">
              <a:avLst/>
            </a:prstGeom>
            <a:solidFill>
              <a:srgbClr val="9be5c8"/>
            </a:solidFill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압축된 필수 기능 </a:t>
              </a:r>
              <a:r>
                <a:rPr lang="en-US" altLang="ko-KR" sz="1200" b="1">
                  <a:solidFill>
                    <a:schemeClr val="dk1"/>
                  </a:solidFill>
                  <a:latin typeface="나눔고딕"/>
                  <a:ea typeface="나눔고딕"/>
                </a:rPr>
                <a:t>Save Band,</a:t>
              </a:r>
              <a:r>
                <a:rPr lang="ko-KR" altLang="en-US" sz="1200" b="1">
                  <a:solidFill>
                    <a:schemeClr val="dk1"/>
                  </a:solidFill>
                  <a:latin typeface="나눔고딕"/>
                  <a:ea typeface="나눔고딕"/>
                </a:rPr>
                <a:t> </a:t>
              </a:r>
              <a:r>
                <a:rPr lang="ko-KR" altLang="en-US" sz="1200" b="1">
                  <a:solidFill>
                    <a:schemeClr val="accent1"/>
                  </a:solidFill>
                  <a:latin typeface="나눔고딕"/>
                  <a:ea typeface="나눔고딕"/>
                </a:rPr>
                <a:t>스포츠계 평정</a:t>
              </a:r>
              <a:endParaRPr lang="ko-KR" altLang="en-US" sz="1200" b="1">
                <a:solidFill>
                  <a:schemeClr val="accent1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59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61" name="Group 47"/>
          <p:cNvGrpSpPr/>
          <p:nvPr/>
        </p:nvGrpSpPr>
        <p:grpSpPr>
          <a:xfrm rot="0">
            <a:off x="4106591" y="3681905"/>
            <a:ext cx="1543185" cy="1365999"/>
            <a:chOff x="3022600" y="1157288"/>
            <a:chExt cx="3235325" cy="2863850"/>
          </a:xfrm>
        </p:grpSpPr>
        <p:sp>
          <p:nvSpPr>
            <p:cNvPr id="62" name="Freeform 38"/>
            <p:cNvSpPr/>
            <p:nvPr/>
          </p:nvSpPr>
          <p:spPr>
            <a:xfrm>
              <a:off x="3022600" y="1157288"/>
              <a:ext cx="3235325" cy="2863850"/>
            </a:xfrm>
            <a:custGeom>
              <a:avLst/>
              <a:gdLst>
                <a:gd name="T0" fmla="*/ 652 w 671"/>
                <a:gd name="T1" fmla="*/ 327 h 594"/>
                <a:gd name="T2" fmla="*/ 661 w 671"/>
                <a:gd name="T3" fmla="*/ 249 h 594"/>
                <a:gd name="T4" fmla="*/ 594 w 671"/>
                <a:gd name="T5" fmla="*/ 206 h 594"/>
                <a:gd name="T6" fmla="*/ 476 w 671"/>
                <a:gd name="T7" fmla="*/ 207 h 594"/>
                <a:gd name="T8" fmla="*/ 485 w 671"/>
                <a:gd name="T9" fmla="*/ 141 h 594"/>
                <a:gd name="T10" fmla="*/ 485 w 671"/>
                <a:gd name="T11" fmla="*/ 141 h 594"/>
                <a:gd name="T12" fmla="*/ 450 w 671"/>
                <a:gd name="T13" fmla="*/ 30 h 594"/>
                <a:gd name="T14" fmla="*/ 385 w 671"/>
                <a:gd name="T15" fmla="*/ 0 h 594"/>
                <a:gd name="T16" fmla="*/ 367 w 671"/>
                <a:gd name="T17" fmla="*/ 1 h 594"/>
                <a:gd name="T18" fmla="*/ 312 w 671"/>
                <a:gd name="T19" fmla="*/ 59 h 594"/>
                <a:gd name="T20" fmla="*/ 314 w 671"/>
                <a:gd name="T21" fmla="*/ 130 h 594"/>
                <a:gd name="T22" fmla="*/ 275 w 671"/>
                <a:gd name="T23" fmla="*/ 199 h 594"/>
                <a:gd name="T24" fmla="*/ 240 w 671"/>
                <a:gd name="T25" fmla="*/ 249 h 594"/>
                <a:gd name="T26" fmla="*/ 231 w 671"/>
                <a:gd name="T27" fmla="*/ 248 h 594"/>
                <a:gd name="T28" fmla="*/ 49 w 671"/>
                <a:gd name="T29" fmla="*/ 248 h 594"/>
                <a:gd name="T30" fmla="*/ 0 w 671"/>
                <a:gd name="T31" fmla="*/ 297 h 594"/>
                <a:gd name="T32" fmla="*/ 0 w 671"/>
                <a:gd name="T33" fmla="*/ 550 h 594"/>
                <a:gd name="T34" fmla="*/ 0 w 671"/>
                <a:gd name="T35" fmla="*/ 550 h 594"/>
                <a:gd name="T36" fmla="*/ 48 w 671"/>
                <a:gd name="T37" fmla="*/ 594 h 594"/>
                <a:gd name="T38" fmla="*/ 211 w 671"/>
                <a:gd name="T39" fmla="*/ 594 h 594"/>
                <a:gd name="T40" fmla="*/ 254 w 671"/>
                <a:gd name="T41" fmla="*/ 569 h 594"/>
                <a:gd name="T42" fmla="*/ 287 w 671"/>
                <a:gd name="T43" fmla="*/ 576 h 594"/>
                <a:gd name="T44" fmla="*/ 531 w 671"/>
                <a:gd name="T45" fmla="*/ 576 h 594"/>
                <a:gd name="T46" fmla="*/ 621 w 671"/>
                <a:gd name="T47" fmla="*/ 529 h 594"/>
                <a:gd name="T48" fmla="*/ 628 w 671"/>
                <a:gd name="T49" fmla="*/ 466 h 594"/>
                <a:gd name="T50" fmla="*/ 640 w 671"/>
                <a:gd name="T51" fmla="*/ 396 h 594"/>
                <a:gd name="T52" fmla="*/ 652 w 671"/>
                <a:gd name="T53" fmla="*/ 327 h 59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1" h="594">
                  <a:moveTo>
                    <a:pt x="652" y="327"/>
                  </a:moveTo>
                  <a:cubicBezTo>
                    <a:pt x="668" y="304"/>
                    <a:pt x="671" y="274"/>
                    <a:pt x="661" y="249"/>
                  </a:cubicBezTo>
                  <a:cubicBezTo>
                    <a:pt x="650" y="222"/>
                    <a:pt x="625" y="206"/>
                    <a:pt x="594" y="206"/>
                  </a:cubicBezTo>
                  <a:quadBezTo>
                    <a:pt x="476" y="207"/>
                    <a:pt x="476" y="207"/>
                  </a:quadBezTo>
                  <a:cubicBezTo>
                    <a:pt x="480" y="182"/>
                    <a:pt x="486" y="148"/>
                    <a:pt x="485" y="141"/>
                  </a:cubicBezTo>
                  <a:quadBezTo>
                    <a:pt x="485" y="141"/>
                    <a:pt x="485" y="141"/>
                  </a:quadBezTo>
                  <a:cubicBezTo>
                    <a:pt x="482" y="91"/>
                    <a:pt x="451" y="32"/>
                    <a:pt x="450" y="30"/>
                  </a:cubicBezTo>
                  <a:cubicBezTo>
                    <a:pt x="440" y="13"/>
                    <a:pt x="413" y="0"/>
                    <a:pt x="385" y="0"/>
                  </a:cubicBezTo>
                  <a:cubicBezTo>
                    <a:pt x="379" y="0"/>
                    <a:pt x="373" y="0"/>
                    <a:pt x="367" y="1"/>
                  </a:cubicBezTo>
                  <a:cubicBezTo>
                    <a:pt x="323" y="11"/>
                    <a:pt x="312" y="42"/>
                    <a:pt x="312" y="59"/>
                  </a:cubicBezTo>
                  <a:cubicBezTo>
                    <a:pt x="312" y="61"/>
                    <a:pt x="314" y="110"/>
                    <a:pt x="314" y="130"/>
                  </a:cubicBezTo>
                  <a:cubicBezTo>
                    <a:pt x="306" y="147"/>
                    <a:pt x="290" y="175"/>
                    <a:pt x="275" y="199"/>
                  </a:cubicBezTo>
                  <a:cubicBezTo>
                    <a:pt x="258" y="226"/>
                    <a:pt x="247" y="241"/>
                    <a:pt x="240" y="249"/>
                  </a:cubicBezTo>
                  <a:cubicBezTo>
                    <a:pt x="237" y="248"/>
                    <a:pt x="234" y="248"/>
                    <a:pt x="231" y="248"/>
                  </a:cubicBezTo>
                  <a:quadBezTo>
                    <a:pt x="49" y="248"/>
                    <a:pt x="49" y="248"/>
                  </a:quadBezTo>
                  <a:cubicBezTo>
                    <a:pt x="22" y="248"/>
                    <a:pt x="0" y="270"/>
                    <a:pt x="0" y="297"/>
                  </a:cubicBezTo>
                  <a:quadBezTo>
                    <a:pt x="0" y="550"/>
                    <a:pt x="0" y="550"/>
                  </a:quadBezTo>
                  <a:quadBezTo>
                    <a:pt x="0" y="550"/>
                    <a:pt x="0" y="550"/>
                  </a:quadBezTo>
                  <a:cubicBezTo>
                    <a:pt x="2" y="575"/>
                    <a:pt x="23" y="594"/>
                    <a:pt x="48" y="594"/>
                  </a:cubicBezTo>
                  <a:quadBezTo>
                    <a:pt x="211" y="594"/>
                    <a:pt x="211" y="594"/>
                  </a:quadBezTo>
                  <a:cubicBezTo>
                    <a:pt x="230" y="594"/>
                    <a:pt x="246" y="584"/>
                    <a:pt x="254" y="569"/>
                  </a:cubicBezTo>
                  <a:cubicBezTo>
                    <a:pt x="263" y="573"/>
                    <a:pt x="274" y="576"/>
                    <a:pt x="287" y="576"/>
                  </a:cubicBezTo>
                  <a:quadBezTo>
                    <a:pt x="531" y="576"/>
                    <a:pt x="531" y="576"/>
                  </a:quadBezTo>
                  <a:cubicBezTo>
                    <a:pt x="586" y="576"/>
                    <a:pt x="610" y="551"/>
                    <a:pt x="621" y="529"/>
                  </a:cubicBezTo>
                  <a:cubicBezTo>
                    <a:pt x="632" y="507"/>
                    <a:pt x="632" y="483"/>
                    <a:pt x="628" y="466"/>
                  </a:cubicBezTo>
                  <a:cubicBezTo>
                    <a:pt x="641" y="447"/>
                    <a:pt x="647" y="421"/>
                    <a:pt x="640" y="396"/>
                  </a:cubicBezTo>
                  <a:cubicBezTo>
                    <a:pt x="651" y="380"/>
                    <a:pt x="660" y="354"/>
                    <a:pt x="652" y="327"/>
                  </a:cubicBezTo>
                  <a:close/>
                </a:path>
              </a:pathLst>
            </a:cu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3" name="Freeform 39"/>
            <p:cNvSpPr/>
            <p:nvPr/>
          </p:nvSpPr>
          <p:spPr>
            <a:xfrm>
              <a:off x="3124200" y="1239838"/>
              <a:ext cx="3074988" cy="2679700"/>
            </a:xfrm>
            <a:custGeom>
              <a:avLst/>
              <a:gdLst>
                <a:gd name="T0" fmla="*/ 606 w 638"/>
                <a:gd name="T1" fmla="*/ 306 h 556"/>
                <a:gd name="T2" fmla="*/ 573 w 638"/>
                <a:gd name="T3" fmla="*/ 211 h 556"/>
                <a:gd name="T4" fmla="*/ 429 w 638"/>
                <a:gd name="T5" fmla="*/ 211 h 556"/>
                <a:gd name="T6" fmla="*/ 442 w 638"/>
                <a:gd name="T7" fmla="*/ 125 h 556"/>
                <a:gd name="T8" fmla="*/ 409 w 638"/>
                <a:gd name="T9" fmla="*/ 23 h 556"/>
                <a:gd name="T10" fmla="*/ 351 w 638"/>
                <a:gd name="T11" fmla="*/ 6 h 556"/>
                <a:gd name="T12" fmla="*/ 313 w 638"/>
                <a:gd name="T13" fmla="*/ 41 h 556"/>
                <a:gd name="T14" fmla="*/ 315 w 638"/>
                <a:gd name="T15" fmla="*/ 117 h 556"/>
                <a:gd name="T16" fmla="*/ 224 w 638"/>
                <a:gd name="T17" fmla="*/ 256 h 556"/>
                <a:gd name="T18" fmla="*/ 210 w 638"/>
                <a:gd name="T19" fmla="*/ 252 h 556"/>
                <a:gd name="T20" fmla="*/ 28 w 638"/>
                <a:gd name="T21" fmla="*/ 252 h 556"/>
                <a:gd name="T22" fmla="*/ 0 w 638"/>
                <a:gd name="T23" fmla="*/ 280 h 556"/>
                <a:gd name="T24" fmla="*/ 0 w 638"/>
                <a:gd name="T25" fmla="*/ 532 h 556"/>
                <a:gd name="T26" fmla="*/ 27 w 638"/>
                <a:gd name="T27" fmla="*/ 556 h 556"/>
                <a:gd name="T28" fmla="*/ 190 w 638"/>
                <a:gd name="T29" fmla="*/ 556 h 556"/>
                <a:gd name="T30" fmla="*/ 216 w 638"/>
                <a:gd name="T31" fmla="*/ 530 h 556"/>
                <a:gd name="T32" fmla="*/ 216 w 638"/>
                <a:gd name="T33" fmla="*/ 521 h 556"/>
                <a:gd name="T34" fmla="*/ 225 w 638"/>
                <a:gd name="T35" fmla="*/ 523 h 556"/>
                <a:gd name="T36" fmla="*/ 266 w 638"/>
                <a:gd name="T37" fmla="*/ 538 h 556"/>
                <a:gd name="T38" fmla="*/ 510 w 638"/>
                <a:gd name="T39" fmla="*/ 538 h 556"/>
                <a:gd name="T40" fmla="*/ 583 w 638"/>
                <a:gd name="T41" fmla="*/ 446 h 556"/>
                <a:gd name="T42" fmla="*/ 594 w 638"/>
                <a:gd name="T43" fmla="*/ 376 h 556"/>
                <a:gd name="T44" fmla="*/ 606 w 638"/>
                <a:gd name="T45" fmla="*/ 306 h 5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8" h="556">
                  <a:moveTo>
                    <a:pt x="606" y="306"/>
                  </a:moveTo>
                  <a:cubicBezTo>
                    <a:pt x="638" y="275"/>
                    <a:pt x="628" y="211"/>
                    <a:pt x="573" y="211"/>
                  </a:cubicBezTo>
                  <a:quadBezTo>
                    <a:pt x="429" y="211"/>
                    <a:pt x="429" y="211"/>
                  </a:quadBezTo>
                  <a:cubicBezTo>
                    <a:pt x="435" y="181"/>
                    <a:pt x="443" y="130"/>
                    <a:pt x="442" y="125"/>
                  </a:cubicBezTo>
                  <a:cubicBezTo>
                    <a:pt x="439" y="80"/>
                    <a:pt x="411" y="25"/>
                    <a:pt x="409" y="23"/>
                  </a:cubicBezTo>
                  <a:cubicBezTo>
                    <a:pt x="404" y="13"/>
                    <a:pt x="378" y="0"/>
                    <a:pt x="351" y="6"/>
                  </a:cubicBezTo>
                  <a:cubicBezTo>
                    <a:pt x="316" y="13"/>
                    <a:pt x="313" y="35"/>
                    <a:pt x="313" y="41"/>
                  </a:cubicBezTo>
                  <a:cubicBezTo>
                    <a:pt x="313" y="41"/>
                    <a:pt x="314" y="101"/>
                    <a:pt x="315" y="117"/>
                  </a:cubicBezTo>
                  <a:cubicBezTo>
                    <a:pt x="298" y="154"/>
                    <a:pt x="241" y="249"/>
                    <a:pt x="224" y="256"/>
                  </a:cubicBezTo>
                  <a:cubicBezTo>
                    <a:pt x="220" y="254"/>
                    <a:pt x="215" y="252"/>
                    <a:pt x="210" y="252"/>
                  </a:cubicBezTo>
                  <a:quadBezTo>
                    <a:pt x="28" y="252"/>
                    <a:pt x="28" y="252"/>
                  </a:quadBezTo>
                  <a:cubicBezTo>
                    <a:pt x="13" y="252"/>
                    <a:pt x="0" y="265"/>
                    <a:pt x="0" y="280"/>
                  </a:cubicBezTo>
                  <a:quadBezTo>
                    <a:pt x="0" y="532"/>
                    <a:pt x="0" y="532"/>
                  </a:quadBezTo>
                  <a:cubicBezTo>
                    <a:pt x="2" y="545"/>
                    <a:pt x="13" y="556"/>
                    <a:pt x="27" y="556"/>
                  </a:cubicBezTo>
                  <a:quadBezTo>
                    <a:pt x="190" y="556"/>
                    <a:pt x="190" y="556"/>
                  </a:quadBezTo>
                  <a:cubicBezTo>
                    <a:pt x="205" y="556"/>
                    <a:pt x="216" y="544"/>
                    <a:pt x="216" y="530"/>
                  </a:cubicBezTo>
                  <a:quadBezTo>
                    <a:pt x="216" y="521"/>
                    <a:pt x="216" y="521"/>
                  </a:quadBezTo>
                  <a:cubicBezTo>
                    <a:pt x="216" y="521"/>
                    <a:pt x="222" y="521"/>
                    <a:pt x="225" y="523"/>
                  </a:cubicBezTo>
                  <a:cubicBezTo>
                    <a:pt x="236" y="529"/>
                    <a:pt x="249" y="538"/>
                    <a:pt x="266" y="538"/>
                  </a:cubicBezTo>
                  <a:quadBezTo>
                    <a:pt x="510" y="538"/>
                    <a:pt x="510" y="538"/>
                  </a:quadBezTo>
                  <a:cubicBezTo>
                    <a:pt x="601" y="538"/>
                    <a:pt x="591" y="457"/>
                    <a:pt x="583" y="446"/>
                  </a:cubicBezTo>
                  <a:cubicBezTo>
                    <a:pt x="598" y="429"/>
                    <a:pt x="607" y="399"/>
                    <a:pt x="594" y="376"/>
                  </a:cubicBezTo>
                  <a:cubicBezTo>
                    <a:pt x="605" y="365"/>
                    <a:pt x="622" y="336"/>
                    <a:pt x="606" y="306"/>
                  </a:cubicBezTo>
                  <a:close/>
                </a:path>
              </a:pathLst>
            </a:custGeom>
            <a:solidFill>
              <a:srgbClr val="00608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4" name="Freeform 41"/>
            <p:cNvSpPr/>
            <p:nvPr/>
          </p:nvSpPr>
          <p:spPr>
            <a:xfrm>
              <a:off x="4127500" y="1341438"/>
              <a:ext cx="1941513" cy="2360613"/>
            </a:xfrm>
            <a:custGeom>
              <a:avLst/>
              <a:gdLst>
                <a:gd name="T0" fmla="*/ 356 w 403"/>
                <a:gd name="T1" fmla="*/ 283 h 490"/>
                <a:gd name="T2" fmla="*/ 354 w 403"/>
                <a:gd name="T3" fmla="*/ 289 h 490"/>
                <a:gd name="T4" fmla="*/ 344 w 403"/>
                <a:gd name="T5" fmla="*/ 353 h 490"/>
                <a:gd name="T6" fmla="*/ 342 w 403"/>
                <a:gd name="T7" fmla="*/ 359 h 490"/>
                <a:gd name="T8" fmla="*/ 332 w 403"/>
                <a:gd name="T9" fmla="*/ 422 h 490"/>
                <a:gd name="T10" fmla="*/ 330 w 403"/>
                <a:gd name="T11" fmla="*/ 429 h 490"/>
                <a:gd name="T12" fmla="*/ 305 w 403"/>
                <a:gd name="T13" fmla="*/ 490 h 490"/>
                <a:gd name="T14" fmla="*/ 57 w 403"/>
                <a:gd name="T15" fmla="*/ 490 h 490"/>
                <a:gd name="T16" fmla="*/ 11 w 403"/>
                <a:gd name="T17" fmla="*/ 470 h 490"/>
                <a:gd name="T18" fmla="*/ 0 w 403"/>
                <a:gd name="T19" fmla="*/ 470 h 490"/>
                <a:gd name="T20" fmla="*/ 0 w 403"/>
                <a:gd name="T21" fmla="*/ 277 h 490"/>
                <a:gd name="T22" fmla="*/ 41 w 403"/>
                <a:gd name="T23" fmla="*/ 249 h 490"/>
                <a:gd name="T24" fmla="*/ 133 w 403"/>
                <a:gd name="T25" fmla="*/ 99 h 490"/>
                <a:gd name="T26" fmla="*/ 131 w 403"/>
                <a:gd name="T27" fmla="*/ 19 h 490"/>
                <a:gd name="T28" fmla="*/ 178 w 403"/>
                <a:gd name="T29" fmla="*/ 14 h 490"/>
                <a:gd name="T30" fmla="*/ 208 w 403"/>
                <a:gd name="T31" fmla="*/ 106 h 490"/>
                <a:gd name="T32" fmla="*/ 189 w 403"/>
                <a:gd name="T33" fmla="*/ 216 h 490"/>
                <a:gd name="T34" fmla="*/ 361 w 403"/>
                <a:gd name="T35" fmla="*/ 216 h 490"/>
                <a:gd name="T36" fmla="*/ 356 w 403"/>
                <a:gd name="T37" fmla="*/ 283 h 49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3" h="490">
                  <a:moveTo>
                    <a:pt x="356" y="283"/>
                  </a:moveTo>
                  <a:quadBezTo>
                    <a:pt x="354" y="289"/>
                    <a:pt x="354" y="289"/>
                  </a:quadBezTo>
                  <a:cubicBezTo>
                    <a:pt x="396" y="301"/>
                    <a:pt x="374" y="350"/>
                    <a:pt x="344" y="353"/>
                  </a:cubicBezTo>
                  <a:quadBezTo>
                    <a:pt x="342" y="359"/>
                    <a:pt x="342" y="359"/>
                  </a:quadBezTo>
                  <a:cubicBezTo>
                    <a:pt x="383" y="369"/>
                    <a:pt x="363" y="419"/>
                    <a:pt x="332" y="422"/>
                  </a:cubicBezTo>
                  <a:quadBezTo>
                    <a:pt x="330" y="429"/>
                    <a:pt x="330" y="429"/>
                  </a:quadBezTo>
                  <a:cubicBezTo>
                    <a:pt x="363" y="434"/>
                    <a:pt x="355" y="490"/>
                    <a:pt x="305" y="490"/>
                  </a:cubicBezTo>
                  <a:quadBezTo>
                    <a:pt x="57" y="490"/>
                    <a:pt x="57" y="490"/>
                  </a:quadBezTo>
                  <a:cubicBezTo>
                    <a:pt x="40" y="490"/>
                    <a:pt x="24" y="470"/>
                    <a:pt x="11" y="470"/>
                  </a:cubicBezTo>
                  <a:quadBezTo>
                    <a:pt x="0" y="470"/>
                    <a:pt x="0" y="470"/>
                  </a:quadBezTo>
                  <a:quadBezTo>
                    <a:pt x="0" y="277"/>
                    <a:pt x="0" y="277"/>
                  </a:quadBezTo>
                  <a:cubicBezTo>
                    <a:pt x="14" y="268"/>
                    <a:pt x="31" y="257"/>
                    <a:pt x="41" y="249"/>
                  </a:cubicBezTo>
                  <a:cubicBezTo>
                    <a:pt x="59" y="234"/>
                    <a:pt x="133" y="114"/>
                    <a:pt x="133" y="99"/>
                  </a:cubicBezTo>
                  <a:cubicBezTo>
                    <a:pt x="133" y="84"/>
                    <a:pt x="131" y="19"/>
                    <a:pt x="131" y="19"/>
                  </a:cubicBezTo>
                  <a:cubicBezTo>
                    <a:pt x="131" y="19"/>
                    <a:pt x="146" y="0"/>
                    <a:pt x="178" y="14"/>
                  </a:cubicBezTo>
                  <a:cubicBezTo>
                    <a:pt x="178" y="14"/>
                    <a:pt x="205" y="65"/>
                    <a:pt x="208" y="106"/>
                  </a:cubicBezTo>
                  <a:cubicBezTo>
                    <a:pt x="208" y="106"/>
                    <a:pt x="196" y="190"/>
                    <a:pt x="189" y="216"/>
                  </a:cubicBezTo>
                  <a:quadBezTo>
                    <a:pt x="361" y="216"/>
                    <a:pt x="361" y="216"/>
                  </a:quadBezTo>
                  <a:cubicBezTo>
                    <a:pt x="403" y="217"/>
                    <a:pt x="395" y="277"/>
                    <a:pt x="356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>
            <a:xfrm>
              <a:off x="5843587" y="2705100"/>
              <a:ext cx="0" cy="0"/>
            </a:xfrm>
            <a:prstGeom prst="lin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>
            <a:xfrm>
              <a:off x="5843587" y="2705100"/>
              <a:ext cx="0" cy="0"/>
            </a:xfrm>
            <a:prstGeom prst="lin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7" name="Oval 44"/>
            <p:cNvSpPr>
              <a:spLocks noChangeArrowheads="1"/>
            </p:cNvSpPr>
            <p:nvPr/>
          </p:nvSpPr>
          <p:spPr>
            <a:xfrm>
              <a:off x="3529012" y="3543300"/>
              <a:ext cx="207963" cy="207963"/>
            </a:xfrm>
            <a:prstGeom prst="ellipse">
              <a:avLst/>
            </a:prstGeom>
            <a:solidFill>
              <a:srgbClr val="f3f3f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83393" y="2247868"/>
            <a:ext cx="1447143" cy="1154199"/>
          </a:xfrm>
          <a:prstGeom prst="rect">
            <a:avLst/>
          </a:prstGeom>
        </p:spPr>
      </p:pic>
      <p:sp>
        <p:nvSpPr>
          <p:cNvPr id="69" name=""/>
          <p:cNvSpPr txBox="1"/>
          <p:nvPr/>
        </p:nvSpPr>
        <p:spPr>
          <a:xfrm>
            <a:off x="4828190" y="1184980"/>
            <a:ext cx="2029810" cy="10038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>
                <a:latin typeface="나눔고딕"/>
                <a:ea typeface="나눔고딕"/>
              </a:rPr>
              <a:t>보장된 </a:t>
            </a:r>
            <a:r>
              <a:rPr lang="en-US" altLang="ko-KR" sz="2000" b="1">
                <a:latin typeface="나눔고딕"/>
                <a:ea typeface="나눔고딕"/>
              </a:rPr>
              <a:t>‘</a:t>
            </a:r>
            <a:r>
              <a:rPr lang="ko-KR" altLang="en-US" sz="2000" b="1">
                <a:latin typeface="나눔고딕"/>
                <a:ea typeface="나눔고딕"/>
              </a:rPr>
              <a:t>안전</a:t>
            </a:r>
            <a:r>
              <a:rPr lang="en-US" altLang="ko-KR" sz="2000" b="1">
                <a:latin typeface="나눔고딕"/>
                <a:ea typeface="나눔고딕"/>
              </a:rPr>
              <a:t>’</a:t>
            </a:r>
            <a:endParaRPr lang="en-US" altLang="ko-KR" sz="2000" b="1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2000" b="1">
                <a:latin typeface="나눔고딕"/>
                <a:ea typeface="나눔고딕"/>
              </a:rPr>
              <a:t>‘</a:t>
            </a:r>
            <a:r>
              <a:rPr lang="ko-KR" altLang="en-US" sz="2000" b="1">
                <a:latin typeface="나눔고딕"/>
                <a:ea typeface="나눔고딕"/>
              </a:rPr>
              <a:t>믿을</a:t>
            </a:r>
            <a:r>
              <a:rPr lang="en-US" altLang="ko-KR" sz="2000" b="1">
                <a:latin typeface="나눔고딕"/>
                <a:ea typeface="나눔고딕"/>
              </a:rPr>
              <a:t>’</a:t>
            </a:r>
            <a:r>
              <a:rPr lang="ko-KR" altLang="en-US" sz="2000" b="1">
                <a:latin typeface="나눔고딕"/>
                <a:ea typeface="나눔고딕"/>
              </a:rPr>
              <a:t> 수 있는</a:t>
            </a:r>
            <a:endParaRPr lang="ko-KR" altLang="en-US" sz="2000" b="1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2000" b="1">
                <a:latin typeface="나눔고딕"/>
                <a:ea typeface="나눔고딕"/>
              </a:rPr>
              <a:t>‘</a:t>
            </a:r>
            <a:r>
              <a:rPr lang="ko-KR" altLang="en-US" sz="2000" b="1">
                <a:latin typeface="나눔고딕"/>
                <a:ea typeface="나눔고딕"/>
              </a:rPr>
              <a:t>강한</a:t>
            </a:r>
            <a:r>
              <a:rPr lang="en-US" altLang="ko-KR" sz="2000" b="1">
                <a:latin typeface="나눔고딕"/>
                <a:ea typeface="나눔고딕"/>
              </a:rPr>
              <a:t>’</a:t>
            </a:r>
            <a:r>
              <a:rPr lang="ko-KR" altLang="en-US" sz="2000" b="1">
                <a:latin typeface="나눔고딕"/>
                <a:ea typeface="나눔고딕"/>
              </a:rPr>
              <a:t> 체력의</a:t>
            </a:r>
            <a:endParaRPr lang="ko-KR" altLang="en-US" sz="2000" b="1">
              <a:latin typeface="나눔고딕"/>
              <a:ea typeface="나눔고딕"/>
            </a:endParaRPr>
          </a:p>
        </p:txBody>
      </p:sp>
      <p:sp>
        <p:nvSpPr>
          <p:cNvPr id="70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THANK YOU AND QUESTIONS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grpSp>
        <p:nvGrpSpPr>
          <p:cNvPr id="64" name=""/>
          <p:cNvGrpSpPr/>
          <p:nvPr/>
        </p:nvGrpSpPr>
        <p:grpSpPr>
          <a:xfrm rot="0">
            <a:off x="-181900" y="882096"/>
            <a:ext cx="7221801" cy="2102957"/>
            <a:chOff x="-181899" y="1137829"/>
            <a:chExt cx="7221801" cy="2102957"/>
          </a:xfrm>
        </p:grpSpPr>
        <p:sp>
          <p:nvSpPr>
            <p:cNvPr id="35" name="Rectangle 34"/>
            <p:cNvSpPr/>
            <p:nvPr/>
          </p:nvSpPr>
          <p:spPr>
            <a:xfrm>
              <a:off x="-181899" y="1872784"/>
              <a:ext cx="7221801" cy="136800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sz="3600" b="1">
                  <a:solidFill>
                    <a:schemeClr val="tx1"/>
                  </a:solidFill>
                  <a:latin typeface="Raleway"/>
                  <a:ea typeface="+mn-ea"/>
                  <a:cs typeface="Raleway"/>
                </a:rPr>
                <a:t>THANK YOU</a:t>
              </a:r>
              <a:endParaRPr lang="en-US" sz="3600" b="1">
                <a:solidFill>
                  <a:schemeClr val="tx1"/>
                </a:solidFill>
                <a:latin typeface="Raleway"/>
                <a:ea typeface="+mn-ea"/>
                <a:cs typeface="Raleway"/>
              </a:endParaRP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Raleway"/>
                  <a:ea typeface="+mn-ea"/>
                  <a:cs typeface="Raleway"/>
                </a:rPr>
                <a:t>QUESTIONS?</a:t>
              </a:r>
              <a:endParaRPr lang="en-US">
                <a:solidFill>
                  <a:schemeClr val="tx1"/>
                </a:solidFill>
                <a:latin typeface="Raleway"/>
                <a:ea typeface="+mn-ea"/>
                <a:cs typeface="Raleway"/>
              </a:endParaRPr>
            </a:p>
          </p:txBody>
        </p:sp>
        <p:sp>
          <p:nvSpPr>
            <p:cNvPr id="36" name="Freeform 513"/>
            <p:cNvSpPr>
              <a:spLocks noEditPoints="1"/>
            </p:cNvSpPr>
            <p:nvPr/>
          </p:nvSpPr>
          <p:spPr>
            <a:xfrm>
              <a:off x="2961892" y="1137829"/>
              <a:ext cx="934216" cy="909916"/>
            </a:xfrm>
            <a:custGeom>
              <a:avLst/>
              <a:gdLst>
                <a:gd name="T0" fmla="*/ 0 w 190"/>
                <a:gd name="T1" fmla="*/ 185 h 185"/>
                <a:gd name="T2" fmla="*/ 77 w 190"/>
                <a:gd name="T3" fmla="*/ 153 h 185"/>
                <a:gd name="T4" fmla="*/ 15 w 190"/>
                <a:gd name="T5" fmla="*/ 170 h 185"/>
                <a:gd name="T6" fmla="*/ 38 w 190"/>
                <a:gd name="T7" fmla="*/ 143 h 185"/>
                <a:gd name="T8" fmla="*/ 15 w 190"/>
                <a:gd name="T9" fmla="*/ 170 h 185"/>
                <a:gd name="T10" fmla="*/ 118 w 190"/>
                <a:gd name="T11" fmla="*/ 97 h 185"/>
                <a:gd name="T12" fmla="*/ 109 w 190"/>
                <a:gd name="T13" fmla="*/ 97 h 185"/>
                <a:gd name="T14" fmla="*/ 184 w 190"/>
                <a:gd name="T15" fmla="*/ 1 h 185"/>
                <a:gd name="T16" fmla="*/ 88 w 190"/>
                <a:gd name="T17" fmla="*/ 38 h 185"/>
                <a:gd name="T18" fmla="*/ 10 w 190"/>
                <a:gd name="T19" fmla="*/ 91 h 185"/>
                <a:gd name="T20" fmla="*/ 52 w 190"/>
                <a:gd name="T21" fmla="*/ 133 h 185"/>
                <a:gd name="T22" fmla="*/ 82 w 190"/>
                <a:gd name="T23" fmla="*/ 143 h 185"/>
                <a:gd name="T24" fmla="*/ 117 w 190"/>
                <a:gd name="T25" fmla="*/ 127 h 185"/>
                <a:gd name="T26" fmla="*/ 184 w 190"/>
                <a:gd name="T27" fmla="*/ 1 h 185"/>
                <a:gd name="T28" fmla="*/ 98 w 190"/>
                <a:gd name="T29" fmla="*/ 155 h 185"/>
                <a:gd name="T30" fmla="*/ 82 w 190"/>
                <a:gd name="T31" fmla="*/ 134 h 185"/>
                <a:gd name="T32" fmla="*/ 75 w 190"/>
                <a:gd name="T33" fmla="*/ 135 h 185"/>
                <a:gd name="T34" fmla="*/ 50 w 190"/>
                <a:gd name="T35" fmla="*/ 105 h 185"/>
                <a:gd name="T36" fmla="*/ 30 w 190"/>
                <a:gd name="T37" fmla="*/ 87 h 185"/>
                <a:gd name="T38" fmla="*/ 61 w 190"/>
                <a:gd name="T39" fmla="*/ 75 h 185"/>
                <a:gd name="T40" fmla="*/ 109 w 190"/>
                <a:gd name="T41" fmla="*/ 125 h 185"/>
                <a:gd name="T42" fmla="*/ 134 w 190"/>
                <a:gd name="T43" fmla="*/ 99 h 185"/>
                <a:gd name="T44" fmla="*/ 67 w 190"/>
                <a:gd name="T45" fmla="*/ 70 h 185"/>
                <a:gd name="T46" fmla="*/ 94 w 190"/>
                <a:gd name="T47" fmla="*/ 44 h 185"/>
                <a:gd name="T48" fmla="*/ 141 w 190"/>
                <a:gd name="T49" fmla="*/ 91 h 185"/>
                <a:gd name="T50" fmla="*/ 84 w 190"/>
                <a:gd name="T51" fmla="*/ 72 h 185"/>
                <a:gd name="T52" fmla="*/ 92 w 190"/>
                <a:gd name="T53" fmla="*/ 72 h 185"/>
                <a:gd name="T54" fmla="*/ 139 w 190"/>
                <a:gd name="T55" fmla="*/ 59 h 185"/>
                <a:gd name="T56" fmla="*/ 139 w 190"/>
                <a:gd name="T57" fmla="*/ 34 h 185"/>
                <a:gd name="T58" fmla="*/ 139 w 190"/>
                <a:gd name="T59" fmla="*/ 59 h 185"/>
                <a:gd name="T60" fmla="*/ 143 w 190"/>
                <a:gd name="T61" fmla="*/ 46 h 185"/>
                <a:gd name="T62" fmla="*/ 135 w 190"/>
                <a:gd name="T63" fmla="*/ 46 h 185"/>
                <a:gd name="T64" fmla="*/ 101 w 190"/>
                <a:gd name="T65" fmla="*/ 88 h 185"/>
                <a:gd name="T66" fmla="*/ 101 w 190"/>
                <a:gd name="T67" fmla="*/ 80 h 185"/>
                <a:gd name="T68" fmla="*/ 101 w 190"/>
                <a:gd name="T69" fmla="*/ 88 h 18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85">
                  <a:moveTo>
                    <a:pt x="32" y="104"/>
                  </a:moveTo>
                  <a:quadBezTo>
                    <a:pt x="0" y="185"/>
                    <a:pt x="0" y="185"/>
                  </a:quadBezTo>
                  <a:quadBezTo>
                    <a:pt x="82" y="153"/>
                    <a:pt x="82" y="153"/>
                  </a:quad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quadBezTo>
                    <a:pt x="30" y="132"/>
                    <a:pt x="30" y="132"/>
                  </a:quad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quadBezTo>
                    <a:pt x="60" y="76"/>
                    <a:pt x="61" y="75"/>
                  </a:quadBezTo>
                  <a:quadBezTo>
                    <a:pt x="110" y="124"/>
                    <a:pt x="110" y="124"/>
                  </a:quad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quadBezTo>
                    <a:pt x="67" y="70"/>
                    <a:pt x="67" y="70"/>
                  </a:quad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1" rIns="68580" bIns="34291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51"/>
            </a:p>
          </p:txBody>
        </p:sp>
      </p:grpSp>
      <p:sp>
        <p:nvSpPr>
          <p:cNvPr id="59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86" name=""/>
          <p:cNvGrpSpPr/>
          <p:nvPr/>
        </p:nvGrpSpPr>
        <p:grpSpPr>
          <a:xfrm rot="0">
            <a:off x="400044" y="2924175"/>
            <a:ext cx="6057908" cy="1493520"/>
            <a:chOff x="400044" y="3162300"/>
            <a:chExt cx="6057908" cy="1493520"/>
          </a:xfrm>
        </p:grpSpPr>
        <p:pic>
          <p:nvPicPr>
            <p:cNvPr id="85" name=""/>
            <p:cNvPicPr>
              <a:picLocks noChangeAspect="1"/>
            </p:cNvPicPr>
            <p:nvPr/>
          </p:nvPicPr>
          <p:blipFill rotWithShape="1">
            <a:blip r:embed="rId2"/>
            <a:srcRect l="-15680" t="-5740" r="10730" b="35430"/>
            <a:stretch>
              <a:fillRect/>
            </a:stretch>
          </p:blipFill>
          <p:spPr>
            <a:xfrm>
              <a:off x="5357847" y="3162300"/>
              <a:ext cx="890265" cy="933450"/>
            </a:xfrm>
            <a:prstGeom prst="rect">
              <a:avLst/>
            </a:prstGeom>
          </p:spPr>
        </p:pic>
        <p:pic>
          <p:nvPicPr>
            <p:cNvPr id="8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825874" y="3248024"/>
              <a:ext cx="812800" cy="768350"/>
            </a:xfrm>
            <a:prstGeom prst="rect">
              <a:avLst/>
            </a:prstGeom>
          </p:spPr>
        </p:pic>
        <p:pic>
          <p:nvPicPr>
            <p:cNvPr id="83" name=""/>
            <p:cNvPicPr>
              <a:picLocks noChangeAspect="1"/>
            </p:cNvPicPr>
            <p:nvPr/>
          </p:nvPicPr>
          <p:blipFill rotWithShape="1">
            <a:blip r:embed="rId4"/>
            <a:srcRect l="37040" t="64940" r="31850"/>
            <a:stretch>
              <a:fillRect/>
            </a:stretch>
          </p:blipFill>
          <p:spPr>
            <a:xfrm>
              <a:off x="2235199" y="3251200"/>
              <a:ext cx="756813" cy="914400"/>
            </a:xfrm>
            <a:prstGeom prst="rect">
              <a:avLst/>
            </a:prstGeom>
          </p:spPr>
        </p:pic>
        <p:grpSp>
          <p:nvGrpSpPr>
            <p:cNvPr id="82" name=""/>
            <p:cNvGrpSpPr/>
            <p:nvPr/>
          </p:nvGrpSpPr>
          <p:grpSpPr>
            <a:xfrm rot="0">
              <a:off x="400044" y="3257550"/>
              <a:ext cx="6057908" cy="1398270"/>
              <a:chOff x="657217" y="3257550"/>
              <a:chExt cx="6057908" cy="1398270"/>
            </a:xfrm>
          </p:grpSpPr>
          <p:grpSp>
            <p:nvGrpSpPr>
              <p:cNvPr id="66" name=""/>
              <p:cNvGrpSpPr/>
              <p:nvPr/>
            </p:nvGrpSpPr>
            <p:grpSpPr>
              <a:xfrm rot="0">
                <a:off x="657217" y="3257550"/>
                <a:ext cx="1178881" cy="1398270"/>
                <a:chOff x="455656" y="2901950"/>
                <a:chExt cx="1522628" cy="1488606"/>
              </a:xfrm>
            </p:grpSpPr>
            <p:pic>
              <p:nvPicPr>
                <p:cNvPr id="65" name="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5310" t="44940" r="27900"/>
                <a:stretch>
                  <a:fillRect/>
                </a:stretch>
              </p:blipFill>
              <p:spPr>
                <a:xfrm>
                  <a:off x="723899" y="2901950"/>
                  <a:ext cx="987576" cy="1009650"/>
                </a:xfrm>
                <a:prstGeom prst="rect">
                  <a:avLst/>
                </a:prstGeom>
              </p:spPr>
            </p:pic>
            <p:grpSp>
              <p:nvGrpSpPr>
                <p:cNvPr id="60" name=""/>
                <p:cNvGrpSpPr/>
                <p:nvPr/>
              </p:nvGrpSpPr>
              <p:grpSpPr>
                <a:xfrm rot="0">
                  <a:off x="455656" y="3718954"/>
                  <a:ext cx="1522628" cy="671601"/>
                  <a:chOff x="531858" y="1756809"/>
                  <a:chExt cx="1522628" cy="671601"/>
                </a:xfrm>
              </p:grpSpPr>
              <p:sp>
                <p:nvSpPr>
                  <p:cNvPr id="62" name="Textfeld 38"/>
                  <p:cNvSpPr txBox="1"/>
                  <p:nvPr/>
                </p:nvSpPr>
                <p:spPr>
                  <a:xfrm>
                    <a:off x="531858" y="2068572"/>
                    <a:ext cx="1522628" cy="359838"/>
                  </a:xfrm>
                  <a:prstGeom prst="rect">
                    <a:avLst/>
                  </a:prstGeom>
                </p:spPr>
                <p:txBody>
                  <a:bodyPr vert="horz"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 sz="1600" b="1" kern="900">
                        <a:solidFill>
                          <a:schemeClr val="accent1"/>
                        </a:solidFill>
                        <a:latin typeface="Raleway"/>
                        <a:cs typeface="Raleway"/>
                      </a:rPr>
                      <a:t>김기혁</a:t>
                    </a:r>
                    <a:endParaRPr lang="ko-KR" altLang="en-US" sz="1600" b="1" kern="900">
                      <a:solidFill>
                        <a:schemeClr val="accent1"/>
                      </a:solidFill>
                      <a:latin typeface="Raleway"/>
                      <a:cs typeface="Raleway"/>
                    </a:endParaRPr>
                  </a:p>
                </p:txBody>
              </p:sp>
              <p:sp>
                <p:nvSpPr>
                  <p:cNvPr id="63" name="Rectangle 28"/>
                  <p:cNvSpPr/>
                  <p:nvPr/>
                </p:nvSpPr>
                <p:spPr>
                  <a:xfrm>
                    <a:off x="794566" y="1756809"/>
                    <a:ext cx="986503" cy="18856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800" b="1">
                        <a:latin typeface="Raleway"/>
                      </a:rPr>
                      <a:t>CTO</a:t>
                    </a:r>
                    <a:endParaRPr lang="en-US" altLang="ko-KR" sz="800" b="1">
                      <a:latin typeface="Raleway"/>
                    </a:endParaRPr>
                  </a:p>
                </p:txBody>
              </p:sp>
            </p:grpSp>
          </p:grpSp>
          <p:grpSp>
            <p:nvGrpSpPr>
              <p:cNvPr id="69" name=""/>
              <p:cNvGrpSpPr/>
              <p:nvPr/>
            </p:nvGrpSpPr>
            <p:grpSpPr>
              <a:xfrm rot="0">
                <a:off x="2283564" y="4012279"/>
                <a:ext cx="1178879" cy="624490"/>
                <a:chOff x="531865" y="1756810"/>
                <a:chExt cx="1522625" cy="664836"/>
              </a:xfrm>
            </p:grpSpPr>
            <p:sp>
              <p:nvSpPr>
                <p:cNvPr id="70" name="Textfeld 38"/>
                <p:cNvSpPr txBox="1"/>
                <p:nvPr/>
              </p:nvSpPr>
              <p:spPr>
                <a:xfrm>
                  <a:off x="531865" y="2068580"/>
                  <a:ext cx="1522625" cy="353065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600" b="1" kern="900">
                      <a:solidFill>
                        <a:srgbClr val="008000"/>
                      </a:solidFill>
                      <a:latin typeface="Raleway"/>
                      <a:cs typeface="Raleway"/>
                    </a:rPr>
                    <a:t>송길재</a:t>
                  </a:r>
                  <a:endParaRPr lang="ko-KR" altLang="en-US" sz="1600" b="1" kern="900">
                    <a:solidFill>
                      <a:srgbClr val="008000"/>
                    </a:solidFill>
                    <a:latin typeface="Raleway"/>
                    <a:cs typeface="Raleway"/>
                  </a:endParaRPr>
                </a:p>
              </p:txBody>
            </p:sp>
            <p:sp>
              <p:nvSpPr>
                <p:cNvPr id="71" name="Rectangle 28"/>
                <p:cNvSpPr/>
                <p:nvPr/>
              </p:nvSpPr>
              <p:spPr>
                <a:xfrm>
                  <a:off x="794565" y="1756810"/>
                  <a:ext cx="986503" cy="188560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800" b="1">
                      <a:latin typeface="Raleway"/>
                    </a:rPr>
                    <a:t>CTO</a:t>
                  </a:r>
                  <a:endParaRPr lang="en-US" altLang="ko-KR" sz="800" b="1">
                    <a:latin typeface="Raleway"/>
                  </a:endParaRPr>
                </a:p>
              </p:txBody>
            </p:sp>
          </p:grpSp>
          <p:grpSp>
            <p:nvGrpSpPr>
              <p:cNvPr id="74" name=""/>
              <p:cNvGrpSpPr/>
              <p:nvPr/>
            </p:nvGrpSpPr>
            <p:grpSpPr>
              <a:xfrm rot="0">
                <a:off x="3909902" y="4005930"/>
                <a:ext cx="1178879" cy="630840"/>
                <a:chOff x="531862" y="1756809"/>
                <a:chExt cx="1522625" cy="671595"/>
              </a:xfrm>
            </p:grpSpPr>
            <p:sp>
              <p:nvSpPr>
                <p:cNvPr id="75" name="Textfeld 38"/>
                <p:cNvSpPr txBox="1"/>
                <p:nvPr/>
              </p:nvSpPr>
              <p:spPr>
                <a:xfrm>
                  <a:off x="531862" y="2068574"/>
                  <a:ext cx="1522625" cy="359830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600" b="1" kern="900">
                      <a:solidFill>
                        <a:srgbClr val="ff6600"/>
                      </a:solidFill>
                      <a:latin typeface="Raleway"/>
                      <a:cs typeface="Raleway"/>
                    </a:rPr>
                    <a:t>안창현</a:t>
                  </a:r>
                  <a:endParaRPr lang="ko-KR" altLang="en-US" sz="1600" b="1" kern="900">
                    <a:solidFill>
                      <a:srgbClr val="ff6600"/>
                    </a:solidFill>
                    <a:latin typeface="Raleway"/>
                    <a:cs typeface="Raleway"/>
                  </a:endParaRPr>
                </a:p>
              </p:txBody>
            </p:sp>
            <p:sp>
              <p:nvSpPr>
                <p:cNvPr id="76" name="Rectangle 28"/>
                <p:cNvSpPr/>
                <p:nvPr/>
              </p:nvSpPr>
              <p:spPr>
                <a:xfrm>
                  <a:off x="794566" y="1756809"/>
                  <a:ext cx="986503" cy="18856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800" b="1">
                      <a:latin typeface="Raleway"/>
                    </a:rPr>
                    <a:t>CPO</a:t>
                  </a:r>
                  <a:endParaRPr lang="en-US" altLang="ko-KR" sz="800" b="1">
                    <a:latin typeface="Raleway"/>
                  </a:endParaRPr>
                </a:p>
              </p:txBody>
            </p:sp>
          </p:grpSp>
          <p:grpSp>
            <p:nvGrpSpPr>
              <p:cNvPr id="79" name=""/>
              <p:cNvGrpSpPr/>
              <p:nvPr/>
            </p:nvGrpSpPr>
            <p:grpSpPr>
              <a:xfrm rot="0">
                <a:off x="5536248" y="4012279"/>
                <a:ext cx="1178878" cy="624491"/>
                <a:chOff x="531866" y="1756809"/>
                <a:chExt cx="1522624" cy="664837"/>
              </a:xfrm>
            </p:grpSpPr>
            <p:sp>
              <p:nvSpPr>
                <p:cNvPr id="80" name="Textfeld 38"/>
                <p:cNvSpPr txBox="1"/>
                <p:nvPr/>
              </p:nvSpPr>
              <p:spPr>
                <a:xfrm>
                  <a:off x="531866" y="2068580"/>
                  <a:ext cx="1522624" cy="353065"/>
                </a:xfrm>
                <a:prstGeom prst="rect">
                  <a:avLst/>
                </a:prstGeom>
              </p:spPr>
              <p:txBody>
                <a:bodyPr vert="horz"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600" b="1" kern="900">
                      <a:solidFill>
                        <a:srgbClr val="783e94"/>
                      </a:solidFill>
                      <a:latin typeface="Raleway"/>
                      <a:cs typeface="Raleway"/>
                    </a:rPr>
                    <a:t>이석우</a:t>
                  </a:r>
                  <a:endParaRPr lang="ko-KR" altLang="en-US" sz="1600" b="1" kern="900">
                    <a:solidFill>
                      <a:srgbClr val="783e94"/>
                    </a:solidFill>
                    <a:latin typeface="Raleway"/>
                    <a:cs typeface="Raleway"/>
                  </a:endParaRPr>
                </a:p>
              </p:txBody>
            </p:sp>
            <p:sp>
              <p:nvSpPr>
                <p:cNvPr id="81" name="Rectangle 28"/>
                <p:cNvSpPr/>
                <p:nvPr/>
              </p:nvSpPr>
              <p:spPr>
                <a:xfrm>
                  <a:off x="794565" y="1756809"/>
                  <a:ext cx="986503" cy="188561"/>
                </a:xfrm>
                <a:prstGeom prst="rect">
                  <a:avLst/>
                </a:prstGeom>
                <a:solidFill>
                  <a:srgbClr val="783e9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800" b="1">
                      <a:latin typeface="Raleway"/>
                    </a:rPr>
                    <a:t>COO</a:t>
                  </a:r>
                  <a:endParaRPr lang="en-US" altLang="ko-KR" sz="800" b="1">
                    <a:latin typeface="Raleway"/>
                  </a:endParaRPr>
                </a:p>
              </p:txBody>
            </p:sp>
          </p:grpSp>
        </p:grpSp>
      </p:grpSp>
      <p:sp>
        <p:nvSpPr>
          <p:cNvPr id="87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172560" y="2256439"/>
            <a:ext cx="451287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24"/>
          <p:cNvGrpSpPr/>
          <p:nvPr/>
        </p:nvGrpSpPr>
        <p:grpSpPr>
          <a:xfrm rot="0">
            <a:off x="-482491" y="911653"/>
            <a:ext cx="7004948" cy="1280806"/>
            <a:chOff x="534131" y="1472256"/>
            <a:chExt cx="7004947" cy="1280804"/>
          </a:xfrm>
        </p:grpSpPr>
        <p:sp>
          <p:nvSpPr>
            <p:cNvPr id="38" name="Oval 25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TextBox 27"/>
            <p:cNvSpPr txBox="1"/>
            <p:nvPr/>
          </p:nvSpPr>
          <p:spPr>
            <a:xfrm>
              <a:off x="534128" y="1472256"/>
              <a:ext cx="3898157" cy="1280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2015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sz="1051" b="1">
                  <a:solidFill>
                    <a:schemeClr val="accent2"/>
                  </a:solidFill>
                  <a:latin typeface="Raleway"/>
                </a:rPr>
                <a:t>연합뉴스</a:t>
              </a:r>
              <a:endParaRPr lang="ko-KR" altLang="en-US" sz="1051" b="1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endParaRPr lang="en-US" sz="300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육군 대위 </a:t>
              </a:r>
              <a:endParaRPr lang="ko-KR" altLang="en-US" b="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구보 체력측정 중</a:t>
              </a:r>
              <a:r>
                <a:rPr lang="ko-KR" altLang="en-US" b="1">
                  <a:latin typeface="Raleway"/>
                </a:rPr>
                <a:t>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사망</a:t>
              </a:r>
              <a:endParaRPr lang="ko-KR" altLang="en-US" b="1">
                <a:solidFill>
                  <a:srgbClr val="ff0000"/>
                </a:solidFill>
                <a:latin typeface="Raleway"/>
              </a:endParaRPr>
            </a:p>
            <a:p>
              <a:pPr algn="r">
                <a:defRPr/>
              </a:pPr>
              <a:endParaRPr lang="ko-KR" altLang="en-US" b="1">
                <a:latin typeface="Raleway"/>
              </a:endParaRPr>
            </a:p>
          </p:txBody>
        </p:sp>
        <p:sp>
          <p:nvSpPr>
            <p:cNvPr id="40" name="TextBox 28"/>
            <p:cNvSpPr txBox="1"/>
            <p:nvPr/>
          </p:nvSpPr>
          <p:spPr>
            <a:xfrm>
              <a:off x="4670966" y="1597059"/>
              <a:ext cx="2868109" cy="942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양 대위는 이날 3km 구보 체력 측정 도중 150m 지점에서 쓰러진 것으로 알려졌다.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군 관계자는 "양 대위는 태권도, 유도 유단자로 평소 건강에 이상이 없었으며 당시 기온도 정상적인 야외활동이 가능한 27.2도였다"고 밝혔다.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 rot="0">
            <a:off x="91948" y="2204885"/>
            <a:ext cx="6986197" cy="955509"/>
            <a:chOff x="1273187" y="1432541"/>
            <a:chExt cx="6646487" cy="955509"/>
          </a:xfrm>
        </p:grpSpPr>
        <p:sp>
          <p:nvSpPr>
            <p:cNvPr id="42" name="Oval 7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TextBox 8"/>
            <p:cNvSpPr txBox="1"/>
            <p:nvPr/>
          </p:nvSpPr>
          <p:spPr>
            <a:xfrm>
              <a:off x="4643511" y="1432541"/>
              <a:ext cx="3276162" cy="955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2017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lvl="0">
                <a:defRPr/>
              </a:pPr>
              <a:r>
                <a:rPr lang="ko-KR" altLang="en-US" sz="1050" b="1">
                  <a:solidFill>
                    <a:schemeClr val="accent2"/>
                  </a:solidFill>
                  <a:latin typeface="Raleway"/>
                </a:rPr>
                <a:t>매일경제</a:t>
              </a:r>
              <a:endParaRPr lang="ko-KR" altLang="en-US" sz="1050" b="1">
                <a:solidFill>
                  <a:schemeClr val="accent2"/>
                </a:solidFill>
                <a:latin typeface="Raleway"/>
              </a:endParaRPr>
            </a:p>
            <a:p>
              <a:pPr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체력측정 도중 쓰러진 이병, </a:t>
              </a:r>
              <a:endParaRPr lang="ko-KR" altLang="en-US" b="1">
                <a:solidFill>
                  <a:schemeClr val="lt1"/>
                </a:solidFill>
                <a:latin typeface="Raleway"/>
              </a:endParaRPr>
            </a:p>
            <a:p>
              <a:pPr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…결국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숨져</a:t>
              </a:r>
              <a:endParaRPr lang="ko-KR" altLang="en-US" b="1">
                <a:solidFill>
                  <a:srgbClr val="ff0000"/>
                </a:solidFill>
                <a:latin typeface="Raleway"/>
              </a:endParaRPr>
            </a:p>
          </p:txBody>
        </p:sp>
        <p:sp>
          <p:nvSpPr>
            <p:cNvPr id="44" name="TextBox 22"/>
            <p:cNvSpPr txBox="1"/>
            <p:nvPr/>
          </p:nvSpPr>
          <p:spPr>
            <a:xfrm>
              <a:off x="1273184" y="1613646"/>
              <a:ext cx="2998987" cy="698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신병교육대에 입소한 육군 이병이 체력측정 중 달리기를 하다가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호흡 곤란을 일으켜 병원으로 옮겼으나 숨졌습니다. 10일 군부대와 경찰에 따르면 지난 9일 오후 5시 25분께 경기도의 한 육군 신병교육대에서 1.5km 달리기 체력측정을 받던 A(19) 이병이 갑자기 숨을 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 algn="r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헐떡이며 의식을 잃고 쓰러졌습니다.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grpSp>
        <p:nvGrpSpPr>
          <p:cNvPr id="45" name="Group 24"/>
          <p:cNvGrpSpPr/>
          <p:nvPr/>
        </p:nvGrpSpPr>
        <p:grpSpPr>
          <a:xfrm rot="0">
            <a:off x="-935741" y="3250177"/>
            <a:ext cx="7458198" cy="1558043"/>
            <a:chOff x="80880" y="1478796"/>
            <a:chExt cx="7458197" cy="1558041"/>
          </a:xfrm>
        </p:grpSpPr>
        <p:sp>
          <p:nvSpPr>
            <p:cNvPr id="46" name="Oval 25"/>
            <p:cNvSpPr>
              <a:spLocks noChangeAspect="1"/>
            </p:cNvSpPr>
            <p:nvPr/>
          </p:nvSpPr>
          <p:spPr>
            <a:xfrm>
              <a:off x="4405620" y="1680873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Box 27"/>
            <p:cNvSpPr txBox="1"/>
            <p:nvPr/>
          </p:nvSpPr>
          <p:spPr>
            <a:xfrm>
              <a:off x="80878" y="1478796"/>
              <a:ext cx="4351406" cy="1558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051">
                  <a:solidFill>
                    <a:schemeClr val="lt1"/>
                  </a:solidFill>
                  <a:latin typeface="Raleway"/>
                </a:rPr>
                <a:t>2018</a:t>
              </a:r>
              <a:endParaRPr lang="en-US" altLang="ko-KR" sz="105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sz="1051" b="1">
                  <a:solidFill>
                    <a:schemeClr val="accent2"/>
                  </a:solidFill>
                  <a:latin typeface="Raleway"/>
                </a:rPr>
                <a:t>연합뉴스</a:t>
              </a:r>
              <a:endParaRPr lang="ko-KR" altLang="en-US" sz="1051" b="1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endParaRPr lang="en-US" sz="300">
                <a:solidFill>
                  <a:schemeClr val="accent2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solidFill>
                    <a:schemeClr val="lt1"/>
                  </a:solidFill>
                  <a:latin typeface="Raleway"/>
                </a:rPr>
                <a:t>연병장서 체력 측정하던 </a:t>
              </a:r>
              <a:endParaRPr lang="ko-KR" altLang="en-US" b="1">
                <a:solidFill>
                  <a:schemeClr val="lt1"/>
                </a:solidFill>
                <a:latin typeface="Raleway"/>
              </a:endParaRPr>
            </a:p>
            <a:p>
              <a:pPr algn="r">
                <a:defRPr/>
              </a:pPr>
              <a:r>
                <a:rPr lang="ko-KR" altLang="en-US" b="1">
                  <a:latin typeface="Raleway"/>
                </a:rPr>
                <a:t>육군 상사 쓰러져 </a:t>
              </a:r>
              <a:r>
                <a:rPr lang="ko-KR" altLang="en-US" b="1">
                  <a:solidFill>
                    <a:srgbClr val="ff0000"/>
                  </a:solidFill>
                  <a:latin typeface="Raleway"/>
                </a:rPr>
                <a:t>숨져</a:t>
              </a:r>
              <a:endParaRPr lang="ko-KR" altLang="en-US" b="1">
                <a:solidFill>
                  <a:srgbClr val="ff0000"/>
                </a:solidFill>
                <a:latin typeface="Raleway"/>
              </a:endParaRPr>
            </a:p>
            <a:p>
              <a:pPr algn="r">
                <a:defRPr/>
              </a:pPr>
              <a:endParaRPr lang="ko-KR" altLang="en-US" b="1">
                <a:latin typeface="Raleway"/>
              </a:endParaRPr>
            </a:p>
            <a:p>
              <a:pPr algn="r">
                <a:defRPr/>
              </a:pPr>
              <a:endParaRPr lang="ko-KR" altLang="en-US" b="1">
                <a:latin typeface="Raleway"/>
              </a:endParaRPr>
            </a:p>
          </p:txBody>
        </p:sp>
        <p:sp>
          <p:nvSpPr>
            <p:cNvPr id="48" name="TextBox 28"/>
            <p:cNvSpPr txBox="1"/>
            <p:nvPr/>
          </p:nvSpPr>
          <p:spPr>
            <a:xfrm>
              <a:off x="4670966" y="1597057"/>
              <a:ext cx="2868109" cy="1068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31일 군 당국에 따르면 지난 30일 오전 8시 30분께 경기도 연천군의 한 육군 부대 연병장에서 3km 뜀걸음을 하던 A(39)상사가 갑자기 의식을 잃고 쓰러졌다.</a:t>
              </a:r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 </a:t>
              </a: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A 상사는 응급 처치를 받으며 병원으로 옮겨졌지만 결국 숨졌다.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  <a:p>
              <a:pPr lvl="0">
                <a:defRPr/>
              </a:pPr>
              <a:r>
                <a:rPr 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rPr>
                <a:t>한편, 같은 날 비슷한 시간대 남양주의 한 부대 훈련장에서도 뜀걸음을 하던 B(39) 소령이 쓰러지는 사고가 났다. B 소령은 응급 처치를 받고 의식을 회복한 것으로 파악됐다.</a:t>
              </a:r>
              <a:endPara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endParaRPr>
            </a:p>
          </p:txBody>
        </p:sp>
      </p:grpSp>
      <p:sp>
        <p:nvSpPr>
          <p:cNvPr id="49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dk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dk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slow" mc:Ignorable="p14" p14:dur="3000">
        <p:push dir="u"/>
      </p:transition>
    </mc:Choice>
    <mc:Fallback>
      <p:transition xmlns:mc="http://schemas.openxmlformats.org/markup-compatibility/2006" xmlns:hp="http://schemas.haansoft.com/office/presentation/8.0" spd="slow" mc:Ignorable="hp" hp:hslDur="3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172560" y="2256439"/>
            <a:ext cx="451287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25"/>
          <p:cNvSpPr>
            <a:spLocks noChangeAspect="1"/>
          </p:cNvSpPr>
          <p:nvPr/>
        </p:nvSpPr>
        <p:spPr>
          <a:xfrm>
            <a:off x="3388997" y="1120270"/>
            <a:ext cx="72782" cy="72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27"/>
          <p:cNvSpPr txBox="1"/>
          <p:nvPr/>
        </p:nvSpPr>
        <p:spPr>
          <a:xfrm>
            <a:off x="-482491" y="911653"/>
            <a:ext cx="3898156" cy="1280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51">
                <a:latin typeface="Raleway"/>
              </a:rPr>
              <a:t>2015</a:t>
            </a:r>
            <a:endParaRPr lang="en-US" altLang="ko-KR" sz="1051">
              <a:latin typeface="Raleway"/>
            </a:endParaRPr>
          </a:p>
          <a:p>
            <a:pPr algn="r">
              <a:defRPr/>
            </a:pPr>
            <a:r>
              <a:rPr lang="ko-KR" altLang="en-US" sz="1051" b="1">
                <a:solidFill>
                  <a:schemeClr val="accent2"/>
                </a:solidFill>
                <a:latin typeface="Raleway"/>
              </a:rPr>
              <a:t>연합뉴스</a:t>
            </a:r>
            <a:endParaRPr lang="ko-KR" altLang="en-US" sz="1051" b="1">
              <a:solidFill>
                <a:schemeClr val="accent2"/>
              </a:solidFill>
              <a:latin typeface="Raleway"/>
            </a:endParaRPr>
          </a:p>
          <a:p>
            <a:pPr algn="r">
              <a:defRPr/>
            </a:pPr>
            <a:endParaRPr lang="en-US" sz="300">
              <a:solidFill>
                <a:schemeClr val="accent2"/>
              </a:solidFill>
              <a:latin typeface="Raleway"/>
            </a:endParaRPr>
          </a:p>
          <a:p>
            <a:pPr algn="r">
              <a:defRPr/>
            </a:pPr>
            <a:r>
              <a:rPr lang="ko-KR" altLang="en-US" b="1">
                <a:latin typeface="Raleway"/>
              </a:rPr>
              <a:t>육군 대위 </a:t>
            </a:r>
            <a:endParaRPr lang="ko-KR" altLang="en-US" b="1">
              <a:latin typeface="Raleway"/>
            </a:endParaRPr>
          </a:p>
          <a:p>
            <a:pPr algn="r">
              <a:defRPr/>
            </a:pPr>
            <a:r>
              <a:rPr lang="ko-KR" altLang="en-US" b="1">
                <a:latin typeface="Raleway"/>
              </a:rPr>
              <a:t>구보 체력측정 중 </a:t>
            </a:r>
            <a:r>
              <a:rPr lang="ko-KR" altLang="en-US" b="1">
                <a:solidFill>
                  <a:srgbClr val="ff0000"/>
                </a:solidFill>
                <a:latin typeface="Raleway"/>
              </a:rPr>
              <a:t>사망</a:t>
            </a:r>
            <a:endParaRPr lang="ko-KR" altLang="en-US" b="1">
              <a:solidFill>
                <a:srgbClr val="ff0000"/>
              </a:solidFill>
              <a:latin typeface="Raleway"/>
            </a:endParaRPr>
          </a:p>
          <a:p>
            <a:pPr algn="r">
              <a:defRPr/>
            </a:pPr>
            <a:endParaRPr lang="ko-KR" altLang="en-US" b="1">
              <a:latin typeface="Raleway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3654347" y="1036460"/>
            <a:ext cx="2868110" cy="942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양 대위는 이날 3km 구보 체력 측정 도중 150m 지점에서 쓰러진 것으로 알려졌다.</a:t>
            </a: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lvl="0">
              <a:defRPr/>
            </a:pP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lvl="0">
              <a:defRPr/>
            </a:pP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lvl="0"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군 관계자는 "양 대위는 태권도, 유도 유단자로 평소 건강에 이상이 없었으며 당시 기온도 정상적인 야외활동이 가능한 27.2도였다"고 밝혔다.</a:t>
            </a: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42" name="Oval 7"/>
          <p:cNvSpPr>
            <a:spLocks noChangeAspect="1"/>
          </p:cNvSpPr>
          <p:nvPr/>
        </p:nvSpPr>
        <p:spPr>
          <a:xfrm>
            <a:off x="3384482" y="2453217"/>
            <a:ext cx="76501" cy="765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8"/>
          <p:cNvSpPr txBox="1"/>
          <p:nvPr/>
        </p:nvSpPr>
        <p:spPr>
          <a:xfrm>
            <a:off x="3634534" y="2204885"/>
            <a:ext cx="3443611" cy="1231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1">
                <a:latin typeface="Raleway"/>
              </a:rPr>
              <a:t>2017</a:t>
            </a:r>
            <a:endParaRPr lang="en-US" altLang="ko-KR" sz="1051">
              <a:latin typeface="Raleway"/>
            </a:endParaRPr>
          </a:p>
          <a:p>
            <a:pPr lvl="0">
              <a:defRPr/>
            </a:pPr>
            <a:r>
              <a:rPr lang="ko-KR" altLang="en-US" sz="1050" b="1">
                <a:solidFill>
                  <a:schemeClr val="accent2"/>
                </a:solidFill>
                <a:latin typeface="Raleway"/>
              </a:rPr>
              <a:t>매일경제</a:t>
            </a:r>
            <a:endParaRPr lang="ko-KR" altLang="en-US" sz="1050" b="1">
              <a:solidFill>
                <a:schemeClr val="accent2"/>
              </a:solidFill>
              <a:latin typeface="Raleway"/>
            </a:endParaRPr>
          </a:p>
          <a:p>
            <a:pPr>
              <a:defRPr/>
            </a:pPr>
            <a:r>
              <a:rPr lang="ko-KR" altLang="en-US" b="1">
                <a:latin typeface="Raleway"/>
              </a:rPr>
              <a:t>체력측정 도중 쓰러진 이병, </a:t>
            </a:r>
            <a:endParaRPr lang="ko-KR" altLang="en-US" b="1">
              <a:latin typeface="Raleway"/>
            </a:endParaRPr>
          </a:p>
          <a:p>
            <a:pPr>
              <a:defRPr/>
            </a:pPr>
            <a:r>
              <a:rPr lang="ko-KR" altLang="en-US" b="1">
                <a:latin typeface="Raleway"/>
              </a:rPr>
              <a:t>…결국 </a:t>
            </a:r>
            <a:r>
              <a:rPr lang="ko-KR" altLang="en-US" b="1">
                <a:solidFill>
                  <a:srgbClr val="ff0000"/>
                </a:solidFill>
                <a:latin typeface="Raleway"/>
              </a:rPr>
              <a:t>숨져</a:t>
            </a:r>
            <a:endParaRPr lang="ko-KR" altLang="en-US" b="1">
              <a:solidFill>
                <a:srgbClr val="ff0000"/>
              </a:solidFill>
              <a:latin typeface="Raleway"/>
            </a:endParaRPr>
          </a:p>
          <a:p>
            <a:pPr>
              <a:defRPr/>
            </a:pPr>
            <a:endParaRPr lang="ko-KR" altLang="en-US" b="1">
              <a:latin typeface="Raleway"/>
            </a:endParaRPr>
          </a:p>
        </p:txBody>
      </p:sp>
      <p:sp>
        <p:nvSpPr>
          <p:cNvPr id="44" name="TextBox 22"/>
          <p:cNvSpPr txBox="1"/>
          <p:nvPr/>
        </p:nvSpPr>
        <p:spPr>
          <a:xfrm>
            <a:off x="91951" y="2385991"/>
            <a:ext cx="3076064" cy="69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신병교육대에 입소한 육군 이병이 체력측정 중 달리기를 하다가 호흡 곤란을 일으켜 병원으로 옮겼으나 숨졌습니다. 10일 군부대와 경찰에 따르면 지난 9일 오후 5시 25분께 경기도의 한 육군 신병교육대에서 1.5km 달리기 체력측정을 받던 A(19) 이병이 갑자기 숨을 헐떡이며 의식을 잃고 쓰러졌습니다.</a:t>
            </a: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sp>
        <p:nvSpPr>
          <p:cNvPr id="46" name="Oval 25"/>
          <p:cNvSpPr>
            <a:spLocks noChangeAspect="1"/>
          </p:cNvSpPr>
          <p:nvPr/>
        </p:nvSpPr>
        <p:spPr>
          <a:xfrm>
            <a:off x="3388997" y="3452254"/>
            <a:ext cx="72782" cy="72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27"/>
          <p:cNvSpPr txBox="1"/>
          <p:nvPr/>
        </p:nvSpPr>
        <p:spPr>
          <a:xfrm>
            <a:off x="-843776" y="3250177"/>
            <a:ext cx="4354691" cy="1558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051">
                <a:latin typeface="Raleway"/>
              </a:rPr>
              <a:t>2018</a:t>
            </a:r>
            <a:endParaRPr lang="en-US" altLang="ko-KR" sz="1051">
              <a:latin typeface="Raleway"/>
            </a:endParaRPr>
          </a:p>
          <a:p>
            <a:pPr algn="r">
              <a:defRPr/>
            </a:pPr>
            <a:r>
              <a:rPr lang="ko-KR" altLang="en-US" sz="1051" b="1">
                <a:solidFill>
                  <a:schemeClr val="accent2"/>
                </a:solidFill>
                <a:latin typeface="Raleway"/>
              </a:rPr>
              <a:t>연합뉴스</a:t>
            </a:r>
            <a:endParaRPr lang="ko-KR" altLang="en-US" sz="1051" b="1">
              <a:solidFill>
                <a:schemeClr val="accent2"/>
              </a:solidFill>
              <a:latin typeface="Raleway"/>
            </a:endParaRPr>
          </a:p>
          <a:p>
            <a:pPr algn="r">
              <a:defRPr/>
            </a:pPr>
            <a:endParaRPr lang="en-US" sz="300">
              <a:solidFill>
                <a:schemeClr val="accent2"/>
              </a:solidFill>
              <a:latin typeface="Raleway"/>
            </a:endParaRPr>
          </a:p>
          <a:p>
            <a:pPr algn="r">
              <a:defRPr/>
            </a:pPr>
            <a:r>
              <a:rPr lang="ko-KR" altLang="en-US" b="1">
                <a:latin typeface="Raleway"/>
              </a:rPr>
              <a:t>연병장서 체력 측정하던 </a:t>
            </a:r>
            <a:endParaRPr lang="ko-KR" altLang="en-US" b="1">
              <a:latin typeface="Raleway"/>
            </a:endParaRPr>
          </a:p>
          <a:p>
            <a:pPr algn="r">
              <a:defRPr/>
            </a:pPr>
            <a:r>
              <a:rPr lang="ko-KR" altLang="en-US" b="1">
                <a:latin typeface="Raleway"/>
              </a:rPr>
              <a:t>육군 상사 쓰러져 </a:t>
            </a:r>
            <a:r>
              <a:rPr lang="ko-KR" altLang="en-US" b="1">
                <a:solidFill>
                  <a:srgbClr val="ff0000"/>
                </a:solidFill>
                <a:latin typeface="Raleway"/>
              </a:rPr>
              <a:t>숨져</a:t>
            </a:r>
            <a:endParaRPr lang="ko-KR" altLang="en-US" b="1">
              <a:solidFill>
                <a:srgbClr val="ff0000"/>
              </a:solidFill>
              <a:latin typeface="Raleway"/>
            </a:endParaRPr>
          </a:p>
          <a:p>
            <a:pPr algn="r">
              <a:defRPr/>
            </a:pPr>
            <a:endParaRPr lang="ko-KR" altLang="en-US" b="1">
              <a:latin typeface="Raleway"/>
            </a:endParaRPr>
          </a:p>
          <a:p>
            <a:pPr algn="r">
              <a:defRPr/>
            </a:pPr>
            <a:endParaRPr lang="ko-KR" altLang="en-US" b="1">
              <a:latin typeface="Raleway"/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3654347" y="3368438"/>
            <a:ext cx="2868110" cy="1068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31일 군 당국에 따르면 지난 30일 오전 8시 30분께 경기도 연천군의 한 육군 부대 연병장에서 3km 뜀걸음을 하던 A(39)상사가 갑자기 의식을 잃고 쓰러졌다.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 </a:t>
            </a: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A 상사는 응급 처치를 받으며 병원으로 옮겨졌지만 결국 숨졌다.</a:t>
            </a: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lvl="0">
              <a:defRPr/>
            </a:pP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  <a:p>
            <a:pPr lvl="0"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Calibri Light"/>
                <a:ea typeface="Roboto Light"/>
              </a:rPr>
              <a:t>한편, 같은 날 비슷한 시간대 남양주의 한 부대 훈련장에서도 뜀걸음을 하던 B(39) 소령이 쓰러지는 사고가 났다. B 소령은 응급 처치를 받고 의식을 회복한 것으로 파악됐다.</a:t>
            </a:r>
            <a:endParaRPr lang="en-US" sz="800">
              <a:solidFill>
                <a:schemeClr val="bg1">
                  <a:lumMod val="65000"/>
                </a:schemeClr>
              </a:solidFill>
              <a:latin typeface="Calibri Light"/>
              <a:ea typeface="Roboto Light"/>
            </a:endParaRPr>
          </a:p>
        </p:txBody>
      </p:sp>
      <p:grpSp>
        <p:nvGrpSpPr>
          <p:cNvPr id="53" name=""/>
          <p:cNvGrpSpPr/>
          <p:nvPr/>
        </p:nvGrpSpPr>
        <p:grpSpPr>
          <a:xfrm rot="0">
            <a:off x="-9525" y="-19050"/>
            <a:ext cx="6867525" cy="5162550"/>
            <a:chOff x="-9525" y="-19050"/>
            <a:chExt cx="7009086" cy="5288017"/>
          </a:xfrm>
        </p:grpSpPr>
        <p:sp>
          <p:nvSpPr>
            <p:cNvPr id="54" name=""/>
            <p:cNvSpPr/>
            <p:nvPr/>
          </p:nvSpPr>
          <p:spPr>
            <a:xfrm>
              <a:off x="-9525" y="-19050"/>
              <a:ext cx="7009086" cy="528801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55" name=""/>
            <p:cNvSpPr txBox="1"/>
            <p:nvPr/>
          </p:nvSpPr>
          <p:spPr>
            <a:xfrm>
              <a:off x="0" y="1611747"/>
              <a:ext cx="6999561" cy="1957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 b="1">
                  <a:solidFill>
                    <a:srgbClr val="ff0000"/>
                  </a:solidFill>
                  <a:latin typeface="나눔고딕"/>
                  <a:ea typeface="나눔고딕"/>
                </a:rPr>
                <a:t>계속되는 체력측정 사망 사고</a:t>
              </a:r>
              <a:endParaRPr lang="ko-KR" altLang="en-US" sz="4000" b="1">
                <a:solidFill>
                  <a:srgbClr val="ff0000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endParaRPr lang="ko-KR" altLang="en-US" sz="4000" b="1">
                <a:solidFill>
                  <a:srgbClr val="ff0000"/>
                </a:solidFill>
                <a:latin typeface="나눔고딕"/>
                <a:ea typeface="나눔고딕"/>
              </a:endParaRPr>
            </a:p>
            <a:p>
              <a:pPr algn="ctr">
                <a:defRPr/>
              </a:pPr>
              <a:r>
                <a:rPr lang="ko-KR" altLang="en-US" sz="4000" b="1">
                  <a:solidFill>
                    <a:srgbClr val="ff0000"/>
                  </a:solidFill>
                  <a:latin typeface="나눔고딕"/>
                  <a:ea typeface="나눔고딕"/>
                </a:rPr>
                <a:t>원인은 </a:t>
              </a:r>
              <a:r>
                <a:rPr lang="en-US" altLang="ko-KR" sz="4000" b="1">
                  <a:solidFill>
                    <a:srgbClr val="ff0000"/>
                  </a:solidFill>
                  <a:latin typeface="나눔고딕"/>
                  <a:ea typeface="나눔고딕"/>
                </a:rPr>
                <a:t>?</a:t>
              </a:r>
              <a:endParaRPr lang="en-US" altLang="ko-KR" sz="4000" b="1">
                <a:solidFill>
                  <a:srgbClr val="ff0000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56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Problem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-1143000" y="4037157"/>
            <a:ext cx="8315325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 rot="0">
            <a:off x="332043" y="1370838"/>
            <a:ext cx="6193913" cy="3005676"/>
            <a:chOff x="-461618" y="1370838"/>
            <a:chExt cx="6193913" cy="3005676"/>
          </a:xfrm>
        </p:grpSpPr>
        <p:grpSp>
          <p:nvGrpSpPr>
            <p:cNvPr id="7" name="Group 6"/>
            <p:cNvGrpSpPr/>
            <p:nvPr/>
          </p:nvGrpSpPr>
          <p:grpSpPr>
            <a:xfrm rot="0">
              <a:off x="-461618" y="2556273"/>
              <a:ext cx="1800374" cy="1699497"/>
              <a:chOff x="476528" y="2727525"/>
              <a:chExt cx="1800374" cy="169949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6528" y="2727525"/>
                <a:ext cx="1800374" cy="1699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sz="1051">
                  <a:latin typeface="Raleway"/>
                </a:endParaRPr>
              </a:p>
              <a:p>
                <a:pPr lvl="0">
                  <a:defRPr/>
                </a:pPr>
                <a:r>
                  <a:rPr lang="en-US" altLang="ko-KR" sz="1051" b="1">
                    <a:solidFill>
                      <a:schemeClr val="accent2"/>
                    </a:solidFill>
                    <a:latin typeface="Raleway"/>
                  </a:rPr>
                  <a:t>Step1</a:t>
                </a:r>
                <a:endParaRPr lang="en-US" altLang="ko-KR" sz="1051" b="1">
                  <a:solidFill>
                    <a:schemeClr val="accent2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1051" b="1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300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r>
                  <a:rPr lang="ko-KR" altLang="en-US" sz="1400">
                    <a:latin typeface="나눔고딕 ExtraBold"/>
                    <a:ea typeface="나눔고딕 ExtraBold"/>
                  </a:rPr>
                  <a:t>꾸준하지 않은 </a:t>
                </a:r>
                <a:endParaRPr lang="ko-KR" altLang="en-US" sz="1400">
                  <a:latin typeface="나눔고딕 ExtraBold"/>
                  <a:ea typeface="나눔고딕 ExtraBold"/>
                </a:endParaRPr>
              </a:p>
              <a:p>
                <a:pPr lvl="0">
                  <a:defRPr/>
                </a:pPr>
                <a:r>
                  <a:rPr lang="ko-KR" altLang="en-US" sz="1400">
                    <a:latin typeface="나눔고딕 ExtraBold"/>
                    <a:ea typeface="나눔고딕 ExtraBold"/>
                  </a:rPr>
                  <a:t>체력단련</a:t>
                </a:r>
                <a:r>
                  <a:rPr lang="ko-KR" altLang="en-US" sz="1600" b="1">
                    <a:latin typeface="나눔고딕 ExtraBold"/>
                    <a:ea typeface="나눔고딕 ExtraBold"/>
                  </a:rPr>
                  <a:t> </a:t>
                </a:r>
                <a:endParaRPr lang="ko-KR" altLang="en-US" sz="1600" b="1">
                  <a:latin typeface="나눔고딕 ExtraBold"/>
                  <a:ea typeface="나눔고딕 ExtraBold"/>
                </a:endParaRPr>
              </a:p>
              <a:p>
                <a:pPr lvl="0">
                  <a:defRPr/>
                </a:pP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주요 사망 대상</a:t>
                </a: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신병 </a:t>
                </a:r>
                <a:r>
                  <a:rPr lang="en-US" altLang="ko-KR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or</a:t>
                </a:r>
                <a:r>
                  <a:rPr lang="ko-KR" altLang="en-US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 상사급 간부 </a:t>
                </a:r>
                <a:r>
                  <a:rPr lang="en-US" altLang="ko-KR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or</a:t>
                </a:r>
                <a:r>
                  <a:rPr lang="ko-KR" altLang="en-US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 비야전군 간부</a:t>
                </a:r>
                <a:endParaRPr lang="ko-KR" alt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8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자신의 체력에 무지</a:t>
                </a:r>
                <a:endParaRPr lang="ko-KR" altLang="en-US" sz="8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endParaRPr lang="ko-KR" altLang="en-US" sz="1600" b="1"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495493" y="3176759"/>
                <a:ext cx="1394011" cy="45719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0">
              <a:off x="1125707" y="2205580"/>
              <a:ext cx="1509632" cy="1316765"/>
              <a:chOff x="476529" y="2794202"/>
              <a:chExt cx="1509632" cy="1316764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76529" y="2794202"/>
                <a:ext cx="1509632" cy="1316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sz="1051">
                  <a:latin typeface="Raleway"/>
                </a:endParaRPr>
              </a:p>
              <a:p>
                <a:pPr lvl="0">
                  <a:defRPr/>
                </a:pPr>
                <a:r>
                  <a:rPr lang="en-US" altLang="ko-KR" sz="1051" b="1">
                    <a:solidFill>
                      <a:schemeClr val="accent3"/>
                    </a:solidFill>
                    <a:latin typeface="Raleway"/>
                  </a:rPr>
                  <a:t>Step2</a:t>
                </a:r>
                <a:endParaRPr lang="en-US" altLang="ko-KR" sz="1051" b="1">
                  <a:solidFill>
                    <a:schemeClr val="accent3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1051" b="1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300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r>
                  <a:rPr lang="ko-KR" altLang="en-US" sz="1400">
                    <a:latin typeface="나눔고딕 ExtraBold"/>
                    <a:ea typeface="나눔고딕 ExtraBold"/>
                  </a:rPr>
                  <a:t>무더운 날씨</a:t>
                </a:r>
                <a:endParaRPr lang="ko-KR" altLang="en-US" sz="1400">
                  <a:latin typeface="나눔고딕 ExtraBold"/>
                  <a:ea typeface="나눔고딕 ExtraBold"/>
                </a:endParaRPr>
              </a:p>
              <a:p>
                <a:pPr lvl="0">
                  <a:defRPr/>
                </a:pPr>
                <a:endParaRPr 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en-US" altLang="ko-KR" sz="9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*</a:t>
                </a:r>
                <a:r>
                  <a:rPr lang="ko-KR" altLang="en-US" sz="9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운동유발성 열사병 주의</a:t>
                </a:r>
                <a:endParaRPr lang="ko-KR" altLang="en-US" sz="900" b="1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en-US" altLang="ko-KR" sz="7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-</a:t>
                </a:r>
                <a:r>
                  <a:rPr lang="ko-KR" altLang="en-US" sz="7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 경북대 연구논문</a:t>
                </a:r>
                <a:r>
                  <a:rPr lang="en-US" altLang="ko-KR" sz="7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,</a:t>
                </a:r>
                <a:endParaRPr lang="en-US" altLang="ko-KR" sz="700" b="1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700" b="1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열사병의 임상적 특징에 관한 연구</a:t>
                </a:r>
                <a:endParaRPr lang="ko-KR" altLang="en-US" sz="700" b="1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95493" y="3243433"/>
                <a:ext cx="1394011" cy="45719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0">
              <a:off x="2713031" y="1788210"/>
              <a:ext cx="1760389" cy="1391235"/>
              <a:chOff x="476529" y="2794204"/>
              <a:chExt cx="1760389" cy="139123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529" y="2794204"/>
                <a:ext cx="1760389" cy="1391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sz="1051" b="1">
                  <a:solidFill>
                    <a:schemeClr val="accent4"/>
                  </a:solidFill>
                  <a:latin typeface="Raleway"/>
                </a:endParaRPr>
              </a:p>
              <a:p>
                <a:pPr lvl="0">
                  <a:defRPr/>
                </a:pPr>
                <a:r>
                  <a:rPr lang="en-US" altLang="ko-KR" sz="1051" b="1">
                    <a:solidFill>
                      <a:schemeClr val="accent4"/>
                    </a:solidFill>
                    <a:latin typeface="Raleway"/>
                  </a:rPr>
                  <a:t>Step3</a:t>
                </a:r>
                <a:endParaRPr lang="en-US" altLang="ko-KR" sz="1051" b="1">
                  <a:solidFill>
                    <a:schemeClr val="accent4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1051" b="1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300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r>
                  <a:rPr lang="ko-KR" altLang="en-US" sz="1500">
                    <a:latin typeface="나눔고딕 ExtraBold"/>
                    <a:ea typeface="나눔고딕 ExtraBold"/>
                  </a:rPr>
                  <a:t>심리적 부담감</a:t>
                </a:r>
                <a:endParaRPr lang="ko-KR" altLang="en-US" sz="1500">
                  <a:latin typeface="나눔고딕 ExtraBold"/>
                  <a:ea typeface="나눔고딕 ExtraBold"/>
                </a:endParaRPr>
              </a:p>
              <a:p>
                <a:pPr lvl="0">
                  <a:defRPr/>
                </a:pP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주변의 </a:t>
                </a:r>
                <a:r>
                  <a:rPr lang="en-US" altLang="ko-KR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‘</a:t>
                </a: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시선</a:t>
                </a:r>
                <a:r>
                  <a:rPr lang="en-US" altLang="ko-KR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’</a:t>
                </a:r>
                <a:endParaRPr lang="en-US" altLang="ko-KR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진급 및 자신으로부터의 압박</a:t>
                </a: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5493" y="3243433"/>
                <a:ext cx="1394011" cy="45719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0">
              <a:off x="4300355" y="1370838"/>
              <a:ext cx="1431940" cy="1437132"/>
              <a:chOff x="476529" y="2794204"/>
              <a:chExt cx="1431940" cy="1437131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76529" y="2794204"/>
                <a:ext cx="1431940" cy="1437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sz="1051">
                  <a:latin typeface="Raleway"/>
                </a:endParaRPr>
              </a:p>
              <a:p>
                <a:pPr lvl="0">
                  <a:defRPr/>
                </a:pPr>
                <a:r>
                  <a:rPr lang="en-US" altLang="ko-KR" sz="1051" b="1">
                    <a:solidFill>
                      <a:schemeClr val="accent5"/>
                    </a:solidFill>
                    <a:latin typeface="Raleway"/>
                  </a:rPr>
                  <a:t>Result</a:t>
                </a:r>
                <a:endParaRPr lang="en-US" altLang="ko-KR" sz="1051" b="1">
                  <a:solidFill>
                    <a:schemeClr val="accent5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1051" b="1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endParaRPr lang="en-US" sz="300">
                  <a:solidFill>
                    <a:schemeClr val="accent6"/>
                  </a:solidFill>
                  <a:latin typeface="Raleway"/>
                </a:endParaRPr>
              </a:p>
              <a:p>
                <a:pPr lvl="0">
                  <a:defRPr/>
                </a:pPr>
                <a:r>
                  <a:rPr lang="ko-KR" altLang="en-US" b="1">
                    <a:latin typeface="나눔고딕 ExtraBold"/>
                    <a:ea typeface="나눔고딕 ExtraBold"/>
                  </a:rPr>
                  <a:t>사망</a:t>
                </a:r>
                <a:endParaRPr lang="ko-KR" altLang="en-US" b="1">
                  <a:latin typeface="나눔고딕 ExtraBold"/>
                  <a:ea typeface="나눔고딕 ExtraBold"/>
                </a:endParaRPr>
              </a:p>
              <a:p>
                <a:pPr lvl="0">
                  <a:defRPr/>
                </a:pPr>
                <a:endParaRPr lang="en-US" altLang="ko-KR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en-US" altLang="ko-KR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2000</a:t>
                </a: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년도부터 </a:t>
                </a: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꾸준히 발생하는</a:t>
                </a: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  <a:p>
                <a:pPr lvl="0">
                  <a:defRPr/>
                </a:pPr>
                <a:r>
                  <a:rPr lang="ko-KR" altLang="en-US" sz="900">
                    <a:solidFill>
                      <a:schemeClr val="bg1">
                        <a:lumMod val="65000"/>
                      </a:schemeClr>
                    </a:solidFill>
                    <a:latin typeface="Calibri Light"/>
                    <a:ea typeface="Roboto Light"/>
                  </a:rPr>
                  <a:t>체력측정 중 사망사고</a:t>
                </a:r>
                <a:endParaRPr lang="ko-KR" altLang="en-US" sz="900">
                  <a:solidFill>
                    <a:schemeClr val="bg1">
                      <a:lumMod val="65000"/>
                    </a:schemeClr>
                  </a:solidFill>
                  <a:latin typeface="Calibri Light"/>
                  <a:ea typeface="Roboto Light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95493" y="3243433"/>
                <a:ext cx="1394011" cy="45719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-461617" y="4122470"/>
              <a:ext cx="1431940" cy="254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latin typeface="Raleway"/>
                </a:rPr>
                <a:t>Background</a:t>
              </a:r>
              <a:endParaRPr lang="en-US" altLang="ko-KR" sz="1051">
                <a:latin typeface="Raleway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25706" y="4122470"/>
              <a:ext cx="1431940" cy="254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latin typeface="Raleway"/>
                </a:rPr>
                <a:t>Weather</a:t>
              </a:r>
              <a:endParaRPr lang="en-US" altLang="ko-KR" sz="1051">
                <a:latin typeface="Raleway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13031" y="4122126"/>
              <a:ext cx="1431940" cy="254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latin typeface="Raleway"/>
                </a:rPr>
                <a:t>Stress</a:t>
              </a:r>
              <a:endParaRPr lang="en-US" altLang="ko-KR" sz="1051">
                <a:latin typeface="Raleway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00355" y="4116006"/>
              <a:ext cx="1431940" cy="254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1">
                  <a:latin typeface="Raleway"/>
                </a:rPr>
                <a:t>Death</a:t>
              </a:r>
              <a:endParaRPr lang="en-US" altLang="ko-KR" sz="1051">
                <a:latin typeface="Raleway"/>
              </a:endParaRPr>
            </a:p>
          </p:txBody>
        </p:sp>
      </p:grpSp>
      <p:cxnSp>
        <p:nvCxnSpPr>
          <p:cNvPr id="70" name=""/>
          <p:cNvCxnSpPr/>
          <p:nvPr/>
        </p:nvCxnSpPr>
        <p:spPr>
          <a:xfrm flipV="1">
            <a:off x="-216776" y="949872"/>
            <a:ext cx="6460578" cy="1736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fbf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33"/>
          <p:cNvSpPr/>
          <p:nvPr/>
        </p:nvSpPr>
        <p:spPr>
          <a:xfrm>
            <a:off x="217" y="0"/>
            <a:ext cx="6857783" cy="5143500"/>
          </a:xfrm>
          <a:prstGeom prst="rect">
            <a:avLst/>
          </a:prstGeom>
          <a:solidFill>
            <a:srgbClr val="e7e7e7"/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33" name="Shape 1833"/>
          <p:cNvSpPr/>
          <p:nvPr/>
        </p:nvSpPr>
        <p:spPr>
          <a:xfrm>
            <a:off x="217" y="2444327"/>
            <a:ext cx="1372181" cy="1339326"/>
          </a:xfrm>
          <a:prstGeom prst="rect">
            <a:avLst/>
          </a:prstGeom>
          <a:solidFill>
            <a:srgbClr val="ffffff"/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34" name="Shape 1834"/>
          <p:cNvSpPr/>
          <p:nvPr/>
        </p:nvSpPr>
        <p:spPr>
          <a:xfrm>
            <a:off x="2742555" y="2444327"/>
            <a:ext cx="1372181" cy="1339326"/>
          </a:xfrm>
          <a:prstGeom prst="rect">
            <a:avLst/>
          </a:prstGeom>
          <a:solidFill>
            <a:srgbClr val="ffffff"/>
          </a:solidFill>
          <a:ln w="12700">
            <a:solidFill>
              <a:schemeClr val="lt1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35" name="Shape 1835"/>
          <p:cNvSpPr/>
          <p:nvPr/>
        </p:nvSpPr>
        <p:spPr>
          <a:xfrm>
            <a:off x="5485819" y="2464034"/>
            <a:ext cx="1372181" cy="1339326"/>
          </a:xfrm>
          <a:prstGeom prst="rect">
            <a:avLst/>
          </a:prstGeom>
          <a:solidFill>
            <a:srgbClr val="ffffff"/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36" name="Shape 1836"/>
          <p:cNvSpPr/>
          <p:nvPr/>
        </p:nvSpPr>
        <p:spPr>
          <a:xfrm>
            <a:off x="1374855" y="3779090"/>
            <a:ext cx="1372181" cy="1369129"/>
          </a:xfrm>
          <a:prstGeom prst="rect">
            <a:avLst/>
          </a:prstGeom>
          <a:solidFill>
            <a:srgbClr val="ffffff"/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37" name="Shape 1837"/>
          <p:cNvSpPr/>
          <p:nvPr/>
        </p:nvSpPr>
        <p:spPr>
          <a:xfrm>
            <a:off x="4113925" y="3782662"/>
            <a:ext cx="1372181" cy="1361986"/>
          </a:xfrm>
          <a:prstGeom prst="rect">
            <a:avLst/>
          </a:prstGeom>
          <a:solidFill>
            <a:srgbClr val="ffffff"/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latin typeface="Raleway"/>
              <a:cs typeface="Raleway"/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4114735" y="2443075"/>
            <a:ext cx="1372616" cy="1337644"/>
          </a:xfrm>
          <a:prstGeom prst="rect">
            <a:avLst/>
          </a:prstGeom>
          <a:solidFill>
            <a:schemeClr val="accent4"/>
          </a:solidFill>
          <a:ln w="12700" cap="flat">
            <a:noFill/>
            <a:miter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1373611" y="2443075"/>
            <a:ext cx="1372616" cy="1332756"/>
          </a:xfrm>
          <a:prstGeom prst="rect">
            <a:avLst/>
          </a:pr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1415620" y="2819071"/>
            <a:ext cx="1284902" cy="80962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lvl="0" algn="ctr">
              <a:defRPr sz="1800"/>
            </a:pPr>
            <a:r>
              <a:rPr lang="en-US" altLang="ko-KR" sz="1500" b="1">
                <a:solidFill>
                  <a:srgbClr val="ffffff"/>
                </a:solidFill>
                <a:latin typeface="Raleway"/>
                <a:ea typeface="Rajdhani"/>
                <a:cs typeface="Raleway"/>
                <a:sym typeface="Rajdhani"/>
              </a:rPr>
              <a:t>Data</a:t>
            </a:r>
            <a:endParaRPr lang="en-US" altLang="ko-KR" sz="1500" b="1">
              <a:solidFill>
                <a:srgbClr val="ffffff"/>
              </a:solidFill>
              <a:latin typeface="Raleway"/>
              <a:ea typeface="Rajdhani"/>
              <a:cs typeface="Raleway"/>
              <a:sym typeface="Rajdhani"/>
            </a:endParaRPr>
          </a:p>
          <a:p>
            <a:pPr lvl="0" algn="ctr">
              <a:defRPr sz="1800"/>
            </a:pPr>
            <a:r>
              <a: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rPr>
              <a:t>temperature</a:t>
            </a:r>
            <a:endParaRPr lang="en-US" altLang="ko-KR" sz="900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  <a:p>
            <a:pPr lvl="0" algn="ctr">
              <a:defRPr sz="1800"/>
            </a:pPr>
            <a:r>
              <a: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rPr>
              <a:t>heartbeat</a:t>
            </a:r>
            <a:endParaRPr lang="en-US" altLang="ko-KR" sz="900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  <a:p>
            <a:pPr lvl="0" algn="ctr">
              <a:defRPr sz="1800"/>
            </a:pPr>
            <a:endParaRPr sz="675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  <a:p>
            <a:pPr lvl="0" algn="ctr">
              <a:defRPr sz="1800"/>
            </a:pPr>
            <a:endParaRPr sz="825">
              <a:solidFill>
                <a:srgbClr val="ffffff"/>
              </a:solidFill>
              <a:latin typeface="Calibri Light"/>
              <a:ea typeface="Rajdhani"/>
              <a:cs typeface="Raleway"/>
              <a:sym typeface="Rajdhani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0" y="3774904"/>
            <a:ext cx="1372616" cy="1369130"/>
          </a:xfrm>
          <a:prstGeom prst="rect">
            <a:avLst/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2400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32" name="Shape 1820"/>
          <p:cNvSpPr/>
          <p:nvPr/>
        </p:nvSpPr>
        <p:spPr>
          <a:xfrm>
            <a:off x="48068" y="4165053"/>
            <a:ext cx="1284902" cy="77152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lvl="0" algn="ctr">
              <a:defRPr sz="1800"/>
            </a:pPr>
            <a:r>
              <a:rPr lang="en-US" altLang="ko-KR" sz="1500" b="1">
                <a:solidFill>
                  <a:srgbClr val="ffffff"/>
                </a:solidFill>
                <a:latin typeface="Raleway"/>
                <a:ea typeface="Rajdhani"/>
                <a:cs typeface="Raleway"/>
                <a:sym typeface="Rajdhani"/>
              </a:rPr>
              <a:t>Internet Network</a:t>
            </a:r>
            <a:endParaRPr lang="en-US" altLang="ko-KR" sz="1500" b="1">
              <a:solidFill>
                <a:srgbClr val="ffffff"/>
              </a:solidFill>
              <a:latin typeface="Raleway"/>
              <a:ea typeface="Rajdhani"/>
              <a:cs typeface="Raleway"/>
              <a:sym typeface="Rajdhani"/>
            </a:endParaRPr>
          </a:p>
          <a:p>
            <a:pPr lvl="0" algn="ctr">
              <a:defRPr sz="1800"/>
            </a:pPr>
            <a:r>
              <a: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rPr>
              <a:t>Cloud</a:t>
            </a:r>
            <a:endParaRPr lang="en-US" altLang="ko-KR" sz="900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  <a:p>
            <a:pPr lvl="0" algn="ctr">
              <a:defRPr sz="1800"/>
            </a:pPr>
            <a:endParaRPr sz="675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</p:txBody>
      </p:sp>
      <p:grpSp>
        <p:nvGrpSpPr>
          <p:cNvPr id="1862" name=""/>
          <p:cNvGrpSpPr/>
          <p:nvPr/>
        </p:nvGrpSpPr>
        <p:grpSpPr>
          <a:xfrm rot="0">
            <a:off x="5485384" y="3774370"/>
            <a:ext cx="1372616" cy="1369130"/>
            <a:chOff x="2743528" y="3774904"/>
            <a:chExt cx="1372616" cy="1369130"/>
          </a:xfrm>
        </p:grpSpPr>
        <p:sp>
          <p:nvSpPr>
            <p:cNvPr id="1826" name="Shape 1826"/>
            <p:cNvSpPr/>
            <p:nvPr/>
          </p:nvSpPr>
          <p:spPr>
            <a:xfrm>
              <a:off x="2743528" y="3774904"/>
              <a:ext cx="1372616" cy="1369130"/>
            </a:xfrm>
            <a:prstGeom prst="rect">
              <a:avLst/>
            </a:prstGeom>
            <a:solidFill>
              <a:srgbClr val="88eb6f"/>
            </a:solid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2400">
                <a:solidFill>
                  <a:srgbClr val="ffffff"/>
                </a:solidFill>
                <a:latin typeface="Raleway"/>
                <a:cs typeface="Raleway"/>
              </a:endParaRPr>
            </a:p>
          </p:txBody>
        </p:sp>
        <p:sp>
          <p:nvSpPr>
            <p:cNvPr id="33" name="Shape 1820"/>
            <p:cNvSpPr/>
            <p:nvPr/>
          </p:nvSpPr>
          <p:spPr>
            <a:xfrm>
              <a:off x="2783747" y="4114800"/>
              <a:ext cx="1284902" cy="69532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lvl="0" algn="ctr">
                <a:defRPr sz="1800"/>
              </a:pPr>
              <a:r>
                <a:rPr lang="en-US" altLang="ko-KR" sz="1500" b="1">
                  <a:solidFill>
                    <a:srgbClr val="ffffff"/>
                  </a:solidFill>
                  <a:latin typeface="Raleway"/>
                  <a:ea typeface="Rajdhani"/>
                  <a:cs typeface="Raleway"/>
                  <a:sym typeface="Rajdhani"/>
                </a:rPr>
                <a:t>Things</a:t>
              </a:r>
              <a:endParaRPr lang="en-US" altLang="ko-KR" sz="1500" b="1">
                <a:solidFill>
                  <a:srgbClr val="ffffff"/>
                </a:solidFill>
                <a:latin typeface="Raleway"/>
                <a:ea typeface="Rajdhani"/>
                <a:cs typeface="Raleway"/>
                <a:sym typeface="Rajdhani"/>
              </a:endParaRPr>
            </a:p>
            <a:p>
              <a:pPr lvl="0" algn="ctr">
                <a:defRPr sz="1800"/>
              </a:pPr>
              <a:r>
                <a:rPr lang="en-US" altLang="ko-KR" sz="900" b="1">
                  <a:solidFill>
                    <a:srgbClr val="ffffff"/>
                  </a:solidFill>
                  <a:latin typeface="Raleway"/>
                  <a:ea typeface="Rajdhani Semibold"/>
                  <a:cs typeface="Raleway"/>
                  <a:sym typeface="Rajdhani Semibold"/>
                </a:rPr>
                <a:t>Non-Human</a:t>
              </a:r>
              <a:endPara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endParaRPr>
            </a:p>
            <a:p>
              <a:pPr lvl="0" algn="ctr">
                <a:defRPr sz="1800"/>
              </a:pPr>
              <a:endParaRPr sz="675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endParaRPr>
            </a:p>
            <a:p>
              <a:pPr lvl="0" algn="ctr">
                <a:defRPr sz="1800"/>
              </a:pPr>
              <a:r>
                <a:rPr lang="en-US" altLang="ko-KR" sz="1000" b="1">
                  <a:solidFill>
                    <a:srgbClr val="ffffff"/>
                  </a:solidFill>
                  <a:latin typeface="Calibri Light"/>
                  <a:ea typeface="Rajdhani"/>
                  <a:cs typeface="Raleway"/>
                  <a:sym typeface="Rajdhani"/>
                </a:rPr>
                <a:t>Replacing</a:t>
              </a:r>
              <a:endParaRPr lang="en-US" altLang="ko-KR" sz="1000" b="1">
                <a:solidFill>
                  <a:srgbClr val="ffffff"/>
                </a:solidFill>
                <a:latin typeface="Calibri Light"/>
                <a:ea typeface="Rajdhani"/>
                <a:cs typeface="Raleway"/>
                <a:sym typeface="Rajdhani"/>
              </a:endParaRPr>
            </a:p>
          </p:txBody>
        </p:sp>
      </p:grpSp>
      <p:sp>
        <p:nvSpPr>
          <p:cNvPr id="34" name="Shape 1820"/>
          <p:cNvSpPr/>
          <p:nvPr/>
        </p:nvSpPr>
        <p:spPr>
          <a:xfrm>
            <a:off x="4154182" y="2924175"/>
            <a:ext cx="1284902" cy="4381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lvl="0" algn="ctr">
              <a:defRPr sz="1800"/>
            </a:pPr>
            <a:r>
              <a:rPr lang="en-US" altLang="ko-KR" sz="1500" b="1">
                <a:solidFill>
                  <a:srgbClr val="ffffff"/>
                </a:solidFill>
                <a:latin typeface="Raleway"/>
                <a:ea typeface="Rajdhani"/>
                <a:cs typeface="Raleway"/>
                <a:sym typeface="Rajdhani"/>
              </a:rPr>
              <a:t>Big Data</a:t>
            </a:r>
            <a:endParaRPr lang="en-US" altLang="ko-KR" sz="1500" b="1">
              <a:solidFill>
                <a:srgbClr val="ffffff"/>
              </a:solidFill>
              <a:latin typeface="Raleway"/>
              <a:ea typeface="Rajdhani"/>
              <a:cs typeface="Raleway"/>
              <a:sym typeface="Rajdhani"/>
            </a:endParaRPr>
          </a:p>
          <a:p>
            <a:pPr lvl="0" algn="ctr">
              <a:defRPr sz="1800"/>
            </a:pPr>
            <a:r>
              <a: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rPr>
              <a:t>Personalization</a:t>
            </a:r>
            <a:endParaRPr lang="en-US" altLang="ko-KR" sz="900" b="1">
              <a:solidFill>
                <a:srgbClr val="ffffff"/>
              </a:solidFill>
              <a:latin typeface="Raleway"/>
              <a:ea typeface="Rajdhani Semibold"/>
              <a:cs typeface="Raleway"/>
              <a:sym typeface="Rajdhani Semibold"/>
            </a:endParaRPr>
          </a:p>
        </p:txBody>
      </p:sp>
      <p:grpSp>
        <p:nvGrpSpPr>
          <p:cNvPr id="1861" name=""/>
          <p:cNvGrpSpPr/>
          <p:nvPr/>
        </p:nvGrpSpPr>
        <p:grpSpPr>
          <a:xfrm rot="0">
            <a:off x="2742692" y="3774370"/>
            <a:ext cx="1372616" cy="1369130"/>
            <a:chOff x="5487056" y="3774904"/>
            <a:chExt cx="1372616" cy="1369130"/>
          </a:xfrm>
        </p:grpSpPr>
        <p:sp>
          <p:nvSpPr>
            <p:cNvPr id="1829" name="Shape 1829"/>
            <p:cNvSpPr/>
            <p:nvPr/>
          </p:nvSpPr>
          <p:spPr>
            <a:xfrm>
              <a:off x="5487056" y="3774904"/>
              <a:ext cx="1372616" cy="136913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2400">
                <a:solidFill>
                  <a:srgbClr val="ffffff"/>
                </a:solidFill>
                <a:latin typeface="Raleway"/>
                <a:cs typeface="Raleway"/>
              </a:endParaRPr>
            </a:p>
          </p:txBody>
        </p:sp>
        <p:sp>
          <p:nvSpPr>
            <p:cNvPr id="35" name="Shape 1820"/>
            <p:cNvSpPr/>
            <p:nvPr/>
          </p:nvSpPr>
          <p:spPr>
            <a:xfrm>
              <a:off x="5534510" y="4253077"/>
              <a:ext cx="1284902" cy="54292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lvl="0" algn="ctr">
                <a:defRPr sz="1800"/>
              </a:pPr>
              <a:r>
                <a:rPr lang="en-US" altLang="ko-KR" sz="1500" b="1">
                  <a:solidFill>
                    <a:srgbClr val="ffffff"/>
                  </a:solidFill>
                  <a:latin typeface="Raleway"/>
                  <a:ea typeface="Rajdhani"/>
                  <a:cs typeface="Raleway"/>
                  <a:sym typeface="Rajdhani"/>
                </a:rPr>
                <a:t>Prototype</a:t>
              </a:r>
              <a:endParaRPr lang="en-US" altLang="ko-KR" sz="1500" b="1">
                <a:solidFill>
                  <a:srgbClr val="ffffff"/>
                </a:solidFill>
                <a:latin typeface="Raleway"/>
                <a:ea typeface="Rajdhani"/>
                <a:cs typeface="Raleway"/>
                <a:sym typeface="Rajdhani"/>
              </a:endParaRPr>
            </a:p>
            <a:p>
              <a:pPr lvl="0" algn="ctr">
                <a:defRPr sz="1800"/>
              </a:pPr>
              <a:r>
                <a:rPr lang="en-US" altLang="ko-KR" sz="900" b="1">
                  <a:solidFill>
                    <a:srgbClr val="ffffff"/>
                  </a:solidFill>
                  <a:latin typeface="Raleway"/>
                  <a:ea typeface="Rajdhani Semibold"/>
                  <a:cs typeface="Raleway"/>
                  <a:sym typeface="Rajdhani Semibold"/>
                </a:rPr>
                <a:t>Running Band</a:t>
              </a:r>
              <a:endParaRPr lang="en-US" altLang="ko-KR" sz="900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endParaRPr>
            </a:p>
            <a:p>
              <a:pPr lvl="0" algn="ctr">
                <a:defRPr sz="1800"/>
              </a:pPr>
              <a:endParaRPr sz="675" b="1">
                <a:solidFill>
                  <a:srgbClr val="ffffff"/>
                </a:solidFill>
                <a:latin typeface="Raleway"/>
                <a:ea typeface="Rajdhani Semibold"/>
                <a:cs typeface="Raleway"/>
                <a:sym typeface="Rajdhani Semibold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30464" y="1139589"/>
            <a:ext cx="61914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atin typeface="Raleway"/>
                <a:cs typeface="Raleway"/>
              </a:rPr>
              <a:t>우리가 정의하는 </a:t>
            </a:r>
            <a:r>
              <a:rPr lang="en-US" altLang="ko-KR" sz="2000" b="1">
                <a:latin typeface="Raleway"/>
                <a:cs typeface="Raleway"/>
              </a:rPr>
              <a:t>IOT</a:t>
            </a:r>
            <a:r>
              <a:rPr lang="ko-KR" altLang="en-US" sz="2000" b="1">
                <a:latin typeface="Raleway"/>
                <a:cs typeface="Raleway"/>
              </a:rPr>
              <a:t> 란</a:t>
            </a:r>
            <a:r>
              <a:rPr lang="en-US" altLang="ko-KR" sz="2000" b="1">
                <a:latin typeface="Raleway"/>
                <a:cs typeface="Raleway"/>
              </a:rPr>
              <a:t>?</a:t>
            </a:r>
            <a:endParaRPr lang="en-US" altLang="ko-KR" sz="2000" b="1">
              <a:latin typeface="Raleway"/>
              <a:cs typeface="Raleway"/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Calibri Light"/>
                <a:cs typeface="Raleway"/>
              </a:rPr>
              <a:t>What does IOT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Calibri Light"/>
                <a:cs typeface="Raleway"/>
              </a:rPr>
              <a:t>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Calibri Light"/>
                <a:cs typeface="Raleway"/>
              </a:rPr>
              <a:t>mean?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Calibri Light"/>
              <a:cs typeface="Raleway"/>
            </a:endParaRPr>
          </a:p>
        </p:txBody>
      </p:sp>
      <p:sp>
        <p:nvSpPr>
          <p:cNvPr id="1838" name="Title 2"/>
          <p:cNvSpPr>
            <a:spLocks noGrp="1"/>
          </p:cNvSpPr>
          <p:nvPr/>
        </p:nvSpPr>
        <p:spPr>
          <a:xfrm>
            <a:off x="335845" y="130726"/>
            <a:ext cx="4572000" cy="35608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p>
            <a:pPr marL="0" lvl="0" indent="0" algn="l" defTabSz="45718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Raleway"/>
                <a:ea typeface="+mj-ea"/>
                <a:cs typeface="Raleway"/>
              </a:rPr>
              <a:t>Concept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chemeClr val="tx1"/>
              </a:solidFill>
              <a:latin typeface="Raleway"/>
              <a:ea typeface="+mj-ea"/>
              <a:cs typeface="Raleway"/>
            </a:endParaRPr>
          </a:p>
        </p:txBody>
      </p:sp>
      <p:pic>
        <p:nvPicPr>
          <p:cNvPr id="1839" name=""/>
          <p:cNvPicPr>
            <a:picLocks noChangeAspect="1"/>
          </p:cNvPicPr>
          <p:nvPr/>
        </p:nvPicPr>
        <p:blipFill rotWithShape="1">
          <a:blip r:embed="rId2">
            <a:lum/>
          </a:blip>
          <a:srcRect l="18870" t="31560" r="68580" b="45790"/>
          <a:stretch>
            <a:fillRect/>
          </a:stretch>
        </p:blipFill>
        <p:spPr>
          <a:xfrm>
            <a:off x="1604608" y="4006410"/>
            <a:ext cx="943215" cy="959726"/>
          </a:xfrm>
          <a:prstGeom prst="rect">
            <a:avLst/>
          </a:prstGeom>
        </p:spPr>
      </p:pic>
      <p:pic>
        <p:nvPicPr>
          <p:cNvPr id="1841" name=""/>
          <p:cNvPicPr>
            <a:picLocks noChangeAspect="1"/>
          </p:cNvPicPr>
          <p:nvPr/>
        </p:nvPicPr>
        <p:blipFill rotWithShape="1">
          <a:blip r:embed="rId3"/>
          <a:srcRect l="85150" t="58930" r="2010" b="16420"/>
          <a:stretch>
            <a:fillRect/>
          </a:stretch>
        </p:blipFill>
        <p:spPr>
          <a:xfrm>
            <a:off x="250277" y="2663387"/>
            <a:ext cx="880241" cy="887466"/>
          </a:xfrm>
          <a:prstGeom prst="rect">
            <a:avLst/>
          </a:prstGeom>
        </p:spPr>
      </p:pic>
      <p:pic>
        <p:nvPicPr>
          <p:cNvPr id="1844" name=""/>
          <p:cNvPicPr>
            <a:picLocks noChangeAspect="1"/>
          </p:cNvPicPr>
          <p:nvPr/>
        </p:nvPicPr>
        <p:blipFill rotWithShape="1">
          <a:blip r:embed="rId4"/>
          <a:srcRect l="67150" r="17430" b="70970"/>
          <a:stretch>
            <a:fillRect/>
          </a:stretch>
        </p:blipFill>
        <p:spPr>
          <a:xfrm>
            <a:off x="4282964" y="3977180"/>
            <a:ext cx="1057604" cy="1045121"/>
          </a:xfrm>
          <a:prstGeom prst="rect">
            <a:avLst/>
          </a:prstGeom>
        </p:spPr>
      </p:pic>
      <p:grpSp>
        <p:nvGrpSpPr>
          <p:cNvPr id="1859" name=""/>
          <p:cNvGrpSpPr/>
          <p:nvPr/>
        </p:nvGrpSpPr>
        <p:grpSpPr>
          <a:xfrm rot="0">
            <a:off x="3175048" y="2674459"/>
            <a:ext cx="526952" cy="787096"/>
            <a:chOff x="335845" y="889301"/>
            <a:chExt cx="1926141" cy="3507441"/>
          </a:xfrm>
        </p:grpSpPr>
        <p:pic>
          <p:nvPicPr>
            <p:cNvPr id="1846" name="Picture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35845" y="889301"/>
              <a:ext cx="1926141" cy="3507441"/>
            </a:xfrm>
            <a:prstGeom prst="rect">
              <a:avLst/>
            </a:prstGeom>
          </p:spPr>
        </p:pic>
        <p:sp>
          <p:nvSpPr>
            <p:cNvPr id="1847" name="Oval 12"/>
            <p:cNvSpPr>
              <a:spLocks noChangeAspect="1"/>
            </p:cNvSpPr>
            <p:nvPr/>
          </p:nvSpPr>
          <p:spPr>
            <a:xfrm>
              <a:off x="852838" y="2057969"/>
              <a:ext cx="818912" cy="823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8" name="Group 62"/>
            <p:cNvGrpSpPr/>
            <p:nvPr/>
          </p:nvGrpSpPr>
          <p:grpSpPr>
            <a:xfrm rot="0">
              <a:off x="1061037" y="2337435"/>
              <a:ext cx="393654" cy="253479"/>
              <a:chOff x="6258192" y="2164972"/>
              <a:chExt cx="602756" cy="388124"/>
            </a:xfrm>
          </p:grpSpPr>
          <p:cxnSp>
            <p:nvCxnSpPr>
              <p:cNvPr id="1849" name="Straight Connector 63"/>
              <p:cNvCxnSpPr/>
              <p:nvPr/>
            </p:nvCxnSpPr>
            <p:spPr>
              <a:xfrm>
                <a:off x="6857773" y="2164972"/>
                <a:ext cx="0" cy="388124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64"/>
              <p:cNvCxnSpPr/>
              <p:nvPr/>
            </p:nvCxnSpPr>
            <p:spPr>
              <a:xfrm>
                <a:off x="6556747" y="2199387"/>
                <a:ext cx="301026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65"/>
              <p:cNvCxnSpPr/>
              <p:nvPr/>
            </p:nvCxnSpPr>
            <p:spPr>
              <a:xfrm flipH="1">
                <a:off x="6268479" y="2199387"/>
                <a:ext cx="294647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66"/>
              <p:cNvCxnSpPr/>
              <p:nvPr/>
            </p:nvCxnSpPr>
            <p:spPr>
              <a:xfrm>
                <a:off x="6268479" y="2164972"/>
                <a:ext cx="0" cy="388124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67"/>
              <p:cNvCxnSpPr/>
              <p:nvPr/>
            </p:nvCxnSpPr>
            <p:spPr>
              <a:xfrm flipH="1">
                <a:off x="6258192" y="2553096"/>
                <a:ext cx="602756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68"/>
              <p:cNvCxnSpPr/>
              <p:nvPr/>
            </p:nvCxnSpPr>
            <p:spPr>
              <a:xfrm flipH="1">
                <a:off x="6563126" y="2164972"/>
                <a:ext cx="294647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69"/>
              <p:cNvCxnSpPr/>
              <p:nvPr/>
            </p:nvCxnSpPr>
            <p:spPr>
              <a:xfrm>
                <a:off x="6268479" y="2164972"/>
                <a:ext cx="297884" cy="356668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6" name="Oval 70"/>
            <p:cNvSpPr>
              <a:spLocks noChangeAspect="1"/>
            </p:cNvSpPr>
            <p:nvPr/>
          </p:nvSpPr>
          <p:spPr>
            <a:xfrm>
              <a:off x="1531865" y="2852683"/>
              <a:ext cx="279775" cy="281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7" name="Oval 71"/>
            <p:cNvSpPr>
              <a:spLocks noChangeAspect="1"/>
            </p:cNvSpPr>
            <p:nvPr/>
          </p:nvSpPr>
          <p:spPr>
            <a:xfrm>
              <a:off x="1122410" y="2991722"/>
              <a:ext cx="279775" cy="281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8" name="Oval 72"/>
            <p:cNvSpPr>
              <a:spLocks noChangeAspect="1"/>
            </p:cNvSpPr>
            <p:nvPr/>
          </p:nvSpPr>
          <p:spPr>
            <a:xfrm>
              <a:off x="709296" y="2850771"/>
              <a:ext cx="279775" cy="2814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860" name=""/>
          <p:cNvPicPr>
            <a:picLocks noChangeAspect="1"/>
          </p:cNvPicPr>
          <p:nvPr/>
        </p:nvPicPr>
        <p:blipFill rotWithShape="1">
          <a:blip r:embed="rId6"/>
          <a:srcRect r="83620" b="71520"/>
          <a:stretch>
            <a:fillRect/>
          </a:stretch>
        </p:blipFill>
        <p:spPr>
          <a:xfrm>
            <a:off x="5580335" y="2571750"/>
            <a:ext cx="1123293" cy="1025416"/>
          </a:xfrm>
          <a:prstGeom prst="rect">
            <a:avLst/>
          </a:prstGeom>
        </p:spPr>
      </p:pic>
      <p:cxnSp>
        <p:nvCxnSpPr>
          <p:cNvPr id="1843" name=""/>
          <p:cNvCxnSpPr/>
          <p:nvPr/>
        </p:nvCxnSpPr>
        <p:spPr>
          <a:xfrm rot="5400000">
            <a:off x="5644384" y="2652219"/>
            <a:ext cx="942646" cy="939363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6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89233" y="578070"/>
            <a:ext cx="479532" cy="479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IDEA Concept _ Save Band</a:t>
            </a:r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24785" y="1150176"/>
            <a:ext cx="1834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600" b="1">
              <a:solidFill>
                <a:schemeClr val="accent3"/>
              </a:solidFill>
              <a:latin typeface="Raleway"/>
              <a:ea typeface="+mn-ea"/>
              <a:cs typeface="Raleway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006" y="1800881"/>
            <a:ext cx="873672" cy="906517"/>
          </a:xfrm>
          <a:prstGeom prst="rect">
            <a:avLst/>
          </a:prstGeom>
        </p:spPr>
      </p:pic>
      <p:grpSp>
        <p:nvGrpSpPr>
          <p:cNvPr id="75" name=""/>
          <p:cNvGrpSpPr/>
          <p:nvPr/>
        </p:nvGrpSpPr>
        <p:grpSpPr>
          <a:xfrm rot="0">
            <a:off x="398471" y="816801"/>
            <a:ext cx="6063108" cy="2764419"/>
            <a:chOff x="398471" y="1150176"/>
            <a:chExt cx="6063108" cy="2764419"/>
          </a:xfrm>
        </p:grpSpPr>
        <p:grpSp>
          <p:nvGrpSpPr>
            <p:cNvPr id="74" name=""/>
            <p:cNvGrpSpPr/>
            <p:nvPr/>
          </p:nvGrpSpPr>
          <p:grpSpPr>
            <a:xfrm rot="0">
              <a:off x="398471" y="1150176"/>
              <a:ext cx="6063108" cy="2764419"/>
              <a:chOff x="398471" y="1150176"/>
              <a:chExt cx="6063108" cy="2764419"/>
            </a:xfrm>
          </p:grpSpPr>
          <p:grpSp>
            <p:nvGrpSpPr>
              <p:cNvPr id="2" name="Group 1"/>
              <p:cNvGrpSpPr/>
              <p:nvPr/>
            </p:nvGrpSpPr>
            <p:grpSpPr>
              <a:xfrm rot="0">
                <a:off x="398471" y="1150176"/>
                <a:ext cx="6063108" cy="2764419"/>
                <a:chOff x="443062" y="1150175"/>
                <a:chExt cx="6063108" cy="276441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43062" y="1568195"/>
                  <a:ext cx="1834744" cy="23463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8000"/>
                  </a:schemeClr>
                </a:solidFill>
                <a:ln w="19050" cmpd="sng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accent3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825870" y="2868602"/>
                  <a:ext cx="1026836" cy="0"/>
                </a:xfrm>
                <a:prstGeom prst="line">
                  <a:avLst/>
                </a:prstGeom>
                <a:ln w="19050" cmpd="sng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443062" y="1150175"/>
                  <a:ext cx="18347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600" b="1">
                      <a:solidFill>
                        <a:schemeClr val="accent1"/>
                      </a:solidFill>
                      <a:latin typeface="Raleway"/>
                      <a:ea typeface="+mn-ea"/>
                      <a:cs typeface="Raleway"/>
                    </a:rPr>
                    <a:t>Bio Safe</a:t>
                  </a:r>
                  <a:endParaRPr lang="en-US" altLang="ko-KR" sz="1600" b="1">
                    <a:solidFill>
                      <a:schemeClr val="accent1"/>
                    </a:solidFill>
                    <a:latin typeface="Raleway"/>
                    <a:ea typeface="+mn-ea"/>
                    <a:cs typeface="Raleway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062" y="3107919"/>
                  <a:ext cx="183474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b="1">
                      <a:latin typeface="Raleway"/>
                      <a:ea typeface="+mn-ea"/>
                      <a:cs typeface="Raleway"/>
                    </a:rPr>
                    <a:t>Heartbeat</a:t>
                  </a:r>
                  <a:endParaRPr lang="en-US" altLang="ko-KR" sz="1200" b="1">
                    <a:latin typeface="Raleway"/>
                    <a:ea typeface="+mn-ea"/>
                    <a:cs typeface="Raleway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3062" y="3348173"/>
                  <a:ext cx="177547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100">
                      <a:solidFill>
                        <a:srgbClr val="7f7f7f"/>
                      </a:solidFill>
                      <a:latin typeface="Calibri Light"/>
                      <a:cs typeface="Raleway"/>
                    </a:rPr>
                    <a:t>+thermometer</a:t>
                  </a:r>
                  <a:endParaRPr lang="en-US" altLang="ko-KR" sz="1100">
                    <a:solidFill>
                      <a:srgbClr val="7f7f7f"/>
                    </a:solidFill>
                    <a:latin typeface="Calibri Light"/>
                    <a:cs typeface="Raleway"/>
                  </a:endParaRPr>
                </a:p>
              </p:txBody>
            </p:sp>
            <p:sp>
              <p:nvSpPr>
                <p:cNvPr id="63" name="TextBox 56"/>
                <p:cNvSpPr txBox="1"/>
                <p:nvPr/>
              </p:nvSpPr>
              <p:spPr>
                <a:xfrm>
                  <a:off x="2556219" y="1150175"/>
                  <a:ext cx="18347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600" b="1">
                      <a:solidFill>
                        <a:schemeClr val="accent1"/>
                      </a:solidFill>
                      <a:latin typeface="Raleway"/>
                      <a:ea typeface="+mn-ea"/>
                      <a:cs typeface="Raleway"/>
                    </a:rPr>
                    <a:t>Non-loss</a:t>
                  </a:r>
                  <a:endParaRPr lang="en-US" altLang="ko-KR" sz="1600" b="1">
                    <a:solidFill>
                      <a:schemeClr val="accent1"/>
                    </a:solidFill>
                    <a:latin typeface="Raleway"/>
                    <a:ea typeface="+mn-ea"/>
                    <a:cs typeface="Raleway"/>
                  </a:endParaRPr>
                </a:p>
              </p:txBody>
            </p:sp>
            <p:sp>
              <p:nvSpPr>
                <p:cNvPr id="64" name="TextBox 56"/>
                <p:cNvSpPr txBox="1"/>
                <p:nvPr/>
              </p:nvSpPr>
              <p:spPr>
                <a:xfrm>
                  <a:off x="4671425" y="1150175"/>
                  <a:ext cx="18347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endParaRPr lang="en-US" altLang="ko-KR" sz="1600" b="1">
                    <a:solidFill>
                      <a:schemeClr val="accent1"/>
                    </a:solidFill>
                    <a:latin typeface="Raleway"/>
                    <a:ea typeface="+mn-ea"/>
                    <a:cs typeface="Raleway"/>
                  </a:endParaRPr>
                </a:p>
              </p:txBody>
            </p:sp>
            <p:sp>
              <p:nvSpPr>
                <p:cNvPr id="66" name="TextBox 56"/>
                <p:cNvSpPr txBox="1"/>
                <p:nvPr/>
              </p:nvSpPr>
              <p:spPr>
                <a:xfrm>
                  <a:off x="4671426" y="1150175"/>
                  <a:ext cx="18347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600" b="1">
                      <a:solidFill>
                        <a:schemeClr val="accent1"/>
                      </a:solidFill>
                      <a:latin typeface="Raleway"/>
                      <a:ea typeface="+mn-ea"/>
                      <a:cs typeface="Raleway"/>
                    </a:rPr>
                    <a:t>Strength</a:t>
                  </a:r>
                  <a:endParaRPr lang="en-US" altLang="ko-KR" sz="1600" b="1">
                    <a:solidFill>
                      <a:schemeClr val="accent1"/>
                    </a:solidFill>
                    <a:latin typeface="Raleway"/>
                    <a:ea typeface="+mn-ea"/>
                    <a:cs typeface="Raleway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624785" y="1568196"/>
                <a:ext cx="1834744" cy="23463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"/>
                </a:schemeClr>
              </a:solidFill>
              <a:ln w="19050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24785" y="3107920"/>
                <a:ext cx="183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>
                    <a:latin typeface="Raleway"/>
                    <a:ea typeface="+mn-ea"/>
                    <a:cs typeface="Raleway"/>
                  </a:rPr>
                  <a:t>Data</a:t>
                </a:r>
                <a:endParaRPr lang="en-US" altLang="ko-KR" sz="1200" b="1">
                  <a:latin typeface="Raleway"/>
                  <a:ea typeface="+mn-ea"/>
                  <a:cs typeface="Raleway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24785" y="3348174"/>
                <a:ext cx="183474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100">
                    <a:solidFill>
                      <a:srgbClr val="7f7f7f"/>
                    </a:solidFill>
                    <a:latin typeface="Calibri Light"/>
                    <a:cs typeface="Raleway"/>
                  </a:rPr>
                  <a:t>Advice</a:t>
                </a:r>
                <a:endParaRPr lang="en-US" altLang="ko-KR" sz="1100">
                  <a:solidFill>
                    <a:srgbClr val="7f7f7f"/>
                  </a:solidFill>
                  <a:latin typeface="Calibri Light"/>
                  <a:cs typeface="Raleway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>
                <a:off x="5032175" y="2868603"/>
                <a:ext cx="1026836" cy="0"/>
              </a:xfrm>
              <a:prstGeom prst="line">
                <a:avLst/>
              </a:prstGeom>
              <a:ln w="19050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138103" y="1937453"/>
                <a:ext cx="808108" cy="808108"/>
              </a:xfrm>
              <a:prstGeom prst="rect">
                <a:avLst/>
              </a:prstGeom>
            </p:spPr>
          </p:pic>
        </p:grpSp>
        <p:grpSp>
          <p:nvGrpSpPr>
            <p:cNvPr id="73" name=""/>
            <p:cNvGrpSpPr/>
            <p:nvPr/>
          </p:nvGrpSpPr>
          <p:grpSpPr>
            <a:xfrm rot="0">
              <a:off x="2500818" y="1150176"/>
              <a:ext cx="1856372" cy="2764419"/>
              <a:chOff x="2500818" y="1150176"/>
              <a:chExt cx="1856372" cy="2764419"/>
            </a:xfrm>
          </p:grpSpPr>
          <p:grpSp>
            <p:nvGrpSpPr>
              <p:cNvPr id="5" name="Group 4"/>
              <p:cNvGrpSpPr/>
              <p:nvPr/>
            </p:nvGrpSpPr>
            <p:grpSpPr>
              <a:xfrm rot="0">
                <a:off x="2500818" y="1150176"/>
                <a:ext cx="1856372" cy="2764419"/>
                <a:chOff x="2578956" y="1150175"/>
                <a:chExt cx="1856371" cy="2764419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589771" y="1568195"/>
                  <a:ext cx="1834744" cy="23463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8000"/>
                  </a:schemeClr>
                </a:solidFill>
                <a:ln w="19050" cmpd="sng">
                  <a:solidFill>
                    <a:schemeClr val="accent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00585" y="3107919"/>
                  <a:ext cx="182392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endParaRPr lang="en-US" altLang="ko-KR" sz="1200" b="1">
                    <a:latin typeface="Raleway"/>
                    <a:ea typeface="+mn-ea"/>
                    <a:cs typeface="Raleway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600587" y="3348173"/>
                  <a:ext cx="183474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endParaRPr lang="en-US" sz="1100">
                    <a:solidFill>
                      <a:srgbClr val="7f7f7f"/>
                    </a:solidFill>
                    <a:latin typeface="Calibri Light"/>
                    <a:cs typeface="Raleway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2977399" y="2868602"/>
                  <a:ext cx="1026836" cy="0"/>
                </a:xfrm>
                <a:prstGeom prst="line">
                  <a:avLst/>
                </a:prstGeom>
                <a:ln w="19050" cmpd="sng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578956" y="1150175"/>
                  <a:ext cx="18347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endParaRPr lang="en-US" altLang="ko-KR" sz="1600" b="1">
                    <a:solidFill>
                      <a:schemeClr val="accent2"/>
                    </a:solidFill>
                    <a:latin typeface="Raleway"/>
                    <a:ea typeface="+mn-ea"/>
                    <a:cs typeface="Raleway"/>
                  </a:endParaRPr>
                </a:p>
              </p:txBody>
            </p:sp>
          </p:grpSp>
          <p:pic>
            <p:nvPicPr>
              <p:cNvPr id="65" name=""/>
              <p:cNvPicPr>
                <a:picLocks noChangeAspect="1"/>
              </p:cNvPicPr>
              <p:nvPr/>
            </p:nvPicPr>
            <p:blipFill rotWithShape="1">
              <a:blip r:embed="rId4"/>
              <a:srcRect l="31610" r="26940"/>
              <a:stretch>
                <a:fillRect/>
              </a:stretch>
            </p:blipFill>
            <p:spPr>
              <a:xfrm>
                <a:off x="3143254" y="1801283"/>
                <a:ext cx="571499" cy="895277"/>
              </a:xfrm>
              <a:prstGeom prst="rect">
                <a:avLst/>
              </a:prstGeom>
            </p:spPr>
          </p:pic>
        </p:grpSp>
      </p:grpSp>
      <p:grpSp>
        <p:nvGrpSpPr>
          <p:cNvPr id="91" name=""/>
          <p:cNvGrpSpPr/>
          <p:nvPr/>
        </p:nvGrpSpPr>
        <p:grpSpPr>
          <a:xfrm rot="0">
            <a:off x="2511628" y="2774545"/>
            <a:ext cx="1834744" cy="501864"/>
            <a:chOff x="2511628" y="3107920"/>
            <a:chExt cx="1834744" cy="501864"/>
          </a:xfrm>
        </p:grpSpPr>
        <p:sp>
          <p:nvSpPr>
            <p:cNvPr id="67" name="TextBox 40"/>
            <p:cNvSpPr txBox="1"/>
            <p:nvPr/>
          </p:nvSpPr>
          <p:spPr>
            <a:xfrm>
              <a:off x="2511628" y="3107920"/>
              <a:ext cx="18347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>
                  <a:latin typeface="Raleway"/>
                  <a:ea typeface="+mn-ea"/>
                  <a:cs typeface="Raleway"/>
                </a:rPr>
                <a:t>Soldier</a:t>
              </a:r>
              <a:endParaRPr lang="en-US" altLang="ko-KR" sz="1200" b="1">
                <a:latin typeface="Raleway"/>
                <a:ea typeface="+mn-ea"/>
                <a:cs typeface="Raleway"/>
              </a:endParaRPr>
            </a:p>
          </p:txBody>
        </p:sp>
        <p:sp>
          <p:nvSpPr>
            <p:cNvPr id="68" name="TextBox 41"/>
            <p:cNvSpPr txBox="1"/>
            <p:nvPr/>
          </p:nvSpPr>
          <p:spPr>
            <a:xfrm>
              <a:off x="2511628" y="3348174"/>
              <a:ext cx="18347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srgbClr val="7f7f7f"/>
                  </a:solidFill>
                  <a:latin typeface="Calibri Light"/>
                  <a:cs typeface="Raleway"/>
                </a:rPr>
                <a:t>Combat Officer</a:t>
              </a:r>
              <a:endParaRPr lang="en-US" altLang="ko-KR" sz="1100">
                <a:solidFill>
                  <a:srgbClr val="7f7f7f"/>
                </a:solidFill>
                <a:latin typeface="Calibri Light"/>
                <a:cs typeface="Raleway"/>
              </a:endParaRPr>
            </a:p>
          </p:txBody>
        </p:sp>
      </p:grpSp>
      <p:sp>
        <p:nvSpPr>
          <p:cNvPr id="69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70" name=""/>
          <p:cNvCxnSpPr>
            <a:stCxn id="31" idx="2"/>
          </p:cNvCxnSpPr>
          <p:nvPr/>
        </p:nvCxnSpPr>
        <p:spPr>
          <a:xfrm>
            <a:off x="1315843" y="3581220"/>
            <a:ext cx="1449691" cy="484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36" idx="2"/>
          </p:cNvCxnSpPr>
          <p:nvPr/>
        </p:nvCxnSpPr>
        <p:spPr>
          <a:xfrm rot="5400000">
            <a:off x="3232501" y="3777719"/>
            <a:ext cx="393004" cy="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6" name=""/>
          <p:cNvCxnSpPr>
            <a:stCxn id="40" idx="2"/>
          </p:cNvCxnSpPr>
          <p:nvPr/>
        </p:nvCxnSpPr>
        <p:spPr>
          <a:xfrm rot="10800000" flipV="1">
            <a:off x="4053052" y="3581220"/>
            <a:ext cx="1489105" cy="5243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77" name=""/>
          <p:cNvGrpSpPr/>
          <p:nvPr/>
        </p:nvGrpSpPr>
        <p:grpSpPr>
          <a:xfrm rot="5363611">
            <a:off x="3165524" y="3851387"/>
            <a:ext cx="526952" cy="997360"/>
            <a:chOff x="336948" y="788813"/>
            <a:chExt cx="1926141" cy="3507441"/>
          </a:xfrm>
        </p:grpSpPr>
        <p:pic>
          <p:nvPicPr>
            <p:cNvPr id="78" name="Picture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36948" y="788813"/>
              <a:ext cx="1926141" cy="35074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9" name="Oval 12"/>
            <p:cNvSpPr>
              <a:spLocks noChangeAspect="1"/>
            </p:cNvSpPr>
            <p:nvPr/>
          </p:nvSpPr>
          <p:spPr>
            <a:xfrm>
              <a:off x="852838" y="2057969"/>
              <a:ext cx="818912" cy="823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0" name="Group 62"/>
            <p:cNvGrpSpPr/>
            <p:nvPr/>
          </p:nvGrpSpPr>
          <p:grpSpPr>
            <a:xfrm rot="0">
              <a:off x="1061034" y="2337426"/>
              <a:ext cx="393654" cy="253479"/>
              <a:chOff x="6258192" y="2164972"/>
              <a:chExt cx="602756" cy="388124"/>
            </a:xfrm>
          </p:grpSpPr>
          <p:cxnSp>
            <p:nvCxnSpPr>
              <p:cNvPr id="81" name="Straight Connector 63"/>
              <p:cNvCxnSpPr/>
              <p:nvPr/>
            </p:nvCxnSpPr>
            <p:spPr>
              <a:xfrm>
                <a:off x="6857773" y="2164972"/>
                <a:ext cx="0" cy="388124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64"/>
              <p:cNvCxnSpPr/>
              <p:nvPr/>
            </p:nvCxnSpPr>
            <p:spPr>
              <a:xfrm>
                <a:off x="6556747" y="2199387"/>
                <a:ext cx="301026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65"/>
              <p:cNvCxnSpPr/>
              <p:nvPr/>
            </p:nvCxnSpPr>
            <p:spPr>
              <a:xfrm flipH="1">
                <a:off x="6268479" y="2199387"/>
                <a:ext cx="294647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66"/>
              <p:cNvCxnSpPr/>
              <p:nvPr/>
            </p:nvCxnSpPr>
            <p:spPr>
              <a:xfrm>
                <a:off x="6268479" y="2164972"/>
                <a:ext cx="0" cy="388124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67"/>
              <p:cNvCxnSpPr/>
              <p:nvPr/>
            </p:nvCxnSpPr>
            <p:spPr>
              <a:xfrm flipH="1">
                <a:off x="6258192" y="2553096"/>
                <a:ext cx="602756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68"/>
              <p:cNvCxnSpPr/>
              <p:nvPr/>
            </p:nvCxnSpPr>
            <p:spPr>
              <a:xfrm flipH="1">
                <a:off x="6563126" y="2164972"/>
                <a:ext cx="294647" cy="353709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9"/>
              <p:cNvCxnSpPr/>
              <p:nvPr/>
            </p:nvCxnSpPr>
            <p:spPr>
              <a:xfrm>
                <a:off x="6268479" y="2164972"/>
                <a:ext cx="297884" cy="356668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70"/>
            <p:cNvSpPr>
              <a:spLocks noChangeAspect="1"/>
            </p:cNvSpPr>
            <p:nvPr/>
          </p:nvSpPr>
          <p:spPr>
            <a:xfrm>
              <a:off x="1531863" y="2852681"/>
              <a:ext cx="279775" cy="281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71"/>
            <p:cNvSpPr>
              <a:spLocks noChangeAspect="1"/>
            </p:cNvSpPr>
            <p:nvPr/>
          </p:nvSpPr>
          <p:spPr>
            <a:xfrm>
              <a:off x="1122410" y="2991722"/>
              <a:ext cx="279775" cy="281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72"/>
            <p:cNvSpPr>
              <a:spLocks noChangeAspect="1"/>
            </p:cNvSpPr>
            <p:nvPr/>
          </p:nvSpPr>
          <p:spPr>
            <a:xfrm>
              <a:off x="709296" y="2850771"/>
              <a:ext cx="279775" cy="2814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2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" name=""/>
          <p:cNvSpPr txBox="1"/>
          <p:nvPr/>
        </p:nvSpPr>
        <p:spPr>
          <a:xfrm>
            <a:off x="4292095" y="2204085"/>
            <a:ext cx="418970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ko-KR"/>
              <a:t>▷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"/>
            <a:ext cx="6858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0">
            <a:off x="6133150" y="313469"/>
            <a:ext cx="393655" cy="253480"/>
            <a:chOff x="6258192" y="2164972"/>
            <a:chExt cx="602756" cy="388124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hape 1833"/>
          <p:cNvSpPr/>
          <p:nvPr/>
        </p:nvSpPr>
        <p:spPr>
          <a:xfrm>
            <a:off x="0" y="-5882"/>
            <a:ext cx="3429000" cy="5149383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2700">
            <a:miter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lang="ko-KR" altLang="en-US" sz="3200">
              <a:latin typeface="Raleway"/>
              <a:cs typeface="Raleway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618874" y="1872269"/>
            <a:ext cx="2540437" cy="373726"/>
            <a:chOff x="6491230" y="1763003"/>
            <a:chExt cx="2540437" cy="373726"/>
          </a:xfrm>
        </p:grpSpPr>
        <p:sp>
          <p:nvSpPr>
            <p:cNvPr id="60" name="TextBox 59"/>
            <p:cNvSpPr txBox="1"/>
            <p:nvPr/>
          </p:nvSpPr>
          <p:spPr>
            <a:xfrm>
              <a:off x="6871640" y="1763003"/>
              <a:ext cx="2160027" cy="3737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1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구간별 심박수 및</a:t>
              </a:r>
              <a:r>
                <a:rPr lang="en-US" altLang="ko-KR" sz="1051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 </a:t>
              </a:r>
              <a:r>
                <a:rPr lang="ko-KR" altLang="en-US" sz="1051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속력 </a:t>
              </a:r>
              <a:r>
                <a:rPr lang="en-US" altLang="ko-KR" sz="1051" b="1">
                  <a:solidFill>
                    <a:schemeClr val="bg1"/>
                  </a:solidFill>
                  <a:latin typeface="Raleway"/>
                  <a:ea typeface="Roboto Light"/>
                </a:rPr>
                <a:t>Check</a:t>
              </a:r>
              <a:endParaRPr lang="en-US" altLang="ko-KR" sz="1051" b="1">
                <a:solidFill>
                  <a:schemeClr val="bg1"/>
                </a:solidFill>
                <a:latin typeface="Raleway"/>
                <a:ea typeface="Roboto Light"/>
              </a:endParaRPr>
            </a:p>
            <a:p>
              <a:pPr lvl="0">
                <a:defRPr/>
              </a:pPr>
              <a:r>
                <a:rPr lang="ko-KR" altLang="en-US" sz="800">
                  <a:solidFill>
                    <a:schemeClr val="bg1"/>
                  </a:solidFill>
                  <a:latin typeface="나눔고딕"/>
                  <a:ea typeface="나눔고딕"/>
                </a:rPr>
                <a:t>연습 시 </a:t>
              </a:r>
              <a:r>
                <a:rPr lang="en-US" altLang="ko-KR" sz="800">
                  <a:solidFill>
                    <a:schemeClr val="bg1"/>
                  </a:solidFill>
                  <a:latin typeface="나눔고딕"/>
                  <a:ea typeface="나눔고딕"/>
                </a:rPr>
                <a:t>“</a:t>
              </a:r>
              <a:r>
                <a:rPr lang="ko-KR" altLang="en-US" sz="800">
                  <a:solidFill>
                    <a:schemeClr val="bg1"/>
                  </a:solidFill>
                  <a:latin typeface="나눔고딕"/>
                  <a:ea typeface="나눔고딕"/>
                </a:rPr>
                <a:t>체력 향상을 도모</a:t>
              </a:r>
              <a:r>
                <a:rPr lang="en-US" altLang="ko-KR" sz="800">
                  <a:solidFill>
                    <a:schemeClr val="bg1"/>
                  </a:solidFill>
                  <a:latin typeface="나눔고딕"/>
                  <a:ea typeface="나눔고딕"/>
                </a:rPr>
                <a:t>”</a:t>
              </a:r>
              <a:endParaRPr lang="en-US" altLang="ko-KR" sz="8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3" name="Freeform 175"/>
            <p:cNvSpPr>
              <a:spLocks noEditPoints="1"/>
            </p:cNvSpPr>
            <p:nvPr/>
          </p:nvSpPr>
          <p:spPr>
            <a:xfrm>
              <a:off x="6491230" y="1879829"/>
              <a:ext cx="288066" cy="181847"/>
            </a:xfrm>
            <a:custGeom>
              <a:avLst/>
              <a:gdLst>
                <a:gd name="T0" fmla="*/ 118 w 186"/>
                <a:gd name="T1" fmla="*/ 21 h 118"/>
                <a:gd name="T2" fmla="*/ 127 w 186"/>
                <a:gd name="T3" fmla="*/ 21 h 118"/>
                <a:gd name="T4" fmla="*/ 182 w 186"/>
                <a:gd name="T5" fmla="*/ 17 h 118"/>
                <a:gd name="T6" fmla="*/ 180 w 186"/>
                <a:gd name="T7" fmla="*/ 17 h 118"/>
                <a:gd name="T8" fmla="*/ 144 w 186"/>
                <a:gd name="T9" fmla="*/ 17 h 118"/>
                <a:gd name="T10" fmla="*/ 17 w 186"/>
                <a:gd name="T11" fmla="*/ 0 h 118"/>
                <a:gd name="T12" fmla="*/ 0 w 186"/>
                <a:gd name="T13" fmla="*/ 101 h 118"/>
                <a:gd name="T14" fmla="*/ 127 w 186"/>
                <a:gd name="T15" fmla="*/ 118 h 118"/>
                <a:gd name="T16" fmla="*/ 144 w 186"/>
                <a:gd name="T17" fmla="*/ 83 h 118"/>
                <a:gd name="T18" fmla="*/ 180 w 186"/>
                <a:gd name="T19" fmla="*/ 101 h 118"/>
                <a:gd name="T20" fmla="*/ 186 w 186"/>
                <a:gd name="T21" fmla="*/ 97 h 118"/>
                <a:gd name="T22" fmla="*/ 182 w 186"/>
                <a:gd name="T23" fmla="*/ 17 h 118"/>
                <a:gd name="T24" fmla="*/ 127 w 186"/>
                <a:gd name="T25" fmla="*/ 110 h 118"/>
                <a:gd name="T26" fmla="*/ 9 w 186"/>
                <a:gd name="T27" fmla="*/ 101 h 118"/>
                <a:gd name="T28" fmla="*/ 135 w 186"/>
                <a:gd name="T29" fmla="*/ 42 h 118"/>
                <a:gd name="T30" fmla="*/ 135 w 186"/>
                <a:gd name="T31" fmla="*/ 34 h 118"/>
                <a:gd name="T32" fmla="*/ 9 w 186"/>
                <a:gd name="T33" fmla="*/ 17 h 118"/>
                <a:gd name="T34" fmla="*/ 127 w 186"/>
                <a:gd name="T35" fmla="*/ 8 h 118"/>
                <a:gd name="T36" fmla="*/ 135 w 186"/>
                <a:gd name="T37" fmla="*/ 34 h 118"/>
                <a:gd name="T38" fmla="*/ 144 w 186"/>
                <a:gd name="T39" fmla="*/ 73 h 118"/>
                <a:gd name="T40" fmla="*/ 161 w 186"/>
                <a:gd name="T41" fmla="*/ 36 h 118"/>
                <a:gd name="T42" fmla="*/ 177 w 186"/>
                <a:gd name="T43" fmla="*/ 90 h 118"/>
                <a:gd name="T44" fmla="*/ 169 w 186"/>
                <a:gd name="T45" fmla="*/ 32 h 118"/>
                <a:gd name="T46" fmla="*/ 177 w 186"/>
                <a:gd name="T47" fmla="*/ 90 h 118"/>
                <a:gd name="T48" fmla="*/ 97 w 186"/>
                <a:gd name="T49" fmla="*/ 93 h 118"/>
                <a:gd name="T50" fmla="*/ 97 w 186"/>
                <a:gd name="T51" fmla="*/ 51 h 118"/>
                <a:gd name="T52" fmla="*/ 81 w 186"/>
                <a:gd name="T53" fmla="*/ 84 h 118"/>
                <a:gd name="T54" fmla="*/ 68 w 186"/>
                <a:gd name="T55" fmla="*/ 72 h 118"/>
                <a:gd name="T56" fmla="*/ 26 w 186"/>
                <a:gd name="T57" fmla="*/ 72 h 118"/>
                <a:gd name="T58" fmla="*/ 97 w 186"/>
                <a:gd name="T59" fmla="*/ 59 h 118"/>
                <a:gd name="T60" fmla="*/ 97 w 186"/>
                <a:gd name="T61" fmla="*/ 84 h 118"/>
                <a:gd name="T62" fmla="*/ 97 w 186"/>
                <a:gd name="T63" fmla="*/ 59 h 118"/>
                <a:gd name="T64" fmla="*/ 59 w 186"/>
                <a:gd name="T65" fmla="*/ 72 h 118"/>
                <a:gd name="T66" fmla="*/ 34 w 186"/>
                <a:gd name="T67" fmla="*/ 72 h 118"/>
                <a:gd name="T68" fmla="*/ 106 w 186"/>
                <a:gd name="T69" fmla="*/ 17 h 118"/>
                <a:gd name="T70" fmla="*/ 106 w 186"/>
                <a:gd name="T71" fmla="*/ 25 h 118"/>
                <a:gd name="T72" fmla="*/ 106 w 186"/>
                <a:gd name="T73" fmla="*/ 17 h 1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18">
                  <a:moveTo>
                    <a:pt x="123" y="17"/>
                  </a:moveTo>
                  <a:cubicBezTo>
                    <a:pt x="120" y="17"/>
                    <a:pt x="118" y="19"/>
                    <a:pt x="118" y="21"/>
                  </a:cubicBezTo>
                  <a:cubicBezTo>
                    <a:pt x="118" y="23"/>
                    <a:pt x="120" y="25"/>
                    <a:pt x="123" y="25"/>
                  </a:cubicBezTo>
                  <a:cubicBezTo>
                    <a:pt x="125" y="25"/>
                    <a:pt x="127" y="23"/>
                    <a:pt x="127" y="21"/>
                  </a:cubicBezTo>
                  <a:cubicBezTo>
                    <a:pt x="127" y="19"/>
                    <a:pt x="125" y="17"/>
                    <a:pt x="123" y="17"/>
                  </a:cubicBezTo>
                  <a:close/>
                  <a:moveTo>
                    <a:pt x="182" y="17"/>
                  </a:moveTo>
                  <a:cubicBezTo>
                    <a:pt x="181" y="17"/>
                    <a:pt x="180" y="17"/>
                    <a:pt x="180" y="17"/>
                  </a:cubicBezTo>
                  <a:quadBezTo>
                    <a:pt x="180" y="17"/>
                    <a:pt x="180" y="17"/>
                  </a:quadBezTo>
                  <a:quadBezTo>
                    <a:pt x="144" y="35"/>
                    <a:pt x="144" y="35"/>
                  </a:quadBezTo>
                  <a:quadBezTo>
                    <a:pt x="144" y="17"/>
                    <a:pt x="144" y="17"/>
                  </a:quadBezTo>
                  <a:cubicBezTo>
                    <a:pt x="144" y="8"/>
                    <a:pt x="136" y="0"/>
                    <a:pt x="127" y="0"/>
                  </a:cubicBezTo>
                  <a:quadBezTo>
                    <a:pt x="17" y="0"/>
                    <a:pt x="17" y="0"/>
                  </a:quadBezTo>
                  <a:cubicBezTo>
                    <a:pt x="8" y="0"/>
                    <a:pt x="0" y="8"/>
                    <a:pt x="0" y="17"/>
                  </a:cubicBezTo>
                  <a:quadBezTo>
                    <a:pt x="0" y="101"/>
                    <a:pt x="0" y="101"/>
                  </a:quadBezTo>
                  <a:cubicBezTo>
                    <a:pt x="0" y="111"/>
                    <a:pt x="8" y="118"/>
                    <a:pt x="17" y="118"/>
                  </a:cubicBezTo>
                  <a:quadBezTo>
                    <a:pt x="127" y="118"/>
                    <a:pt x="127" y="118"/>
                  </a:quadBezTo>
                  <a:cubicBezTo>
                    <a:pt x="136" y="118"/>
                    <a:pt x="144" y="111"/>
                    <a:pt x="144" y="101"/>
                  </a:cubicBezTo>
                  <a:quadBezTo>
                    <a:pt x="144" y="83"/>
                    <a:pt x="144" y="83"/>
                  </a:quadBezTo>
                  <a:quadBezTo>
                    <a:pt x="180" y="101"/>
                    <a:pt x="180" y="101"/>
                  </a:quadBezTo>
                  <a:quadBezTo>
                    <a:pt x="180" y="101"/>
                    <a:pt x="180" y="101"/>
                  </a:quadBezTo>
                  <a:cubicBezTo>
                    <a:pt x="180" y="101"/>
                    <a:pt x="181" y="101"/>
                    <a:pt x="182" y="101"/>
                  </a:cubicBezTo>
                  <a:cubicBezTo>
                    <a:pt x="184" y="101"/>
                    <a:pt x="186" y="99"/>
                    <a:pt x="186" y="97"/>
                  </a:cubicBezTo>
                  <a:quadBezTo>
                    <a:pt x="186" y="21"/>
                    <a:pt x="186" y="21"/>
                  </a:quadBezTo>
                  <a:cubicBezTo>
                    <a:pt x="186" y="19"/>
                    <a:pt x="184" y="17"/>
                    <a:pt x="182" y="17"/>
                  </a:cubicBezTo>
                  <a:close/>
                  <a:moveTo>
                    <a:pt x="135" y="101"/>
                  </a:moveTo>
                  <a:cubicBezTo>
                    <a:pt x="135" y="106"/>
                    <a:pt x="132" y="110"/>
                    <a:pt x="127" y="110"/>
                  </a:cubicBezTo>
                  <a:quadBezTo>
                    <a:pt x="17" y="110"/>
                    <a:pt x="17" y="110"/>
                  </a:quadBezTo>
                  <a:cubicBezTo>
                    <a:pt x="13" y="110"/>
                    <a:pt x="9" y="106"/>
                    <a:pt x="9" y="101"/>
                  </a:cubicBezTo>
                  <a:quadBezTo>
                    <a:pt x="9" y="42"/>
                    <a:pt x="9" y="42"/>
                  </a:quadBezTo>
                  <a:quadBezTo>
                    <a:pt x="135" y="42"/>
                    <a:pt x="135" y="42"/>
                  </a:quadBezTo>
                  <a:lnTo>
                    <a:pt x="135" y="101"/>
                  </a:lnTo>
                  <a:close/>
                  <a:moveTo>
                    <a:pt x="135" y="34"/>
                  </a:moveTo>
                  <a:quadBezTo>
                    <a:pt x="9" y="34"/>
                    <a:pt x="9" y="34"/>
                  </a:quadBezTo>
                  <a:quadBezTo>
                    <a:pt x="9" y="17"/>
                    <a:pt x="9" y="17"/>
                  </a:quadBezTo>
                  <a:cubicBezTo>
                    <a:pt x="9" y="12"/>
                    <a:pt x="13" y="8"/>
                    <a:pt x="17" y="8"/>
                  </a:cubicBezTo>
                  <a:quadBezTo>
                    <a:pt x="127" y="8"/>
                    <a:pt x="127" y="8"/>
                  </a:quadBezTo>
                  <a:cubicBezTo>
                    <a:pt x="132" y="8"/>
                    <a:pt x="135" y="12"/>
                    <a:pt x="135" y="17"/>
                  </a:cubicBezTo>
                  <a:lnTo>
                    <a:pt x="135" y="34"/>
                  </a:lnTo>
                  <a:close/>
                  <a:moveTo>
                    <a:pt x="161" y="82"/>
                  </a:moveTo>
                  <a:quadBezTo>
                    <a:pt x="144" y="73"/>
                    <a:pt x="144" y="73"/>
                  </a:quadBezTo>
                  <a:quadBezTo>
                    <a:pt x="144" y="45"/>
                    <a:pt x="144" y="45"/>
                  </a:quadBezTo>
                  <a:quadBezTo>
                    <a:pt x="161" y="36"/>
                    <a:pt x="161" y="36"/>
                  </a:quadBezTo>
                  <a:lnTo>
                    <a:pt x="161" y="82"/>
                  </a:lnTo>
                  <a:close/>
                  <a:moveTo>
                    <a:pt x="177" y="90"/>
                  </a:moveTo>
                  <a:quadBezTo>
                    <a:pt x="169" y="86"/>
                    <a:pt x="169" y="86"/>
                  </a:quadBezTo>
                  <a:quadBezTo>
                    <a:pt x="169" y="32"/>
                    <a:pt x="169" y="32"/>
                  </a:quadBezTo>
                  <a:quadBezTo>
                    <a:pt x="177" y="28"/>
                    <a:pt x="177" y="28"/>
                  </a:quadBezTo>
                  <a:lnTo>
                    <a:pt x="177" y="90"/>
                  </a:lnTo>
                  <a:close/>
                  <a:moveTo>
                    <a:pt x="47" y="93"/>
                  </a:moveTo>
                  <a:quadBezTo>
                    <a:pt x="97" y="93"/>
                    <a:pt x="97" y="93"/>
                  </a:quadBezTo>
                  <a:cubicBezTo>
                    <a:pt x="109" y="93"/>
                    <a:pt x="118" y="83"/>
                    <a:pt x="118" y="72"/>
                  </a:cubicBezTo>
                  <a:cubicBezTo>
                    <a:pt x="118" y="60"/>
                    <a:pt x="109" y="51"/>
                    <a:pt x="97" y="51"/>
                  </a:cubicBezTo>
                  <a:cubicBezTo>
                    <a:pt x="86" y="51"/>
                    <a:pt x="76" y="60"/>
                    <a:pt x="76" y="72"/>
                  </a:cubicBezTo>
                  <a:cubicBezTo>
                    <a:pt x="76" y="77"/>
                    <a:pt x="78" y="81"/>
                    <a:pt x="81" y="84"/>
                  </a:cubicBezTo>
                  <a:quadBezTo>
                    <a:pt x="63" y="84"/>
                    <a:pt x="63" y="84"/>
                  </a:quadBezTo>
                  <a:cubicBezTo>
                    <a:pt x="66" y="81"/>
                    <a:pt x="68" y="77"/>
                    <a:pt x="68" y="72"/>
                  </a:cubicBezTo>
                  <a:cubicBezTo>
                    <a:pt x="68" y="60"/>
                    <a:pt x="58" y="51"/>
                    <a:pt x="47" y="51"/>
                  </a:cubicBezTo>
                  <a:cubicBezTo>
                    <a:pt x="35" y="51"/>
                    <a:pt x="26" y="60"/>
                    <a:pt x="26" y="72"/>
                  </a:cubicBezTo>
                  <a:cubicBezTo>
                    <a:pt x="26" y="83"/>
                    <a:pt x="35" y="93"/>
                    <a:pt x="47" y="93"/>
                  </a:cubicBezTo>
                  <a:close/>
                  <a:moveTo>
                    <a:pt x="97" y="59"/>
                  </a:moveTo>
                  <a:cubicBezTo>
                    <a:pt x="104" y="59"/>
                    <a:pt x="110" y="65"/>
                    <a:pt x="110" y="72"/>
                  </a:cubicBezTo>
                  <a:cubicBezTo>
                    <a:pt x="110" y="79"/>
                    <a:pt x="104" y="84"/>
                    <a:pt x="97" y="84"/>
                  </a:cubicBezTo>
                  <a:cubicBezTo>
                    <a:pt x="90" y="84"/>
                    <a:pt x="85" y="79"/>
                    <a:pt x="85" y="72"/>
                  </a:cubicBezTo>
                  <a:cubicBezTo>
                    <a:pt x="85" y="65"/>
                    <a:pt x="90" y="59"/>
                    <a:pt x="97" y="59"/>
                  </a:cubicBezTo>
                  <a:close/>
                  <a:moveTo>
                    <a:pt x="47" y="59"/>
                  </a:moveTo>
                  <a:cubicBezTo>
                    <a:pt x="54" y="59"/>
                    <a:pt x="59" y="65"/>
                    <a:pt x="59" y="72"/>
                  </a:cubicBezTo>
                  <a:cubicBezTo>
                    <a:pt x="59" y="79"/>
                    <a:pt x="54" y="84"/>
                    <a:pt x="47" y="84"/>
                  </a:cubicBezTo>
                  <a:cubicBezTo>
                    <a:pt x="40" y="84"/>
                    <a:pt x="34" y="79"/>
                    <a:pt x="34" y="72"/>
                  </a:cubicBezTo>
                  <a:cubicBezTo>
                    <a:pt x="34" y="65"/>
                    <a:pt x="40" y="59"/>
                    <a:pt x="47" y="59"/>
                  </a:cubicBezTo>
                  <a:close/>
                  <a:moveTo>
                    <a:pt x="106" y="17"/>
                  </a:moveTo>
                  <a:cubicBezTo>
                    <a:pt x="103" y="17"/>
                    <a:pt x="102" y="19"/>
                    <a:pt x="102" y="21"/>
                  </a:cubicBezTo>
                  <a:cubicBezTo>
                    <a:pt x="102" y="23"/>
                    <a:pt x="103" y="25"/>
                    <a:pt x="106" y="25"/>
                  </a:cubicBezTo>
                  <a:cubicBezTo>
                    <a:pt x="108" y="25"/>
                    <a:pt x="110" y="23"/>
                    <a:pt x="110" y="21"/>
                  </a:cubicBezTo>
                  <a:cubicBezTo>
                    <a:pt x="110" y="19"/>
                    <a:pt x="108" y="17"/>
                    <a:pt x="106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51"/>
            </a:p>
          </p:txBody>
        </p:sp>
      </p:grpSp>
      <p:grpSp>
        <p:nvGrpSpPr>
          <p:cNvPr id="64" name="Group 63"/>
          <p:cNvGrpSpPr/>
          <p:nvPr/>
        </p:nvGrpSpPr>
        <p:grpSpPr>
          <a:xfrm rot="0">
            <a:off x="580774" y="3844185"/>
            <a:ext cx="2559488" cy="373485"/>
            <a:chOff x="6472180" y="1123171"/>
            <a:chExt cx="2559488" cy="373485"/>
          </a:xfrm>
        </p:grpSpPr>
        <p:sp>
          <p:nvSpPr>
            <p:cNvPr id="65" name="TextBox 64"/>
            <p:cNvSpPr txBox="1"/>
            <p:nvPr/>
          </p:nvSpPr>
          <p:spPr>
            <a:xfrm>
              <a:off x="6871640" y="1123171"/>
              <a:ext cx="2160027" cy="373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1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기록 예측 </a:t>
              </a:r>
              <a:r>
                <a:rPr lang="en-US" altLang="ko-KR" sz="1051" b="1">
                  <a:solidFill>
                    <a:schemeClr val="bg1"/>
                  </a:solidFill>
                  <a:latin typeface="Raleway"/>
                  <a:ea typeface="Roboto Light"/>
                </a:rPr>
                <a:t>Pace maker</a:t>
              </a:r>
              <a:endParaRPr lang="en-US" altLang="ko-KR" sz="1051" b="1">
                <a:solidFill>
                  <a:schemeClr val="bg1"/>
                </a:solidFill>
                <a:latin typeface="Raleway"/>
                <a:ea typeface="Roboto Light"/>
              </a:endParaRPr>
            </a:p>
            <a:p>
              <a:pPr lvl="0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나눔고딕"/>
                  <a:ea typeface="나눔고딕"/>
                </a:rPr>
                <a:t>“</a:t>
              </a:r>
              <a:r>
                <a:rPr lang="ko-KR" altLang="en-US" sz="800">
                  <a:solidFill>
                    <a:schemeClr val="bg1"/>
                  </a:solidFill>
                  <a:latin typeface="나눔고딕"/>
                  <a:ea typeface="나눔고딕"/>
                </a:rPr>
                <a:t>이 속력으로는 현재 </a:t>
              </a:r>
              <a:r>
                <a:rPr lang="en-US" altLang="ko-KR" sz="800">
                  <a:solidFill>
                    <a:schemeClr val="bg1"/>
                  </a:solidFill>
                  <a:latin typeface="나눔고딕"/>
                  <a:ea typeface="나눔고딕"/>
                </a:rPr>
                <a:t>1</a:t>
              </a:r>
              <a:r>
                <a:rPr lang="ko-KR" altLang="en-US" sz="800">
                  <a:solidFill>
                    <a:schemeClr val="bg1"/>
                  </a:solidFill>
                  <a:latin typeface="나눔고딕"/>
                  <a:ea typeface="나눔고딕"/>
                </a:rPr>
                <a:t>급 예상</a:t>
              </a:r>
              <a:r>
                <a:rPr lang="en-US" altLang="ko-KR" sz="800">
                  <a:solidFill>
                    <a:schemeClr val="bg1"/>
                  </a:solidFill>
                  <a:latin typeface="나눔고딕"/>
                  <a:ea typeface="나눔고딕"/>
                </a:rPr>
                <a:t>”</a:t>
              </a:r>
              <a:endParaRPr lang="en-US" altLang="ko-KR" sz="8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6" name="Freeform 190"/>
            <p:cNvSpPr>
              <a:spLocks noEditPoints="1"/>
            </p:cNvSpPr>
            <p:nvPr/>
          </p:nvSpPr>
          <p:spPr>
            <a:xfrm>
              <a:off x="6472180" y="1214505"/>
              <a:ext cx="287216" cy="232832"/>
            </a:xfrm>
            <a:custGeom>
              <a:avLst/>
              <a:gdLst>
                <a:gd name="T0" fmla="*/ 68 w 186"/>
                <a:gd name="T1" fmla="*/ 84 h 151"/>
                <a:gd name="T2" fmla="*/ 118 w 186"/>
                <a:gd name="T3" fmla="*/ 84 h 151"/>
                <a:gd name="T4" fmla="*/ 93 w 186"/>
                <a:gd name="T5" fmla="*/ 101 h 151"/>
                <a:gd name="T6" fmla="*/ 93 w 186"/>
                <a:gd name="T7" fmla="*/ 67 h 151"/>
                <a:gd name="T8" fmla="*/ 93 w 186"/>
                <a:gd name="T9" fmla="*/ 101 h 151"/>
                <a:gd name="T10" fmla="*/ 114 w 186"/>
                <a:gd name="T11" fmla="*/ 25 h 151"/>
                <a:gd name="T12" fmla="*/ 114 w 186"/>
                <a:gd name="T13" fmla="*/ 16 h 151"/>
                <a:gd name="T14" fmla="*/ 68 w 186"/>
                <a:gd name="T15" fmla="*/ 21 h 151"/>
                <a:gd name="T16" fmla="*/ 156 w 186"/>
                <a:gd name="T17" fmla="*/ 33 h 151"/>
                <a:gd name="T18" fmla="*/ 156 w 186"/>
                <a:gd name="T19" fmla="*/ 59 h 151"/>
                <a:gd name="T20" fmla="*/ 156 w 186"/>
                <a:gd name="T21" fmla="*/ 33 h 151"/>
                <a:gd name="T22" fmla="*/ 152 w 186"/>
                <a:gd name="T23" fmla="*/ 46 h 151"/>
                <a:gd name="T24" fmla="*/ 160 w 186"/>
                <a:gd name="T25" fmla="*/ 46 h 151"/>
                <a:gd name="T26" fmla="*/ 169 w 186"/>
                <a:gd name="T27" fmla="*/ 16 h 151"/>
                <a:gd name="T28" fmla="*/ 122 w 186"/>
                <a:gd name="T29" fmla="*/ 0 h 151"/>
                <a:gd name="T30" fmla="*/ 63 w 186"/>
                <a:gd name="T31" fmla="*/ 0 h 151"/>
                <a:gd name="T32" fmla="*/ 17 w 186"/>
                <a:gd name="T33" fmla="*/ 16 h 151"/>
                <a:gd name="T34" fmla="*/ 0 w 186"/>
                <a:gd name="T35" fmla="*/ 135 h 151"/>
                <a:gd name="T36" fmla="*/ 169 w 186"/>
                <a:gd name="T37" fmla="*/ 151 h 151"/>
                <a:gd name="T38" fmla="*/ 186 w 186"/>
                <a:gd name="T39" fmla="*/ 33 h 151"/>
                <a:gd name="T40" fmla="*/ 177 w 186"/>
                <a:gd name="T41" fmla="*/ 101 h 151"/>
                <a:gd name="T42" fmla="*/ 137 w 186"/>
                <a:gd name="T43" fmla="*/ 109 h 151"/>
                <a:gd name="T44" fmla="*/ 177 w 186"/>
                <a:gd name="T45" fmla="*/ 135 h 151"/>
                <a:gd name="T46" fmla="*/ 17 w 186"/>
                <a:gd name="T47" fmla="*/ 143 h 151"/>
                <a:gd name="T48" fmla="*/ 9 w 186"/>
                <a:gd name="T49" fmla="*/ 109 h 151"/>
                <a:gd name="T50" fmla="*/ 45 w 186"/>
                <a:gd name="T51" fmla="*/ 101 h 151"/>
                <a:gd name="T52" fmla="*/ 9 w 186"/>
                <a:gd name="T53" fmla="*/ 33 h 151"/>
                <a:gd name="T54" fmla="*/ 34 w 186"/>
                <a:gd name="T55" fmla="*/ 25 h 151"/>
                <a:gd name="T56" fmla="*/ 93 w 186"/>
                <a:gd name="T57" fmla="*/ 8 h 151"/>
                <a:gd name="T58" fmla="*/ 152 w 186"/>
                <a:gd name="T59" fmla="*/ 25 h 151"/>
                <a:gd name="T60" fmla="*/ 177 w 186"/>
                <a:gd name="T61" fmla="*/ 33 h 151"/>
                <a:gd name="T62" fmla="*/ 156 w 186"/>
                <a:gd name="T63" fmla="*/ 67 h 151"/>
                <a:gd name="T64" fmla="*/ 156 w 186"/>
                <a:gd name="T65" fmla="*/ 75 h 151"/>
                <a:gd name="T66" fmla="*/ 156 w 186"/>
                <a:gd name="T67" fmla="*/ 67 h 151"/>
                <a:gd name="T68" fmla="*/ 51 w 186"/>
                <a:gd name="T69" fmla="*/ 84 h 151"/>
                <a:gd name="T70" fmla="*/ 135 w 186"/>
                <a:gd name="T71" fmla="*/ 84 h 151"/>
                <a:gd name="T72" fmla="*/ 93 w 186"/>
                <a:gd name="T73" fmla="*/ 118 h 151"/>
                <a:gd name="T74" fmla="*/ 93 w 186"/>
                <a:gd name="T75" fmla="*/ 50 h 151"/>
                <a:gd name="T76" fmla="*/ 93 w 186"/>
                <a:gd name="T77" fmla="*/ 118 h 1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51">
                  <a:moveTo>
                    <a:pt x="93" y="59"/>
                  </a:moveTo>
                  <a:cubicBezTo>
                    <a:pt x="79" y="59"/>
                    <a:pt x="68" y="70"/>
                    <a:pt x="68" y="84"/>
                  </a:cubicBezTo>
                  <a:cubicBezTo>
                    <a:pt x="68" y="98"/>
                    <a:pt x="79" y="109"/>
                    <a:pt x="93" y="109"/>
                  </a:cubicBezTo>
                  <a:cubicBezTo>
                    <a:pt x="107" y="109"/>
                    <a:pt x="118" y="98"/>
                    <a:pt x="118" y="84"/>
                  </a:cubicBezTo>
                  <a:cubicBezTo>
                    <a:pt x="118" y="70"/>
                    <a:pt x="107" y="59"/>
                    <a:pt x="93" y="59"/>
                  </a:cubicBezTo>
                  <a:close/>
                  <a:moveTo>
                    <a:pt x="93" y="101"/>
                  </a:moveTo>
                  <a:cubicBezTo>
                    <a:pt x="84" y="101"/>
                    <a:pt x="76" y="93"/>
                    <a:pt x="76" y="84"/>
                  </a:cubicBezTo>
                  <a:cubicBezTo>
                    <a:pt x="76" y="75"/>
                    <a:pt x="84" y="67"/>
                    <a:pt x="93" y="67"/>
                  </a:cubicBezTo>
                  <a:cubicBezTo>
                    <a:pt x="102" y="67"/>
                    <a:pt x="110" y="75"/>
                    <a:pt x="110" y="84"/>
                  </a:cubicBezTo>
                  <a:cubicBezTo>
                    <a:pt x="110" y="93"/>
                    <a:pt x="102" y="101"/>
                    <a:pt x="93" y="101"/>
                  </a:cubicBezTo>
                  <a:close/>
                  <a:moveTo>
                    <a:pt x="72" y="25"/>
                  </a:moveTo>
                  <a:quadBezTo>
                    <a:pt x="114" y="25"/>
                    <a:pt x="114" y="25"/>
                  </a:quadBezTo>
                  <a:cubicBezTo>
                    <a:pt x="116" y="25"/>
                    <a:pt x="118" y="23"/>
                    <a:pt x="118" y="21"/>
                  </a:cubicBezTo>
                  <a:cubicBezTo>
                    <a:pt x="118" y="18"/>
                    <a:pt x="116" y="16"/>
                    <a:pt x="114" y="16"/>
                  </a:cubicBezTo>
                  <a:quadBezTo>
                    <a:pt x="72" y="16"/>
                    <a:pt x="72" y="16"/>
                  </a:quadBezTo>
                  <a:cubicBezTo>
                    <a:pt x="70" y="16"/>
                    <a:pt x="68" y="18"/>
                    <a:pt x="68" y="21"/>
                  </a:cubicBezTo>
                  <a:cubicBezTo>
                    <a:pt x="68" y="23"/>
                    <a:pt x="70" y="25"/>
                    <a:pt x="72" y="25"/>
                  </a:cubicBezTo>
                  <a:close/>
                  <a:moveTo>
                    <a:pt x="156" y="33"/>
                  </a:moveTo>
                  <a:cubicBezTo>
                    <a:pt x="149" y="33"/>
                    <a:pt x="144" y="39"/>
                    <a:pt x="144" y="46"/>
                  </a:cubicBezTo>
                  <a:cubicBezTo>
                    <a:pt x="144" y="53"/>
                    <a:pt x="149" y="59"/>
                    <a:pt x="156" y="59"/>
                  </a:cubicBezTo>
                  <a:cubicBezTo>
                    <a:pt x="163" y="59"/>
                    <a:pt x="169" y="53"/>
                    <a:pt x="169" y="46"/>
                  </a:cubicBezTo>
                  <a:cubicBezTo>
                    <a:pt x="169" y="39"/>
                    <a:pt x="163" y="33"/>
                    <a:pt x="156" y="33"/>
                  </a:cubicBezTo>
                  <a:close/>
                  <a:moveTo>
                    <a:pt x="156" y="50"/>
                  </a:moveTo>
                  <a:cubicBezTo>
                    <a:pt x="154" y="50"/>
                    <a:pt x="152" y="48"/>
                    <a:pt x="152" y="46"/>
                  </a:cubicBezTo>
                  <a:cubicBezTo>
                    <a:pt x="152" y="44"/>
                    <a:pt x="154" y="42"/>
                    <a:pt x="156" y="42"/>
                  </a:cubicBezTo>
                  <a:cubicBezTo>
                    <a:pt x="159" y="42"/>
                    <a:pt x="160" y="44"/>
                    <a:pt x="160" y="46"/>
                  </a:cubicBezTo>
                  <a:cubicBezTo>
                    <a:pt x="160" y="48"/>
                    <a:pt x="159" y="50"/>
                    <a:pt x="156" y="50"/>
                  </a:cubicBezTo>
                  <a:close/>
                  <a:moveTo>
                    <a:pt x="169" y="16"/>
                  </a:moveTo>
                  <a:quadBezTo>
                    <a:pt x="152" y="16"/>
                    <a:pt x="152" y="16"/>
                  </a:quadBezTo>
                  <a:cubicBezTo>
                    <a:pt x="139" y="16"/>
                    <a:pt x="139" y="0"/>
                    <a:pt x="122" y="0"/>
                  </a:cubicBezTo>
                  <a:cubicBezTo>
                    <a:pt x="106" y="0"/>
                    <a:pt x="93" y="0"/>
                    <a:pt x="93" y="0"/>
                  </a:cubicBezTo>
                  <a:cubicBezTo>
                    <a:pt x="93" y="0"/>
                    <a:pt x="80" y="0"/>
                    <a:pt x="63" y="0"/>
                  </a:cubicBezTo>
                  <a:cubicBezTo>
                    <a:pt x="47" y="0"/>
                    <a:pt x="47" y="16"/>
                    <a:pt x="34" y="16"/>
                  </a:cubicBezTo>
                  <a:quadBezTo>
                    <a:pt x="17" y="16"/>
                    <a:pt x="17" y="16"/>
                  </a:quadBezTo>
                  <a:cubicBezTo>
                    <a:pt x="8" y="16"/>
                    <a:pt x="0" y="24"/>
                    <a:pt x="0" y="33"/>
                  </a:cubicBezTo>
                  <a:quadBezTo>
                    <a:pt x="0" y="135"/>
                    <a:pt x="0" y="135"/>
                  </a:quadBezTo>
                  <a:cubicBezTo>
                    <a:pt x="0" y="144"/>
                    <a:pt x="8" y="151"/>
                    <a:pt x="17" y="151"/>
                  </a:cubicBezTo>
                  <a:quadBezTo>
                    <a:pt x="169" y="151"/>
                    <a:pt x="169" y="151"/>
                  </a:quadBezTo>
                  <a:cubicBezTo>
                    <a:pt x="178" y="151"/>
                    <a:pt x="186" y="144"/>
                    <a:pt x="186" y="135"/>
                  </a:cubicBezTo>
                  <a:quadBezTo>
                    <a:pt x="186" y="33"/>
                    <a:pt x="186" y="33"/>
                  </a:quadBezTo>
                  <a:cubicBezTo>
                    <a:pt x="186" y="24"/>
                    <a:pt x="178" y="16"/>
                    <a:pt x="169" y="16"/>
                  </a:cubicBezTo>
                  <a:close/>
                  <a:moveTo>
                    <a:pt x="177" y="101"/>
                  </a:moveTo>
                  <a:quadBezTo>
                    <a:pt x="141" y="101"/>
                    <a:pt x="141" y="101"/>
                  </a:quadBezTo>
                  <a:cubicBezTo>
                    <a:pt x="140" y="104"/>
                    <a:pt x="138" y="107"/>
                    <a:pt x="137" y="109"/>
                  </a:cubicBezTo>
                  <a:quadBezTo>
                    <a:pt x="177" y="109"/>
                    <a:pt x="177" y="109"/>
                  </a:quadBezTo>
                  <a:quadBezTo>
                    <a:pt x="177" y="135"/>
                    <a:pt x="177" y="135"/>
                  </a:quadBezTo>
                  <a:cubicBezTo>
                    <a:pt x="177" y="139"/>
                    <a:pt x="174" y="143"/>
                    <a:pt x="169" y="143"/>
                  </a:cubicBezTo>
                  <a:quadBezTo>
                    <a:pt x="17" y="143"/>
                    <a:pt x="17" y="143"/>
                  </a:quadBezTo>
                  <a:cubicBezTo>
                    <a:pt x="12" y="143"/>
                    <a:pt x="9" y="139"/>
                    <a:pt x="9" y="135"/>
                  </a:cubicBezTo>
                  <a:quadBezTo>
                    <a:pt x="9" y="109"/>
                    <a:pt x="9" y="109"/>
                  </a:quadBezTo>
                  <a:quadBezTo>
                    <a:pt x="49" y="109"/>
                    <a:pt x="49" y="109"/>
                  </a:quadBezTo>
                  <a:cubicBezTo>
                    <a:pt x="48" y="107"/>
                    <a:pt x="46" y="104"/>
                    <a:pt x="45" y="101"/>
                  </a:cubicBezTo>
                  <a:quadBezTo>
                    <a:pt x="9" y="101"/>
                    <a:pt x="9" y="101"/>
                  </a:quadBezTo>
                  <a:quadBezTo>
                    <a:pt x="9" y="33"/>
                    <a:pt x="9" y="33"/>
                  </a:quadBezTo>
                  <a:cubicBezTo>
                    <a:pt x="9" y="29"/>
                    <a:pt x="12" y="25"/>
                    <a:pt x="17" y="25"/>
                  </a:cubicBezTo>
                  <a:quadBezTo>
                    <a:pt x="34" y="25"/>
                    <a:pt x="34" y="25"/>
                  </a:quadBezTo>
                  <a:cubicBezTo>
                    <a:pt x="51" y="25"/>
                    <a:pt x="51" y="8"/>
                    <a:pt x="63" y="8"/>
                  </a:cubicBezTo>
                  <a:cubicBezTo>
                    <a:pt x="72" y="8"/>
                    <a:pt x="93" y="8"/>
                    <a:pt x="93" y="8"/>
                  </a:cubicBezTo>
                  <a:cubicBezTo>
                    <a:pt x="93" y="8"/>
                    <a:pt x="114" y="8"/>
                    <a:pt x="122" y="8"/>
                  </a:cubicBezTo>
                  <a:cubicBezTo>
                    <a:pt x="135" y="8"/>
                    <a:pt x="135" y="25"/>
                    <a:pt x="152" y="25"/>
                  </a:cubicBezTo>
                  <a:quadBezTo>
                    <a:pt x="169" y="25"/>
                    <a:pt x="169" y="25"/>
                  </a:quadBezTo>
                  <a:cubicBezTo>
                    <a:pt x="174" y="25"/>
                    <a:pt x="177" y="29"/>
                    <a:pt x="177" y="33"/>
                  </a:cubicBezTo>
                  <a:lnTo>
                    <a:pt x="177" y="101"/>
                  </a:lnTo>
                  <a:close/>
                  <a:moveTo>
                    <a:pt x="156" y="67"/>
                  </a:moveTo>
                  <a:cubicBezTo>
                    <a:pt x="154" y="67"/>
                    <a:pt x="152" y="69"/>
                    <a:pt x="152" y="71"/>
                  </a:cubicBezTo>
                  <a:cubicBezTo>
                    <a:pt x="152" y="74"/>
                    <a:pt x="154" y="75"/>
                    <a:pt x="156" y="75"/>
                  </a:cubicBezTo>
                  <a:cubicBezTo>
                    <a:pt x="159" y="75"/>
                    <a:pt x="160" y="74"/>
                    <a:pt x="160" y="71"/>
                  </a:cubicBezTo>
                  <a:cubicBezTo>
                    <a:pt x="160" y="69"/>
                    <a:pt x="159" y="67"/>
                    <a:pt x="156" y="67"/>
                  </a:cubicBezTo>
                  <a:close/>
                  <a:moveTo>
                    <a:pt x="93" y="42"/>
                  </a:moveTo>
                  <a:cubicBezTo>
                    <a:pt x="70" y="42"/>
                    <a:pt x="51" y="61"/>
                    <a:pt x="51" y="84"/>
                  </a:cubicBezTo>
                  <a:cubicBezTo>
                    <a:pt x="51" y="107"/>
                    <a:pt x="70" y="126"/>
                    <a:pt x="93" y="126"/>
                  </a:cubicBezTo>
                  <a:cubicBezTo>
                    <a:pt x="116" y="126"/>
                    <a:pt x="135" y="107"/>
                    <a:pt x="135" y="84"/>
                  </a:cubicBezTo>
                  <a:cubicBezTo>
                    <a:pt x="135" y="61"/>
                    <a:pt x="116" y="42"/>
                    <a:pt x="93" y="42"/>
                  </a:cubicBezTo>
                  <a:close/>
                  <a:moveTo>
                    <a:pt x="93" y="118"/>
                  </a:moveTo>
                  <a:cubicBezTo>
                    <a:pt x="74" y="118"/>
                    <a:pt x="59" y="103"/>
                    <a:pt x="59" y="84"/>
                  </a:cubicBezTo>
                  <a:cubicBezTo>
                    <a:pt x="59" y="65"/>
                    <a:pt x="74" y="50"/>
                    <a:pt x="93" y="50"/>
                  </a:cubicBezTo>
                  <a:cubicBezTo>
                    <a:pt x="112" y="50"/>
                    <a:pt x="127" y="65"/>
                    <a:pt x="127" y="84"/>
                  </a:cubicBezTo>
                  <a:cubicBezTo>
                    <a:pt x="127" y="103"/>
                    <a:pt x="112" y="118"/>
                    <a:pt x="93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1" rIns="68580" bIns="34291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51"/>
            </a:p>
          </p:txBody>
        </p:sp>
      </p:grpSp>
      <p:grpSp>
        <p:nvGrpSpPr>
          <p:cNvPr id="67" name="Group 66"/>
          <p:cNvGrpSpPr/>
          <p:nvPr/>
        </p:nvGrpSpPr>
        <p:grpSpPr>
          <a:xfrm rot="0">
            <a:off x="580774" y="2859555"/>
            <a:ext cx="2557788" cy="371069"/>
            <a:chOff x="6473879" y="3042668"/>
            <a:chExt cx="2557788" cy="371069"/>
          </a:xfrm>
        </p:grpSpPr>
        <p:sp>
          <p:nvSpPr>
            <p:cNvPr id="68" name="TextBox 67"/>
            <p:cNvSpPr txBox="1"/>
            <p:nvPr/>
          </p:nvSpPr>
          <p:spPr>
            <a:xfrm>
              <a:off x="6871641" y="3042667"/>
              <a:ext cx="2160026" cy="37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1"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경고 알람</a:t>
              </a:r>
              <a:r>
                <a:rPr lang="ko-KR" altLang="en-US" sz="1051" b="1">
                  <a:solidFill>
                    <a:schemeClr val="bg1"/>
                  </a:solidFill>
                  <a:latin typeface="Raleway"/>
                  <a:ea typeface="Roboto Light"/>
                </a:rPr>
                <a:t> </a:t>
              </a:r>
              <a:r>
                <a:rPr lang="en-US" altLang="ko-KR" sz="1051" b="1">
                  <a:solidFill>
                    <a:schemeClr val="bg1"/>
                  </a:solidFill>
                  <a:latin typeface="Raleway"/>
                  <a:ea typeface="Roboto Light"/>
                </a:rPr>
                <a:t>System</a:t>
              </a:r>
              <a:endParaRPr lang="en-US" altLang="ko-KR" sz="1051" b="1">
                <a:solidFill>
                  <a:schemeClr val="bg1"/>
                </a:solidFill>
                <a:latin typeface="Raleway"/>
                <a:ea typeface="Roboto Light"/>
              </a:endParaRPr>
            </a:p>
            <a:p>
              <a:pPr lvl="0">
                <a:defRPr/>
              </a:pPr>
              <a:r>
                <a:rPr lang="ko-KR" altLang="en-US" sz="800">
                  <a:solidFill>
                    <a:schemeClr val="bg1"/>
                  </a:solidFill>
                  <a:latin typeface="나눔고딕"/>
                  <a:ea typeface="나눔고딕"/>
                </a:rPr>
                <a:t>현재 상황을 인지시키는 촉매</a:t>
              </a:r>
              <a:endParaRPr lang="ko-KR" altLang="en-US" sz="80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69" name="Freeform 222"/>
            <p:cNvSpPr>
              <a:spLocks noEditPoints="1"/>
            </p:cNvSpPr>
            <p:nvPr/>
          </p:nvSpPr>
          <p:spPr>
            <a:xfrm>
              <a:off x="6473879" y="3107233"/>
              <a:ext cx="286367" cy="286367"/>
            </a:xfrm>
            <a:custGeom>
              <a:avLst/>
              <a:gdLst>
                <a:gd name="T0" fmla="*/ 168 w 185"/>
                <a:gd name="T1" fmla="*/ 118 h 185"/>
                <a:gd name="T2" fmla="*/ 168 w 185"/>
                <a:gd name="T3" fmla="*/ 50 h 185"/>
                <a:gd name="T4" fmla="*/ 118 w 185"/>
                <a:gd name="T5" fmla="*/ 0 h 185"/>
                <a:gd name="T6" fmla="*/ 67 w 185"/>
                <a:gd name="T7" fmla="*/ 0 h 185"/>
                <a:gd name="T8" fmla="*/ 16 w 185"/>
                <a:gd name="T9" fmla="*/ 50 h 185"/>
                <a:gd name="T10" fmla="*/ 16 w 185"/>
                <a:gd name="T11" fmla="*/ 118 h 185"/>
                <a:gd name="T12" fmla="*/ 0 w 185"/>
                <a:gd name="T13" fmla="*/ 135 h 185"/>
                <a:gd name="T14" fmla="*/ 0 w 185"/>
                <a:gd name="T15" fmla="*/ 152 h 185"/>
                <a:gd name="T16" fmla="*/ 16 w 185"/>
                <a:gd name="T17" fmla="*/ 169 h 185"/>
                <a:gd name="T18" fmla="*/ 17 w 185"/>
                <a:gd name="T19" fmla="*/ 169 h 185"/>
                <a:gd name="T20" fmla="*/ 37 w 185"/>
                <a:gd name="T21" fmla="*/ 185 h 185"/>
                <a:gd name="T22" fmla="*/ 59 w 185"/>
                <a:gd name="T23" fmla="*/ 164 h 185"/>
                <a:gd name="T24" fmla="*/ 59 w 185"/>
                <a:gd name="T25" fmla="*/ 122 h 185"/>
                <a:gd name="T26" fmla="*/ 37 w 185"/>
                <a:gd name="T27" fmla="*/ 101 h 185"/>
                <a:gd name="T28" fmla="*/ 25 w 185"/>
                <a:gd name="T29" fmla="*/ 105 h 185"/>
                <a:gd name="T30" fmla="*/ 25 w 185"/>
                <a:gd name="T31" fmla="*/ 50 h 185"/>
                <a:gd name="T32" fmla="*/ 67 w 185"/>
                <a:gd name="T33" fmla="*/ 8 h 185"/>
                <a:gd name="T34" fmla="*/ 118 w 185"/>
                <a:gd name="T35" fmla="*/ 8 h 185"/>
                <a:gd name="T36" fmla="*/ 160 w 185"/>
                <a:gd name="T37" fmla="*/ 50 h 185"/>
                <a:gd name="T38" fmla="*/ 160 w 185"/>
                <a:gd name="T39" fmla="*/ 105 h 185"/>
                <a:gd name="T40" fmla="*/ 147 w 185"/>
                <a:gd name="T41" fmla="*/ 101 h 185"/>
                <a:gd name="T42" fmla="*/ 126 w 185"/>
                <a:gd name="T43" fmla="*/ 122 h 185"/>
                <a:gd name="T44" fmla="*/ 126 w 185"/>
                <a:gd name="T45" fmla="*/ 164 h 185"/>
                <a:gd name="T46" fmla="*/ 147 w 185"/>
                <a:gd name="T47" fmla="*/ 185 h 185"/>
                <a:gd name="T48" fmla="*/ 168 w 185"/>
                <a:gd name="T49" fmla="*/ 169 h 185"/>
                <a:gd name="T50" fmla="*/ 168 w 185"/>
                <a:gd name="T51" fmla="*/ 169 h 185"/>
                <a:gd name="T52" fmla="*/ 185 w 185"/>
                <a:gd name="T53" fmla="*/ 152 h 185"/>
                <a:gd name="T54" fmla="*/ 185 w 185"/>
                <a:gd name="T55" fmla="*/ 135 h 185"/>
                <a:gd name="T56" fmla="*/ 168 w 185"/>
                <a:gd name="T57" fmla="*/ 118 h 185"/>
                <a:gd name="T58" fmla="*/ 16 w 185"/>
                <a:gd name="T59" fmla="*/ 160 h 185"/>
                <a:gd name="T60" fmla="*/ 8 w 185"/>
                <a:gd name="T61" fmla="*/ 152 h 185"/>
                <a:gd name="T62" fmla="*/ 8 w 185"/>
                <a:gd name="T63" fmla="*/ 135 h 185"/>
                <a:gd name="T64" fmla="*/ 16 w 185"/>
                <a:gd name="T65" fmla="*/ 126 h 185"/>
                <a:gd name="T66" fmla="*/ 16 w 185"/>
                <a:gd name="T67" fmla="*/ 160 h 185"/>
                <a:gd name="T68" fmla="*/ 37 w 185"/>
                <a:gd name="T69" fmla="*/ 109 h 185"/>
                <a:gd name="T70" fmla="*/ 50 w 185"/>
                <a:gd name="T71" fmla="*/ 122 h 185"/>
                <a:gd name="T72" fmla="*/ 50 w 185"/>
                <a:gd name="T73" fmla="*/ 164 h 185"/>
                <a:gd name="T74" fmla="*/ 37 w 185"/>
                <a:gd name="T75" fmla="*/ 177 h 185"/>
                <a:gd name="T76" fmla="*/ 25 w 185"/>
                <a:gd name="T77" fmla="*/ 164 h 185"/>
                <a:gd name="T78" fmla="*/ 25 w 185"/>
                <a:gd name="T79" fmla="*/ 122 h 185"/>
                <a:gd name="T80" fmla="*/ 37 w 185"/>
                <a:gd name="T81" fmla="*/ 109 h 185"/>
                <a:gd name="T82" fmla="*/ 160 w 185"/>
                <a:gd name="T83" fmla="*/ 164 h 185"/>
                <a:gd name="T84" fmla="*/ 147 w 185"/>
                <a:gd name="T85" fmla="*/ 177 h 185"/>
                <a:gd name="T86" fmla="*/ 135 w 185"/>
                <a:gd name="T87" fmla="*/ 164 h 185"/>
                <a:gd name="T88" fmla="*/ 135 w 185"/>
                <a:gd name="T89" fmla="*/ 122 h 185"/>
                <a:gd name="T90" fmla="*/ 147 w 185"/>
                <a:gd name="T91" fmla="*/ 109 h 185"/>
                <a:gd name="T92" fmla="*/ 160 w 185"/>
                <a:gd name="T93" fmla="*/ 122 h 185"/>
                <a:gd name="T94" fmla="*/ 160 w 185"/>
                <a:gd name="T95" fmla="*/ 164 h 185"/>
                <a:gd name="T96" fmla="*/ 177 w 185"/>
                <a:gd name="T97" fmla="*/ 152 h 185"/>
                <a:gd name="T98" fmla="*/ 168 w 185"/>
                <a:gd name="T99" fmla="*/ 160 h 185"/>
                <a:gd name="T100" fmla="*/ 168 w 185"/>
                <a:gd name="T101" fmla="*/ 126 h 185"/>
                <a:gd name="T102" fmla="*/ 177 w 185"/>
                <a:gd name="T103" fmla="*/ 135 h 185"/>
                <a:gd name="T104" fmla="*/ 177 w 185"/>
                <a:gd name="T105" fmla="*/ 152 h 18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185">
                  <a:moveTo>
                    <a:pt x="168" y="118"/>
                  </a:moveTo>
                  <a:quadBezTo>
                    <a:pt x="168" y="50"/>
                    <a:pt x="168" y="50"/>
                  </a:quadBezTo>
                  <a:cubicBezTo>
                    <a:pt x="168" y="22"/>
                    <a:pt x="146" y="0"/>
                    <a:pt x="118" y="0"/>
                  </a:cubicBezTo>
                  <a:quadBezTo>
                    <a:pt x="67" y="0"/>
                    <a:pt x="67" y="0"/>
                  </a:quadBezTo>
                  <a:cubicBezTo>
                    <a:pt x="39" y="0"/>
                    <a:pt x="16" y="22"/>
                    <a:pt x="16" y="50"/>
                  </a:cubicBezTo>
                  <a:quadBezTo>
                    <a:pt x="16" y="118"/>
                    <a:pt x="16" y="118"/>
                  </a:quadBezTo>
                  <a:cubicBezTo>
                    <a:pt x="7" y="118"/>
                    <a:pt x="0" y="125"/>
                    <a:pt x="0" y="135"/>
                  </a:cubicBezTo>
                  <a:quadBezTo>
                    <a:pt x="0" y="152"/>
                    <a:pt x="0" y="152"/>
                  </a:quadBezTo>
                  <a:cubicBezTo>
                    <a:pt x="0" y="161"/>
                    <a:pt x="7" y="169"/>
                    <a:pt x="16" y="169"/>
                  </a:cubicBezTo>
                  <a:quadBezTo>
                    <a:pt x="17" y="169"/>
                    <a:pt x="17" y="169"/>
                  </a:quadBezTo>
                  <a:cubicBezTo>
                    <a:pt x="19" y="178"/>
                    <a:pt x="27" y="185"/>
                    <a:pt x="37" y="185"/>
                  </a:cubicBezTo>
                  <a:cubicBezTo>
                    <a:pt x="49" y="185"/>
                    <a:pt x="59" y="176"/>
                    <a:pt x="59" y="164"/>
                  </a:cubicBezTo>
                  <a:quadBezTo>
                    <a:pt x="59" y="122"/>
                    <a:pt x="59" y="122"/>
                  </a:quadBezTo>
                  <a:cubicBezTo>
                    <a:pt x="59" y="110"/>
                    <a:pt x="49" y="101"/>
                    <a:pt x="37" y="101"/>
                  </a:cubicBezTo>
                  <a:cubicBezTo>
                    <a:pt x="33" y="101"/>
                    <a:pt x="28" y="103"/>
                    <a:pt x="25" y="105"/>
                  </a:cubicBezTo>
                  <a:quadBezTo>
                    <a:pt x="25" y="50"/>
                    <a:pt x="25" y="50"/>
                  </a:quadBezTo>
                  <a:cubicBezTo>
                    <a:pt x="25" y="27"/>
                    <a:pt x="44" y="8"/>
                    <a:pt x="67" y="8"/>
                  </a:cubicBezTo>
                  <a:quadBezTo>
                    <a:pt x="118" y="8"/>
                    <a:pt x="118" y="8"/>
                  </a:quadBezTo>
                  <a:cubicBezTo>
                    <a:pt x="141" y="8"/>
                    <a:pt x="160" y="27"/>
                    <a:pt x="160" y="50"/>
                  </a:cubicBezTo>
                  <a:quadBezTo>
                    <a:pt x="160" y="105"/>
                    <a:pt x="160" y="105"/>
                  </a:quadBezTo>
                  <a:cubicBezTo>
                    <a:pt x="156" y="103"/>
                    <a:pt x="152" y="101"/>
                    <a:pt x="147" y="101"/>
                  </a:cubicBezTo>
                  <a:cubicBezTo>
                    <a:pt x="136" y="101"/>
                    <a:pt x="126" y="110"/>
                    <a:pt x="126" y="122"/>
                  </a:cubicBezTo>
                  <a:quadBezTo>
                    <a:pt x="126" y="164"/>
                    <a:pt x="126" y="164"/>
                  </a:quadBezTo>
                  <a:cubicBezTo>
                    <a:pt x="126" y="176"/>
                    <a:pt x="136" y="185"/>
                    <a:pt x="147" y="185"/>
                  </a:cubicBezTo>
                  <a:cubicBezTo>
                    <a:pt x="157" y="185"/>
                    <a:pt x="166" y="178"/>
                    <a:pt x="168" y="169"/>
                  </a:cubicBezTo>
                  <a:quadBezTo>
                    <a:pt x="168" y="169"/>
                    <a:pt x="168" y="169"/>
                  </a:quadBezTo>
                  <a:cubicBezTo>
                    <a:pt x="178" y="169"/>
                    <a:pt x="185" y="161"/>
                    <a:pt x="185" y="152"/>
                  </a:cubicBezTo>
                  <a:quadBezTo>
                    <a:pt x="185" y="135"/>
                    <a:pt x="185" y="135"/>
                  </a:quadBezTo>
                  <a:cubicBezTo>
                    <a:pt x="185" y="125"/>
                    <a:pt x="178" y="118"/>
                    <a:pt x="168" y="118"/>
                  </a:cubicBezTo>
                  <a:close/>
                  <a:moveTo>
                    <a:pt x="16" y="160"/>
                  </a:moveTo>
                  <a:cubicBezTo>
                    <a:pt x="12" y="160"/>
                    <a:pt x="8" y="156"/>
                    <a:pt x="8" y="152"/>
                  </a:cubicBezTo>
                  <a:quadBezTo>
                    <a:pt x="8" y="135"/>
                    <a:pt x="8" y="135"/>
                  </a:quadBezTo>
                  <a:cubicBezTo>
                    <a:pt x="8" y="130"/>
                    <a:pt x="12" y="126"/>
                    <a:pt x="16" y="126"/>
                  </a:cubicBezTo>
                  <a:lnTo>
                    <a:pt x="16" y="160"/>
                  </a:lnTo>
                  <a:close/>
                  <a:moveTo>
                    <a:pt x="37" y="109"/>
                  </a:moveTo>
                  <a:cubicBezTo>
                    <a:pt x="44" y="109"/>
                    <a:pt x="50" y="115"/>
                    <a:pt x="50" y="122"/>
                  </a:cubicBezTo>
                  <a:quadBezTo>
                    <a:pt x="50" y="164"/>
                    <a:pt x="50" y="164"/>
                  </a:quadBezTo>
                  <a:cubicBezTo>
                    <a:pt x="50" y="171"/>
                    <a:pt x="44" y="177"/>
                    <a:pt x="37" y="177"/>
                  </a:cubicBezTo>
                  <a:cubicBezTo>
                    <a:pt x="30" y="177"/>
                    <a:pt x="25" y="171"/>
                    <a:pt x="25" y="164"/>
                  </a:cubicBezTo>
                  <a:quadBezTo>
                    <a:pt x="25" y="122"/>
                    <a:pt x="25" y="122"/>
                  </a:quadBezTo>
                  <a:cubicBezTo>
                    <a:pt x="25" y="115"/>
                    <a:pt x="30" y="109"/>
                    <a:pt x="37" y="109"/>
                  </a:cubicBezTo>
                  <a:close/>
                  <a:moveTo>
                    <a:pt x="160" y="164"/>
                  </a:moveTo>
                  <a:cubicBezTo>
                    <a:pt x="160" y="171"/>
                    <a:pt x="154" y="177"/>
                    <a:pt x="147" y="177"/>
                  </a:cubicBezTo>
                  <a:cubicBezTo>
                    <a:pt x="140" y="177"/>
                    <a:pt x="135" y="171"/>
                    <a:pt x="135" y="164"/>
                  </a:cubicBezTo>
                  <a:quadBezTo>
                    <a:pt x="135" y="122"/>
                    <a:pt x="135" y="122"/>
                  </a:quadBezTo>
                  <a:cubicBezTo>
                    <a:pt x="135" y="115"/>
                    <a:pt x="140" y="109"/>
                    <a:pt x="147" y="109"/>
                  </a:cubicBezTo>
                  <a:cubicBezTo>
                    <a:pt x="154" y="109"/>
                    <a:pt x="160" y="115"/>
                    <a:pt x="160" y="122"/>
                  </a:cubicBezTo>
                  <a:lnTo>
                    <a:pt x="160" y="164"/>
                  </a:lnTo>
                  <a:close/>
                  <a:moveTo>
                    <a:pt x="177" y="152"/>
                  </a:moveTo>
                  <a:cubicBezTo>
                    <a:pt x="177" y="156"/>
                    <a:pt x="173" y="160"/>
                    <a:pt x="168" y="160"/>
                  </a:cubicBezTo>
                  <a:quadBezTo>
                    <a:pt x="168" y="126"/>
                    <a:pt x="168" y="126"/>
                  </a:quadBezTo>
                  <a:cubicBezTo>
                    <a:pt x="173" y="126"/>
                    <a:pt x="177" y="130"/>
                    <a:pt x="177" y="135"/>
                  </a:cubicBezTo>
                  <a:lnTo>
                    <a:pt x="177" y="1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1" rIns="68580" bIns="34291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351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085" y="679673"/>
            <a:ext cx="3111257" cy="83125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lvl="0">
              <a:defRPr/>
            </a:pPr>
            <a:r>
              <a:rPr lang="en-US" altLang="ko-KR" sz="1051">
                <a:solidFill>
                  <a:schemeClr val="bg1"/>
                </a:solidFill>
                <a:latin typeface="Raleway"/>
              </a:rPr>
              <a:t>Save Band</a:t>
            </a:r>
            <a:endParaRPr lang="en-US" altLang="ko-KR" sz="1051">
              <a:solidFill>
                <a:schemeClr val="bg1"/>
              </a:solidFill>
              <a:latin typeface="Raleway"/>
            </a:endParaRPr>
          </a:p>
          <a:p>
            <a:pPr lvl="0">
              <a:defRPr/>
            </a:pPr>
            <a:r>
              <a:rPr lang="en-US" altLang="ko-KR" sz="1051" b="1">
                <a:solidFill>
                  <a:schemeClr val="accent2"/>
                </a:solidFill>
                <a:latin typeface="Raleway"/>
              </a:rPr>
              <a:t>IDEA CONCEPT</a:t>
            </a:r>
            <a:endParaRPr lang="en-US" altLang="ko-KR" sz="1051" b="1">
              <a:solidFill>
                <a:schemeClr val="accent2"/>
              </a:solidFill>
              <a:latin typeface="Raleway"/>
            </a:endParaRPr>
          </a:p>
          <a:p>
            <a:pPr lvl="0">
              <a:defRPr/>
            </a:pPr>
            <a:endParaRPr lang="en-US" sz="300">
              <a:solidFill>
                <a:schemeClr val="accent2"/>
              </a:solidFill>
              <a:latin typeface="Raleway"/>
            </a:endParaRPr>
          </a:p>
          <a:p>
            <a:pPr lvl="0">
              <a:defRPr/>
            </a:pPr>
            <a:r>
              <a:rPr lang="en-US" sz="2400" b="1">
                <a:solidFill>
                  <a:schemeClr val="bg1"/>
                </a:solidFill>
                <a:latin typeface="Raleway"/>
              </a:rPr>
              <a:t>WHAT WE OFFER</a:t>
            </a:r>
            <a:endParaRPr lang="en-US" sz="2400" b="1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00" y="2346763"/>
            <a:ext cx="3429000" cy="279673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rcRect l="18210" t="23370" r="11400" b="20820"/>
          <a:stretch>
            <a:fillRect/>
          </a:stretch>
        </p:blipFill>
        <p:spPr>
          <a:xfrm>
            <a:off x="3429000" y="0"/>
            <a:ext cx="3429000" cy="2371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Making Board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60D1EDE-7116-2443-9BDD-368CE5B37660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>
          <a:xfrm>
            <a:off x="-582612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671" y="1746618"/>
            <a:ext cx="1490121" cy="2698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328671" y="3879506"/>
            <a:ext cx="1491708" cy="5651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Textfeld 38"/>
          <p:cNvSpPr txBox="1"/>
          <p:nvPr/>
        </p:nvSpPr>
        <p:spPr>
          <a:xfrm>
            <a:off x="485398" y="3948843"/>
            <a:ext cx="1496944" cy="297402"/>
          </a:xfrm>
          <a:prstGeom prst="rect">
            <a:avLst/>
          </a:prstGeom>
        </p:spPr>
        <p:txBody>
          <a:bodyPr vert="horz" wrap="square" lIns="0">
            <a:spAutoFit/>
          </a:bodyPr>
          <a:lstStyle/>
          <a:p>
            <a:pPr lvl="0">
              <a:defRPr/>
            </a:pPr>
            <a:r>
              <a:rPr lang="en-US" altLang="ko-KR" sz="1400" b="1" kern="900">
                <a:solidFill>
                  <a:schemeClr val="bg1"/>
                </a:solidFill>
                <a:latin typeface="Raleway"/>
                <a:ea typeface="+mn-ea"/>
                <a:cs typeface="Raleway"/>
              </a:rPr>
              <a:t>Step One</a:t>
            </a:r>
            <a:endParaRPr lang="en-US" altLang="ko-KR" sz="1400" b="1" kern="900">
              <a:solidFill>
                <a:schemeClr val="bg1"/>
              </a:solidFill>
              <a:latin typeface="Raleway"/>
              <a:ea typeface="+mn-ea"/>
              <a:cs typeface="Raleway"/>
            </a:endParaRPr>
          </a:p>
        </p:txBody>
      </p:sp>
      <p:sp>
        <p:nvSpPr>
          <p:cNvPr id="12" name="Textfeld 38"/>
          <p:cNvSpPr txBox="1"/>
          <p:nvPr/>
        </p:nvSpPr>
        <p:spPr>
          <a:xfrm>
            <a:off x="485397" y="4174530"/>
            <a:ext cx="1709504" cy="214590"/>
          </a:xfrm>
          <a:prstGeom prst="rect">
            <a:avLst/>
          </a:prstGeom>
        </p:spPr>
        <p:txBody>
          <a:bodyPr vert="horz" wrap="square" lIns="0">
            <a:spAutoFit/>
          </a:bodyPr>
          <a:lstStyle/>
          <a:p>
            <a:pPr lvl="0">
              <a:defRPr/>
            </a:pPr>
            <a:r>
              <a:rPr lang="ko-KR" altLang="en-US" sz="80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rPr>
              <a:t>아이디어 </a:t>
            </a:r>
            <a:r>
              <a:rPr lang="en-US" altLang="ko-KR" sz="80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rPr>
              <a:t>/</a:t>
            </a:r>
            <a:r>
              <a:rPr lang="ko-KR" altLang="en-US" sz="80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rPr>
              <a:t> 브레인 스토밍</a:t>
            </a:r>
            <a:endParaRPr lang="ko-KR" altLang="en-US" sz="800" b="1" kern="900">
              <a:solidFill>
                <a:schemeClr val="bg1"/>
              </a:solidFill>
              <a:latin typeface="나눔고딕"/>
              <a:ea typeface="나눔고딕"/>
              <a:cs typeface="Raleway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9482" y="3873158"/>
            <a:ext cx="4382546" cy="5651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4" name="Textfeld 38"/>
          <p:cNvSpPr txBox="1"/>
          <p:nvPr/>
        </p:nvSpPr>
        <p:spPr>
          <a:xfrm>
            <a:off x="2357471" y="3942043"/>
            <a:ext cx="2204689" cy="297852"/>
          </a:xfrm>
          <a:prstGeom prst="rect">
            <a:avLst/>
          </a:prstGeom>
        </p:spPr>
        <p:txBody>
          <a:bodyPr vert="horz" wrap="square" lIns="0">
            <a:spAutoFit/>
          </a:bodyPr>
          <a:lstStyle/>
          <a:p>
            <a:pPr lvl="0">
              <a:defRPr/>
            </a:pPr>
            <a:r>
              <a:rPr lang="en-US" altLang="ko-KR" sz="1400" b="1" kern="900">
                <a:solidFill>
                  <a:schemeClr val="bg1"/>
                </a:solidFill>
                <a:latin typeface="Raleway"/>
                <a:ea typeface="+mn-ea"/>
                <a:cs typeface="Raleway"/>
              </a:rPr>
              <a:t>Step Two</a:t>
            </a:r>
            <a:endParaRPr lang="en-US" altLang="ko-KR" sz="1400" b="1" kern="900">
              <a:solidFill>
                <a:schemeClr val="bg1"/>
              </a:solidFill>
              <a:latin typeface="Raleway"/>
              <a:ea typeface="+mn-ea"/>
              <a:cs typeface="Raleway"/>
            </a:endParaRPr>
          </a:p>
        </p:txBody>
      </p:sp>
      <p:sp>
        <p:nvSpPr>
          <p:cNvPr id="25" name="Textfeld 38"/>
          <p:cNvSpPr txBox="1"/>
          <p:nvPr/>
        </p:nvSpPr>
        <p:spPr>
          <a:xfrm>
            <a:off x="2357473" y="4167730"/>
            <a:ext cx="2304898" cy="253140"/>
          </a:xfrm>
          <a:prstGeom prst="rect">
            <a:avLst/>
          </a:prstGeom>
        </p:spPr>
        <p:txBody>
          <a:bodyPr vert="horz" wrap="square" lIns="0">
            <a:spAutoFit/>
          </a:bodyPr>
          <a:lstStyle/>
          <a:p>
            <a:pPr lvl="0">
              <a:defRPr/>
            </a:pPr>
            <a:r>
              <a:rPr lang="ko-KR" altLang="en-US" sz="1050" b="1" kern="900">
                <a:solidFill>
                  <a:schemeClr val="bg1"/>
                </a:solidFill>
                <a:latin typeface="나눔고딕"/>
                <a:ea typeface="나눔고딕"/>
                <a:cs typeface="Raleway"/>
              </a:rPr>
              <a:t>프로그래밍 및 구현화</a:t>
            </a:r>
            <a:endParaRPr lang="ko-KR" altLang="en-US" sz="1050" b="1" kern="900">
              <a:solidFill>
                <a:schemeClr val="bg1"/>
              </a:solidFill>
              <a:latin typeface="나눔고딕"/>
              <a:ea typeface="나눔고딕"/>
              <a:cs typeface="Raleway"/>
            </a:endParaRPr>
          </a:p>
        </p:txBody>
      </p:sp>
      <p:pic>
        <p:nvPicPr>
          <p:cNvPr id="68" name=""/>
          <p:cNvPicPr/>
          <p:nvPr/>
        </p:nvPicPr>
        <p:blipFill rotWithShape="1">
          <a:blip r:embed="rId2"/>
          <a:srcRect r="19450"/>
          <a:stretch>
            <a:fillRect/>
          </a:stretch>
        </p:blipFill>
        <p:spPr>
          <a:xfrm>
            <a:off x="4889499" y="1739024"/>
            <a:ext cx="1654397" cy="1080135"/>
          </a:xfrm>
          <a:prstGeom prst="rect">
            <a:avLst/>
          </a:prstGeom>
        </p:spPr>
      </p:pic>
      <p:pic>
        <p:nvPicPr>
          <p:cNvPr id="69" name=""/>
          <p:cNvPicPr/>
          <p:nvPr/>
        </p:nvPicPr>
        <p:blipFill rotWithShape="1">
          <a:blip r:embed="rId3"/>
          <a:srcRect l="21170" t="28220" r="3350" b="5240"/>
          <a:stretch>
            <a:fillRect/>
          </a:stretch>
        </p:blipFill>
        <p:spPr>
          <a:xfrm>
            <a:off x="2153210" y="2816333"/>
            <a:ext cx="1567889" cy="1053858"/>
          </a:xfrm>
          <a:prstGeom prst="rect">
            <a:avLst/>
          </a:prstGeom>
        </p:spPr>
      </p:pic>
      <p:pic>
        <p:nvPicPr>
          <p:cNvPr id="7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889501" y="2809765"/>
            <a:ext cx="1651584" cy="1060428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rcRect t="7280" r="51600" b="12960"/>
          <a:stretch>
            <a:fillRect/>
          </a:stretch>
        </p:blipFill>
        <p:spPr>
          <a:xfrm>
            <a:off x="3702050" y="1739900"/>
            <a:ext cx="1231902" cy="2127250"/>
          </a:xfrm>
          <a:prstGeom prst="rect">
            <a:avLst/>
          </a:prstGeom>
        </p:spPr>
      </p:pic>
      <p:sp>
        <p:nvSpPr>
          <p:cNvPr id="73" name=""/>
          <p:cNvSpPr/>
          <p:nvPr/>
        </p:nvSpPr>
        <p:spPr>
          <a:xfrm>
            <a:off x="338302" y="4783465"/>
            <a:ext cx="1228396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" name=""/>
          <p:cNvSpPr/>
          <p:nvPr/>
        </p:nvSpPr>
        <p:spPr>
          <a:xfrm>
            <a:off x="5246851" y="109864"/>
            <a:ext cx="1228396" cy="3871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" name=""/>
          <p:cNvSpPr/>
          <p:nvPr/>
        </p:nvSpPr>
        <p:spPr>
          <a:xfrm>
            <a:off x="6116802" y="4802516"/>
            <a:ext cx="536245" cy="183931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6"/>
          <a:srcRect l="11980"/>
          <a:stretch>
            <a:fillRect/>
          </a:stretch>
        </p:blipFill>
        <p:spPr>
          <a:xfrm>
            <a:off x="2164473" y="1746195"/>
            <a:ext cx="1537137" cy="1069098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7"/>
          <a:srcRect l="18550" r="5350" b="20610"/>
          <a:stretch>
            <a:fillRect/>
          </a:stretch>
        </p:blipFill>
        <p:spPr>
          <a:xfrm>
            <a:off x="2167429" y="787778"/>
            <a:ext cx="1533854" cy="95874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8"/>
          <a:srcRect l="10040" t="9830" r="10210" b="13790"/>
          <a:stretch>
            <a:fillRect/>
          </a:stretch>
        </p:blipFill>
        <p:spPr>
          <a:xfrm rot="16200000">
            <a:off x="556478" y="2621115"/>
            <a:ext cx="1034437" cy="1478017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601421" y="519889"/>
            <a:ext cx="962372" cy="1475476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95040" y="782527"/>
            <a:ext cx="1250292" cy="950857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11"/>
          <a:srcRect l="25020" t="18960" r="19750" b="24230"/>
          <a:stretch>
            <a:fillRect/>
          </a:stretch>
        </p:blipFill>
        <p:spPr>
          <a:xfrm>
            <a:off x="4943147" y="782527"/>
            <a:ext cx="1594070" cy="950858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12"/>
          <a:srcRect t="12680"/>
          <a:stretch>
            <a:fillRect/>
          </a:stretch>
        </p:blipFill>
        <p:spPr>
          <a:xfrm>
            <a:off x="331732" y="1721889"/>
            <a:ext cx="1483116" cy="11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Ergun Kayis</ep:Company>
  <ep:Words>905</ep:Words>
  <ep:PresentationFormat/>
  <ep:Paragraphs>138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Problem</vt:lpstr>
      <vt:lpstr>슬라이드 3</vt:lpstr>
      <vt:lpstr>슬라이드 4</vt:lpstr>
      <vt:lpstr>Problem</vt:lpstr>
      <vt:lpstr>슬라이드 6</vt:lpstr>
      <vt:lpstr>IDEA Concept _ Save Band</vt:lpstr>
      <vt:lpstr>슬라이드 8</vt:lpstr>
      <vt:lpstr>Making Board</vt:lpstr>
      <vt:lpstr>Making Board</vt:lpstr>
      <vt:lpstr>Key-Technology</vt:lpstr>
      <vt:lpstr>Key-Technology</vt:lpstr>
      <vt:lpstr>Key-Technology</vt:lpstr>
      <vt:lpstr>슬라이드 14</vt:lpstr>
      <vt:lpstr>Attractive</vt:lpstr>
      <vt:lpstr>Attractive</vt:lpstr>
      <vt:lpstr>Survey_현역 장병 및 예비군 대상</vt:lpstr>
      <vt:lpstr>Survey_현역 장병 및 예비군 대상</vt:lpstr>
      <vt:lpstr>Survey_현역 장병 및 예비군 대상</vt:lpstr>
      <vt:lpstr>Potential</vt:lpstr>
      <vt:lpstr>Potential</vt:lpstr>
      <vt:lpstr>Expect News</vt:lpstr>
      <vt:lpstr>THANK YOU AND QUESTIONS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Mirije Shefiti</dc:creator>
  <cp:lastModifiedBy>Administrator</cp:lastModifiedBy>
  <dcterms:modified xsi:type="dcterms:W3CDTF">2018-10-25T12:15:38.864</dcterms:modified>
  <cp:revision>141</cp:revision>
  <dc:title>PowerPoint Presentation</dc:title>
  <cp:version>1000.0000.01</cp:version>
</cp:coreProperties>
</file>