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4" r:id="rId9"/>
    <p:sldId id="265" r:id="rId10"/>
    <p:sldId id="272" r:id="rId11"/>
    <p:sldId id="270" r:id="rId12"/>
    <p:sldId id="263" r:id="rId13"/>
    <p:sldId id="273" r:id="rId14"/>
    <p:sldId id="274" r:id="rId15"/>
    <p:sldId id="276" r:id="rId16"/>
    <p:sldId id="269" r:id="rId17"/>
    <p:sldId id="280" r:id="rId18"/>
    <p:sldId id="281" r:id="rId19"/>
    <p:sldId id="277" r:id="rId20"/>
    <p:sldId id="278" r:id="rId21"/>
    <p:sldId id="279" r:id="rId22"/>
    <p:sldId id="282" r:id="rId23"/>
    <p:sldId id="28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00" autoAdjust="0"/>
    <p:restoredTop sz="94660"/>
  </p:normalViewPr>
  <p:slideViewPr>
    <p:cSldViewPr snapToGrid="0">
      <p:cViewPr varScale="1">
        <p:scale>
          <a:sx n="75" d="100"/>
          <a:sy n="75" d="100"/>
        </p:scale>
        <p:origin x="43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19DD0D-934D-499B-B005-8BB647FFE76C}" type="datetimeFigureOut">
              <a:rPr lang="en-US" smtClean="0"/>
              <a:t>28-Apr-21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D5E564-1E3D-4329-A297-66CCBC2913CB}" type="slidenum">
              <a:rPr lang="en-US" smtClean="0"/>
              <a:t>‹#›</a:t>
            </a:fld>
            <a:endParaRPr lang="en-US"/>
          </a:p>
        </p:txBody>
      </p:sp>
    </p:spTree>
    <p:extLst>
      <p:ext uri="{BB962C8B-B14F-4D97-AF65-F5344CB8AC3E}">
        <p14:creationId xmlns:p14="http://schemas.microsoft.com/office/powerpoint/2010/main" val="3843230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19DD0D-934D-499B-B005-8BB647FFE76C}" type="datetimeFigureOut">
              <a:rPr lang="en-US" smtClean="0"/>
              <a:t>28-Apr-21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D5E564-1E3D-4329-A297-66CCBC2913CB}" type="slidenum">
              <a:rPr lang="en-US" smtClean="0"/>
              <a:t>‹#›</a:t>
            </a:fld>
            <a:endParaRPr lang="en-US"/>
          </a:p>
        </p:txBody>
      </p:sp>
    </p:spTree>
    <p:extLst>
      <p:ext uri="{BB962C8B-B14F-4D97-AF65-F5344CB8AC3E}">
        <p14:creationId xmlns:p14="http://schemas.microsoft.com/office/powerpoint/2010/main" val="3314979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19DD0D-934D-499B-B005-8BB647FFE76C}" type="datetimeFigureOut">
              <a:rPr lang="en-US" smtClean="0"/>
              <a:t>28-Apr-21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D5E564-1E3D-4329-A297-66CCBC2913CB}" type="slidenum">
              <a:rPr lang="en-US" smtClean="0"/>
              <a:t>‹#›</a:t>
            </a:fld>
            <a:endParaRPr lang="en-US"/>
          </a:p>
        </p:txBody>
      </p:sp>
    </p:spTree>
    <p:extLst>
      <p:ext uri="{BB962C8B-B14F-4D97-AF65-F5344CB8AC3E}">
        <p14:creationId xmlns:p14="http://schemas.microsoft.com/office/powerpoint/2010/main" val="1997184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19DD0D-934D-499B-B005-8BB647FFE76C}" type="datetimeFigureOut">
              <a:rPr lang="en-US" smtClean="0"/>
              <a:t>28-Apr-21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D5E564-1E3D-4329-A297-66CCBC2913CB}" type="slidenum">
              <a:rPr lang="en-US" smtClean="0"/>
              <a:t>‹#›</a:t>
            </a:fld>
            <a:endParaRPr lang="en-US"/>
          </a:p>
        </p:txBody>
      </p:sp>
    </p:spTree>
    <p:extLst>
      <p:ext uri="{BB962C8B-B14F-4D97-AF65-F5344CB8AC3E}">
        <p14:creationId xmlns:p14="http://schemas.microsoft.com/office/powerpoint/2010/main" val="1420601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19DD0D-934D-499B-B005-8BB647FFE76C}" type="datetimeFigureOut">
              <a:rPr lang="en-US" smtClean="0"/>
              <a:t>28-Apr-21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D5E564-1E3D-4329-A297-66CCBC2913CB}" type="slidenum">
              <a:rPr lang="en-US" smtClean="0"/>
              <a:t>‹#›</a:t>
            </a:fld>
            <a:endParaRPr lang="en-US"/>
          </a:p>
        </p:txBody>
      </p:sp>
    </p:spTree>
    <p:extLst>
      <p:ext uri="{BB962C8B-B14F-4D97-AF65-F5344CB8AC3E}">
        <p14:creationId xmlns:p14="http://schemas.microsoft.com/office/powerpoint/2010/main" val="690207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D19DD0D-934D-499B-B005-8BB647FFE76C}" type="datetimeFigureOut">
              <a:rPr lang="en-US" smtClean="0"/>
              <a:t>28-Apr-21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D5E564-1E3D-4329-A297-66CCBC2913CB}" type="slidenum">
              <a:rPr lang="en-US" smtClean="0"/>
              <a:t>‹#›</a:t>
            </a:fld>
            <a:endParaRPr lang="en-US"/>
          </a:p>
        </p:txBody>
      </p:sp>
    </p:spTree>
    <p:extLst>
      <p:ext uri="{BB962C8B-B14F-4D97-AF65-F5344CB8AC3E}">
        <p14:creationId xmlns:p14="http://schemas.microsoft.com/office/powerpoint/2010/main" val="4156520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D19DD0D-934D-499B-B005-8BB647FFE76C}" type="datetimeFigureOut">
              <a:rPr lang="en-US" smtClean="0"/>
              <a:t>28-Apr-21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D5E564-1E3D-4329-A297-66CCBC2913CB}" type="slidenum">
              <a:rPr lang="en-US" smtClean="0"/>
              <a:t>‹#›</a:t>
            </a:fld>
            <a:endParaRPr lang="en-US"/>
          </a:p>
        </p:txBody>
      </p:sp>
    </p:spTree>
    <p:extLst>
      <p:ext uri="{BB962C8B-B14F-4D97-AF65-F5344CB8AC3E}">
        <p14:creationId xmlns:p14="http://schemas.microsoft.com/office/powerpoint/2010/main" val="555229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19DD0D-934D-499B-B005-8BB647FFE76C}" type="datetimeFigureOut">
              <a:rPr lang="en-US" smtClean="0"/>
              <a:t>28-Apr-21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D5E564-1E3D-4329-A297-66CCBC2913CB}" type="slidenum">
              <a:rPr lang="en-US" smtClean="0"/>
              <a:t>‹#›</a:t>
            </a:fld>
            <a:endParaRPr lang="en-US"/>
          </a:p>
        </p:txBody>
      </p:sp>
    </p:spTree>
    <p:extLst>
      <p:ext uri="{BB962C8B-B14F-4D97-AF65-F5344CB8AC3E}">
        <p14:creationId xmlns:p14="http://schemas.microsoft.com/office/powerpoint/2010/main" val="37876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19DD0D-934D-499B-B005-8BB647FFE76C}" type="datetimeFigureOut">
              <a:rPr lang="en-US" smtClean="0"/>
              <a:t>28-Apr-21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D5E564-1E3D-4329-A297-66CCBC2913CB}" type="slidenum">
              <a:rPr lang="en-US" smtClean="0"/>
              <a:t>‹#›</a:t>
            </a:fld>
            <a:endParaRPr lang="en-US"/>
          </a:p>
        </p:txBody>
      </p:sp>
    </p:spTree>
    <p:extLst>
      <p:ext uri="{BB962C8B-B14F-4D97-AF65-F5344CB8AC3E}">
        <p14:creationId xmlns:p14="http://schemas.microsoft.com/office/powerpoint/2010/main" val="3738578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19DD0D-934D-499B-B005-8BB647FFE76C}" type="datetimeFigureOut">
              <a:rPr lang="en-US" smtClean="0"/>
              <a:t>28-Apr-21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D5E564-1E3D-4329-A297-66CCBC2913CB}" type="slidenum">
              <a:rPr lang="en-US" smtClean="0"/>
              <a:t>‹#›</a:t>
            </a:fld>
            <a:endParaRPr lang="en-US"/>
          </a:p>
        </p:txBody>
      </p:sp>
    </p:spTree>
    <p:extLst>
      <p:ext uri="{BB962C8B-B14F-4D97-AF65-F5344CB8AC3E}">
        <p14:creationId xmlns:p14="http://schemas.microsoft.com/office/powerpoint/2010/main" val="348538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19DD0D-934D-499B-B005-8BB647FFE76C}" type="datetimeFigureOut">
              <a:rPr lang="en-US" smtClean="0"/>
              <a:t>28-Apr-21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D5E564-1E3D-4329-A297-66CCBC2913CB}" type="slidenum">
              <a:rPr lang="en-US" smtClean="0"/>
              <a:t>‹#›</a:t>
            </a:fld>
            <a:endParaRPr lang="en-US"/>
          </a:p>
        </p:txBody>
      </p:sp>
    </p:spTree>
    <p:extLst>
      <p:ext uri="{BB962C8B-B14F-4D97-AF65-F5344CB8AC3E}">
        <p14:creationId xmlns:p14="http://schemas.microsoft.com/office/powerpoint/2010/main" val="1621925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19DD0D-934D-499B-B005-8BB647FFE76C}" type="datetimeFigureOut">
              <a:rPr lang="en-US" smtClean="0"/>
              <a:t>28-Apr-21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D5E564-1E3D-4329-A297-66CCBC2913CB}" type="slidenum">
              <a:rPr lang="en-US" smtClean="0"/>
              <a:t>‹#›</a:t>
            </a:fld>
            <a:endParaRPr lang="en-US"/>
          </a:p>
        </p:txBody>
      </p:sp>
    </p:spTree>
    <p:extLst>
      <p:ext uri="{BB962C8B-B14F-4D97-AF65-F5344CB8AC3E}">
        <p14:creationId xmlns:p14="http://schemas.microsoft.com/office/powerpoint/2010/main" val="3434349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5.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14.wmf"/><Relationship Id="rId4"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gif"/></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w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60832" y="2065634"/>
            <a:ext cx="9848468" cy="2646878"/>
          </a:xfrm>
          <a:prstGeom prst="rect">
            <a:avLst/>
          </a:prstGeom>
          <a:noFill/>
        </p:spPr>
        <p:txBody>
          <a:bodyPr wrap="square" lIns="91440" tIns="45720" rIns="91440" bIns="45720">
            <a:spAutoFit/>
          </a:bodyPr>
          <a:lstStyle/>
          <a:p>
            <a:pPr algn="ctr"/>
            <a:r>
              <a:rPr lang="en-US" sz="16600" b="1" cap="none" spc="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CHATBOT</a:t>
            </a:r>
            <a:endParaRPr lang="en-US" sz="16600" b="1" cap="none" spc="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Tree>
    <p:extLst>
      <p:ext uri="{BB962C8B-B14F-4D97-AF65-F5344CB8AC3E}">
        <p14:creationId xmlns:p14="http://schemas.microsoft.com/office/powerpoint/2010/main" val="2658001728"/>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325" y="1226524"/>
            <a:ext cx="10515600" cy="780256"/>
          </a:xfrm>
        </p:spPr>
        <p:txBody>
          <a:bodyPr/>
          <a:lstStyle/>
          <a:p>
            <a:r>
              <a:rPr lang="en-US" sz="3600" b="1" smtClean="0"/>
              <a:t>Activation function</a:t>
            </a:r>
            <a:endParaRPr lang="en-US" b="1"/>
          </a:p>
        </p:txBody>
      </p:sp>
      <p:sp>
        <p:nvSpPr>
          <p:cNvPr id="5" name="Title 1"/>
          <p:cNvSpPr txBox="1">
            <a:spLocks/>
          </p:cNvSpPr>
          <p:nvPr/>
        </p:nvSpPr>
        <p:spPr>
          <a:xfrm>
            <a:off x="864325"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smtClean="0">
                <a:solidFill>
                  <a:srgbClr val="FF0000"/>
                </a:solidFill>
                <a:latin typeface="Times New Roman" panose="02020603050405020304" pitchFamily="18" charset="0"/>
                <a:cs typeface="Times New Roman" panose="02020603050405020304" pitchFamily="18" charset="0"/>
              </a:rPr>
              <a:t>Logistic regression</a:t>
            </a:r>
            <a:endParaRPr lang="en-US" b="1">
              <a:solidFill>
                <a:srgbClr val="FF000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864325" y="2703512"/>
            <a:ext cx="10260694" cy="3963988"/>
          </a:xfrm>
          <a:prstGeom prst="rect">
            <a:avLst/>
          </a:prstGeom>
        </p:spPr>
      </p:pic>
      <p:sp>
        <p:nvSpPr>
          <p:cNvPr id="6" name="Title 1"/>
          <p:cNvSpPr txBox="1">
            <a:spLocks/>
          </p:cNvSpPr>
          <p:nvPr/>
        </p:nvSpPr>
        <p:spPr>
          <a:xfrm>
            <a:off x="864325" y="1923256"/>
            <a:ext cx="10515600" cy="7802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smtClean="0"/>
              <a:t>*Ranh giới quyết định</a:t>
            </a:r>
            <a:endParaRPr lang="en-US" sz="3600"/>
          </a:p>
        </p:txBody>
      </p:sp>
      <p:pic>
        <p:nvPicPr>
          <p:cNvPr id="7" name="Picture 6"/>
          <p:cNvPicPr>
            <a:picLocks noChangeAspect="1"/>
          </p:cNvPicPr>
          <p:nvPr/>
        </p:nvPicPr>
        <p:blipFill>
          <a:blip r:embed="rId3"/>
          <a:stretch>
            <a:fillRect/>
          </a:stretch>
        </p:blipFill>
        <p:spPr>
          <a:xfrm>
            <a:off x="4711700" y="1197530"/>
            <a:ext cx="7297738" cy="5377281"/>
          </a:xfrm>
          <a:prstGeom prst="rect">
            <a:avLst/>
          </a:prstGeom>
        </p:spPr>
      </p:pic>
      <p:pic>
        <p:nvPicPr>
          <p:cNvPr id="9" name="Picture 8"/>
          <p:cNvPicPr>
            <a:picLocks noChangeAspect="1"/>
          </p:cNvPicPr>
          <p:nvPr/>
        </p:nvPicPr>
        <p:blipFill>
          <a:blip r:embed="rId4"/>
          <a:stretch>
            <a:fillRect/>
          </a:stretch>
        </p:blipFill>
        <p:spPr>
          <a:xfrm>
            <a:off x="4711700" y="1226524"/>
            <a:ext cx="6994570" cy="5348287"/>
          </a:xfrm>
          <a:prstGeom prst="rect">
            <a:avLst/>
          </a:prstGeom>
        </p:spPr>
      </p:pic>
    </p:spTree>
    <p:extLst>
      <p:ext uri="{BB962C8B-B14F-4D97-AF65-F5344CB8AC3E}">
        <p14:creationId xmlns:p14="http://schemas.microsoft.com/office/powerpoint/2010/main" val="263759659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864325"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smtClean="0">
                <a:solidFill>
                  <a:srgbClr val="FF0000"/>
                </a:solidFill>
                <a:latin typeface="Times New Roman" panose="02020603050405020304" pitchFamily="18" charset="0"/>
                <a:cs typeface="Times New Roman" panose="02020603050405020304" pitchFamily="18" charset="0"/>
              </a:rPr>
              <a:t>Logistic regression</a:t>
            </a:r>
            <a:endParaRPr lang="en-US" b="1">
              <a:solidFill>
                <a:srgbClr val="FF0000"/>
              </a:solidFill>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3"/>
          <a:stretch>
            <a:fillRect/>
          </a:stretch>
        </p:blipFill>
        <p:spPr>
          <a:xfrm>
            <a:off x="269830" y="1325563"/>
            <a:ext cx="5826170" cy="5348287"/>
          </a:xfrm>
          <a:prstGeom prst="rect">
            <a:avLst/>
          </a:prstGeom>
        </p:spPr>
      </p:pic>
      <p:graphicFrame>
        <p:nvGraphicFramePr>
          <p:cNvPr id="2" name="Object 1"/>
          <p:cNvGraphicFramePr>
            <a:graphicFrameLocks noChangeAspect="1"/>
          </p:cNvGraphicFramePr>
          <p:nvPr>
            <p:extLst>
              <p:ext uri="{D42A27DB-BD31-4B8C-83A1-F6EECF244321}">
                <p14:modId xmlns:p14="http://schemas.microsoft.com/office/powerpoint/2010/main" val="381841726"/>
              </p:ext>
            </p:extLst>
          </p:nvPr>
        </p:nvGraphicFramePr>
        <p:xfrm>
          <a:off x="6188134" y="3002080"/>
          <a:ext cx="5676886" cy="1066566"/>
        </p:xfrm>
        <a:graphic>
          <a:graphicData uri="http://schemas.openxmlformats.org/presentationml/2006/ole">
            <mc:AlternateContent xmlns:mc="http://schemas.openxmlformats.org/markup-compatibility/2006">
              <mc:Choice xmlns:v="urn:schemas-microsoft-com:vml" Requires="v">
                <p:oleObj spid="_x0000_s3238" name="Equation" r:id="rId4" imgW="2095200" imgH="393480" progId="Equation.3">
                  <p:embed/>
                </p:oleObj>
              </mc:Choice>
              <mc:Fallback>
                <p:oleObj name="Equation" r:id="rId4" imgW="2095200" imgH="393480" progId="Equation.3">
                  <p:embed/>
                  <p:pic>
                    <p:nvPicPr>
                      <p:cNvPr id="0" name=""/>
                      <p:cNvPicPr/>
                      <p:nvPr/>
                    </p:nvPicPr>
                    <p:blipFill>
                      <a:blip r:embed="rId5"/>
                      <a:stretch>
                        <a:fillRect/>
                      </a:stretch>
                    </p:blipFill>
                    <p:spPr>
                      <a:xfrm>
                        <a:off x="6188134" y="3002080"/>
                        <a:ext cx="5676886" cy="1066566"/>
                      </a:xfrm>
                      <a:prstGeom prst="rect">
                        <a:avLst/>
                      </a:prstGeom>
                      <a:ln>
                        <a:solidFill>
                          <a:schemeClr val="bg1"/>
                        </a:solidFill>
                      </a:ln>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3280306878"/>
              </p:ext>
            </p:extLst>
          </p:nvPr>
        </p:nvGraphicFramePr>
        <p:xfrm>
          <a:off x="6038850" y="3319463"/>
          <a:ext cx="114300" cy="215900"/>
        </p:xfrm>
        <a:graphic>
          <a:graphicData uri="http://schemas.openxmlformats.org/presentationml/2006/ole">
            <mc:AlternateContent xmlns:mc="http://schemas.openxmlformats.org/markup-compatibility/2006">
              <mc:Choice xmlns:v="urn:schemas-microsoft-com:vml" Requires="v">
                <p:oleObj spid="_x0000_s3239" name="Equation" r:id="rId6" imgW="114120" imgH="215640" progId="Equation.3">
                  <p:embed/>
                </p:oleObj>
              </mc:Choice>
              <mc:Fallback>
                <p:oleObj name="Equation" r:id="rId6" imgW="114120" imgH="215640" progId="Equation.3">
                  <p:embed/>
                  <p:pic>
                    <p:nvPicPr>
                      <p:cNvPr id="0" name=""/>
                      <p:cNvPicPr/>
                      <p:nvPr/>
                    </p:nvPicPr>
                    <p:blipFill>
                      <a:blip r:embed="rId7"/>
                      <a:stretch>
                        <a:fillRect/>
                      </a:stretch>
                    </p:blipFill>
                    <p:spPr>
                      <a:xfrm>
                        <a:off x="6038850" y="3319463"/>
                        <a:ext cx="114300" cy="215900"/>
                      </a:xfrm>
                      <a:prstGeom prst="rect">
                        <a:avLst/>
                      </a:prstGeom>
                    </p:spPr>
                  </p:pic>
                </p:oleObj>
              </mc:Fallback>
            </mc:AlternateContent>
          </a:graphicData>
        </a:graphic>
      </p:graphicFrame>
    </p:spTree>
    <p:extLst>
      <p:ext uri="{BB962C8B-B14F-4D97-AF65-F5344CB8AC3E}">
        <p14:creationId xmlns:p14="http://schemas.microsoft.com/office/powerpoint/2010/main" val="163036840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648200" y="1325563"/>
            <a:ext cx="7444116" cy="3803090"/>
          </a:xfrm>
          <a:prstGeom prst="rect">
            <a:avLst/>
          </a:prstGeom>
        </p:spPr>
      </p:pic>
      <p:sp>
        <p:nvSpPr>
          <p:cNvPr id="6" name="Title 1"/>
          <p:cNvSpPr txBox="1">
            <a:spLocks/>
          </p:cNvSpPr>
          <p:nvPr/>
        </p:nvSpPr>
        <p:spPr>
          <a:xfrm>
            <a:off x="864325"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smtClean="0">
                <a:solidFill>
                  <a:srgbClr val="FF0000"/>
                </a:solidFill>
                <a:latin typeface="Times New Roman" panose="02020603050405020304" pitchFamily="18" charset="0"/>
                <a:cs typeface="Times New Roman" panose="02020603050405020304" pitchFamily="18" charset="0"/>
              </a:rPr>
              <a:t>Neural network</a:t>
            </a:r>
            <a:endParaRPr lang="en-US" b="1">
              <a:solidFill>
                <a:srgbClr val="FF0000"/>
              </a:solidFill>
              <a:latin typeface="Times New Roman" panose="02020603050405020304" pitchFamily="18" charset="0"/>
              <a:cs typeface="Times New Roman" panose="02020603050405020304" pitchFamily="18" charset="0"/>
            </a:endParaRPr>
          </a:p>
        </p:txBody>
      </p:sp>
      <p:pic>
        <p:nvPicPr>
          <p:cNvPr id="4098" name="Picture 2" descr="Trình bày cấu tạo của nơron thần kinh và Phân loại nơron thần kin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525" y="1822108"/>
            <a:ext cx="3996267" cy="29972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90750" y="1328395"/>
            <a:ext cx="7064938" cy="3984625"/>
          </a:xfrm>
          <a:prstGeom prst="rect">
            <a:avLst/>
          </a:prstGeom>
        </p:spPr>
      </p:pic>
    </p:spTree>
    <p:extLst>
      <p:ext uri="{BB962C8B-B14F-4D97-AF65-F5344CB8AC3E}">
        <p14:creationId xmlns:p14="http://schemas.microsoft.com/office/powerpoint/2010/main" val="200315669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864325"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smtClean="0">
                <a:solidFill>
                  <a:srgbClr val="FF0000"/>
                </a:solidFill>
                <a:latin typeface="Times New Roman" panose="02020603050405020304" pitchFamily="18" charset="0"/>
                <a:cs typeface="Times New Roman" panose="02020603050405020304" pitchFamily="18" charset="0"/>
              </a:rPr>
              <a:t>Neural network</a:t>
            </a:r>
            <a:endParaRPr lang="en-US" b="1">
              <a:solidFill>
                <a:srgbClr val="FF0000"/>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1269703" y="1593850"/>
            <a:ext cx="9704843" cy="4591050"/>
          </a:xfrm>
          <a:prstGeom prst="rect">
            <a:avLst/>
          </a:prstGeom>
        </p:spPr>
      </p:pic>
    </p:spTree>
    <p:extLst>
      <p:ext uri="{BB962C8B-B14F-4D97-AF65-F5344CB8AC3E}">
        <p14:creationId xmlns:p14="http://schemas.microsoft.com/office/powerpoint/2010/main" val="3740676909"/>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864325"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smtClean="0">
                <a:solidFill>
                  <a:srgbClr val="FF0000"/>
                </a:solidFill>
                <a:latin typeface="Times New Roman" panose="02020603050405020304" pitchFamily="18" charset="0"/>
                <a:cs typeface="Times New Roman" panose="02020603050405020304" pitchFamily="18" charset="0"/>
              </a:rPr>
              <a:t>Neural network</a:t>
            </a:r>
            <a:endParaRPr lang="en-US" b="1">
              <a:solidFill>
                <a:srgbClr val="FF0000"/>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693965" y="1744662"/>
            <a:ext cx="10856320" cy="4016956"/>
          </a:xfrm>
          <a:prstGeom prst="rect">
            <a:avLst/>
          </a:prstGeom>
        </p:spPr>
      </p:pic>
    </p:spTree>
    <p:extLst>
      <p:ext uri="{BB962C8B-B14F-4D97-AF65-F5344CB8AC3E}">
        <p14:creationId xmlns:p14="http://schemas.microsoft.com/office/powerpoint/2010/main" val="1593051090"/>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864325"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smtClean="0">
                <a:solidFill>
                  <a:srgbClr val="FF0000"/>
                </a:solidFill>
                <a:latin typeface="Times New Roman" panose="02020603050405020304" pitchFamily="18" charset="0"/>
                <a:cs typeface="Times New Roman" panose="02020603050405020304" pitchFamily="18" charset="0"/>
              </a:rPr>
              <a:t>Neural network</a:t>
            </a:r>
            <a:endParaRPr lang="en-US" b="1">
              <a:solidFill>
                <a:srgbClr val="FF000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763322" y="1236663"/>
            <a:ext cx="10717606" cy="4757737"/>
          </a:xfrm>
          <a:prstGeom prst="rect">
            <a:avLst/>
          </a:prstGeom>
        </p:spPr>
      </p:pic>
      <p:sp>
        <p:nvSpPr>
          <p:cNvPr id="5" name="Content Placeholder 5"/>
          <p:cNvSpPr txBox="1">
            <a:spLocks/>
          </p:cNvSpPr>
          <p:nvPr/>
        </p:nvSpPr>
        <p:spPr>
          <a:xfrm>
            <a:off x="395877" y="6007100"/>
            <a:ext cx="1661523" cy="6955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100" smtClean="0"/>
              <a:t>Input</a:t>
            </a:r>
            <a:endParaRPr lang="en-US" sz="3100" baseline="30000" smtClean="0"/>
          </a:p>
        </p:txBody>
      </p:sp>
      <p:sp>
        <p:nvSpPr>
          <p:cNvPr id="7" name="Content Placeholder 5"/>
          <p:cNvSpPr txBox="1">
            <a:spLocks/>
          </p:cNvSpPr>
          <p:nvPr/>
        </p:nvSpPr>
        <p:spPr>
          <a:xfrm>
            <a:off x="1932577" y="5118100"/>
            <a:ext cx="1483723" cy="6477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smtClean="0"/>
              <a:t>weight</a:t>
            </a:r>
            <a:endParaRPr lang="en-US" sz="2000" baseline="30000" smtClean="0"/>
          </a:p>
        </p:txBody>
      </p:sp>
      <p:sp>
        <p:nvSpPr>
          <p:cNvPr id="8" name="Content Placeholder 5"/>
          <p:cNvSpPr txBox="1">
            <a:spLocks/>
          </p:cNvSpPr>
          <p:nvPr/>
        </p:nvSpPr>
        <p:spPr>
          <a:xfrm>
            <a:off x="3822700" y="5966006"/>
            <a:ext cx="2146299" cy="69550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100" smtClean="0"/>
              <a:t>Summation</a:t>
            </a:r>
            <a:endParaRPr lang="en-US" sz="3100" baseline="30000" smtClean="0"/>
          </a:p>
        </p:txBody>
      </p:sp>
      <p:sp>
        <p:nvSpPr>
          <p:cNvPr id="9" name="Content Placeholder 5"/>
          <p:cNvSpPr txBox="1">
            <a:spLocks/>
          </p:cNvSpPr>
          <p:nvPr/>
        </p:nvSpPr>
        <p:spPr>
          <a:xfrm>
            <a:off x="7368177" y="5994400"/>
            <a:ext cx="1840178" cy="695506"/>
          </a:xfrm>
          <a:prstGeom prst="rect">
            <a:avLst/>
          </a:prstGeom>
        </p:spPr>
        <p:txBody>
          <a:bodyPr vert="horz" lIns="91440" tIns="45720" rIns="91440" bIns="45720" rtlCol="0">
            <a:normAutofit fontScale="850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600" smtClean="0"/>
              <a:t>Activation</a:t>
            </a:r>
            <a:endParaRPr lang="en-US" sz="3600" baseline="30000" smtClean="0"/>
          </a:p>
        </p:txBody>
      </p:sp>
      <p:sp>
        <p:nvSpPr>
          <p:cNvPr id="10" name="Content Placeholder 5"/>
          <p:cNvSpPr txBox="1">
            <a:spLocks/>
          </p:cNvSpPr>
          <p:nvPr/>
        </p:nvSpPr>
        <p:spPr>
          <a:xfrm>
            <a:off x="10124077" y="4216400"/>
            <a:ext cx="1840178" cy="6955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100" smtClean="0"/>
              <a:t>Output</a:t>
            </a:r>
            <a:endParaRPr lang="en-US" sz="3100" baseline="30000" smtClean="0"/>
          </a:p>
        </p:txBody>
      </p:sp>
    </p:spTree>
    <p:extLst>
      <p:ext uri="{BB962C8B-B14F-4D97-AF65-F5344CB8AC3E}">
        <p14:creationId xmlns:p14="http://schemas.microsoft.com/office/powerpoint/2010/main" val="3946145379"/>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1346200" y="1117600"/>
            <a:ext cx="9702800" cy="5551873"/>
          </a:xfrm>
          <a:prstGeom prst="rect">
            <a:avLst/>
          </a:prstGeom>
        </p:spPr>
      </p:pic>
      <p:sp>
        <p:nvSpPr>
          <p:cNvPr id="8" name="Title 1"/>
          <p:cNvSpPr txBox="1">
            <a:spLocks/>
          </p:cNvSpPr>
          <p:nvPr/>
        </p:nvSpPr>
        <p:spPr>
          <a:xfrm>
            <a:off x="864325"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smtClean="0">
                <a:solidFill>
                  <a:srgbClr val="FF0000"/>
                </a:solidFill>
                <a:latin typeface="Times New Roman" panose="02020603050405020304" pitchFamily="18" charset="0"/>
                <a:cs typeface="Times New Roman" panose="02020603050405020304" pitchFamily="18" charset="0"/>
              </a:rPr>
              <a:t>Neural network</a:t>
            </a:r>
            <a:endParaRPr lang="en-US" b="1">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3692717"/>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64325"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smtClean="0">
                <a:solidFill>
                  <a:srgbClr val="FF0000"/>
                </a:solidFill>
                <a:latin typeface="Times New Roman" panose="02020603050405020304" pitchFamily="18" charset="0"/>
                <a:cs typeface="Times New Roman" panose="02020603050405020304" pitchFamily="18" charset="0"/>
              </a:rPr>
              <a:t>Training data</a:t>
            </a:r>
            <a:endParaRPr lang="en-US" b="1">
              <a:solidFill>
                <a:srgbClr val="FF0000"/>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416579" y="1322389"/>
            <a:ext cx="7711421" cy="1593177"/>
          </a:xfrm>
          <a:prstGeom prst="rect">
            <a:avLst/>
          </a:prstGeom>
        </p:spPr>
      </p:pic>
      <p:pic>
        <p:nvPicPr>
          <p:cNvPr id="6" name="Picture 5"/>
          <p:cNvPicPr>
            <a:picLocks noChangeAspect="1"/>
          </p:cNvPicPr>
          <p:nvPr/>
        </p:nvPicPr>
        <p:blipFill>
          <a:blip r:embed="rId3"/>
          <a:stretch>
            <a:fillRect/>
          </a:stretch>
        </p:blipFill>
        <p:spPr>
          <a:xfrm>
            <a:off x="8483600" y="1223963"/>
            <a:ext cx="3448050" cy="3890031"/>
          </a:xfrm>
          <a:prstGeom prst="rect">
            <a:avLst/>
          </a:prstGeom>
        </p:spPr>
      </p:pic>
      <p:pic>
        <p:nvPicPr>
          <p:cNvPr id="7" name="Picture 6"/>
          <p:cNvPicPr>
            <a:picLocks noChangeAspect="1"/>
          </p:cNvPicPr>
          <p:nvPr/>
        </p:nvPicPr>
        <p:blipFill>
          <a:blip r:embed="rId4"/>
          <a:stretch>
            <a:fillRect/>
          </a:stretch>
        </p:blipFill>
        <p:spPr>
          <a:xfrm>
            <a:off x="416579" y="3201850"/>
            <a:ext cx="7693044" cy="1912144"/>
          </a:xfrm>
          <a:prstGeom prst="rect">
            <a:avLst/>
          </a:prstGeom>
        </p:spPr>
      </p:pic>
    </p:spTree>
    <p:extLst>
      <p:ext uri="{BB962C8B-B14F-4D97-AF65-F5344CB8AC3E}">
        <p14:creationId xmlns:p14="http://schemas.microsoft.com/office/powerpoint/2010/main" val="346994057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64325"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smtClean="0">
                <a:solidFill>
                  <a:srgbClr val="FF0000"/>
                </a:solidFill>
                <a:latin typeface="Times New Roman" panose="02020603050405020304" pitchFamily="18" charset="0"/>
                <a:cs typeface="Times New Roman" panose="02020603050405020304" pitchFamily="18" charset="0"/>
              </a:rPr>
              <a:t>Training data</a:t>
            </a:r>
            <a:endParaRPr lang="en-US" b="1">
              <a:solidFill>
                <a:srgbClr val="FF0000"/>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416579" y="1322389"/>
            <a:ext cx="7711421" cy="1593177"/>
          </a:xfrm>
          <a:prstGeom prst="rect">
            <a:avLst/>
          </a:prstGeom>
        </p:spPr>
      </p:pic>
      <p:sp>
        <p:nvSpPr>
          <p:cNvPr id="6" name="Content Placeholder 5"/>
          <p:cNvSpPr>
            <a:spLocks noGrp="1"/>
          </p:cNvSpPr>
          <p:nvPr>
            <p:ph idx="1"/>
          </p:nvPr>
        </p:nvSpPr>
        <p:spPr>
          <a:xfrm>
            <a:off x="416579" y="3380978"/>
            <a:ext cx="3351350" cy="2448322"/>
          </a:xfrm>
        </p:spPr>
        <p:txBody>
          <a:bodyPr>
            <a:noAutofit/>
          </a:bodyPr>
          <a:lstStyle/>
          <a:p>
            <a:pPr marL="0" indent="0">
              <a:buNone/>
            </a:pPr>
            <a:r>
              <a:rPr lang="en-US" sz="3600" smtClean="0"/>
              <a:t>[</a:t>
            </a:r>
          </a:p>
          <a:p>
            <a:pPr marL="0" indent="0">
              <a:buNone/>
            </a:pPr>
            <a:r>
              <a:rPr lang="en-US" sz="3600" smtClean="0"/>
              <a:t>	[1, 3, 3, 7], </a:t>
            </a:r>
          </a:p>
          <a:p>
            <a:pPr marL="0" indent="0">
              <a:buNone/>
            </a:pPr>
            <a:r>
              <a:rPr lang="en-US" sz="3600" smtClean="0"/>
              <a:t>	[5, 2, 4, 6]</a:t>
            </a:r>
          </a:p>
          <a:p>
            <a:pPr marL="0" indent="0">
              <a:buNone/>
            </a:pPr>
            <a:r>
              <a:rPr lang="en-US" sz="3600" smtClean="0"/>
              <a:t>]</a:t>
            </a:r>
          </a:p>
        </p:txBody>
      </p:sp>
      <p:sp>
        <p:nvSpPr>
          <p:cNvPr id="7" name="Content Placeholder 5"/>
          <p:cNvSpPr txBox="1">
            <a:spLocks/>
          </p:cNvSpPr>
          <p:nvPr/>
        </p:nvSpPr>
        <p:spPr>
          <a:xfrm>
            <a:off x="1845329" y="5829300"/>
            <a:ext cx="493849" cy="5814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600" smtClean="0"/>
              <a:t>X</a:t>
            </a:r>
          </a:p>
        </p:txBody>
      </p:sp>
      <p:sp>
        <p:nvSpPr>
          <p:cNvPr id="8" name="Content Placeholder 5"/>
          <p:cNvSpPr txBox="1">
            <a:spLocks/>
          </p:cNvSpPr>
          <p:nvPr/>
        </p:nvSpPr>
        <p:spPr>
          <a:xfrm>
            <a:off x="4921251" y="3380978"/>
            <a:ext cx="1631949" cy="24483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600" smtClean="0"/>
              <a:t>[</a:t>
            </a:r>
          </a:p>
          <a:p>
            <a:pPr marL="0" indent="0">
              <a:buFont typeface="Arial" panose="020B0604020202020204" pitchFamily="34" charset="0"/>
              <a:buNone/>
            </a:pPr>
            <a:r>
              <a:rPr lang="en-US" sz="3600" smtClean="0"/>
              <a:t>	0, </a:t>
            </a:r>
          </a:p>
          <a:p>
            <a:pPr marL="0" indent="0">
              <a:buFont typeface="Arial" panose="020B0604020202020204" pitchFamily="34" charset="0"/>
              <a:buNone/>
            </a:pPr>
            <a:r>
              <a:rPr lang="en-US" sz="3600" smtClean="0"/>
              <a:t>	1</a:t>
            </a:r>
          </a:p>
          <a:p>
            <a:pPr marL="0" indent="0">
              <a:buFont typeface="Arial" panose="020B0604020202020204" pitchFamily="34" charset="0"/>
              <a:buNone/>
            </a:pPr>
            <a:r>
              <a:rPr lang="en-US" sz="3600" smtClean="0"/>
              <a:t>]</a:t>
            </a:r>
          </a:p>
        </p:txBody>
      </p:sp>
      <p:sp>
        <p:nvSpPr>
          <p:cNvPr id="9" name="Content Placeholder 5"/>
          <p:cNvSpPr txBox="1">
            <a:spLocks/>
          </p:cNvSpPr>
          <p:nvPr/>
        </p:nvSpPr>
        <p:spPr>
          <a:xfrm>
            <a:off x="5490300" y="5829300"/>
            <a:ext cx="493849" cy="5814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600"/>
              <a:t>Y</a:t>
            </a:r>
            <a:endParaRPr lang="en-US" sz="3600" smtClean="0"/>
          </a:p>
        </p:txBody>
      </p:sp>
      <p:sp>
        <p:nvSpPr>
          <p:cNvPr id="10" name="Right Arrow 9"/>
          <p:cNvSpPr/>
          <p:nvPr/>
        </p:nvSpPr>
        <p:spPr>
          <a:xfrm>
            <a:off x="3590129" y="4237955"/>
            <a:ext cx="1153322" cy="723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5"/>
          <p:cNvSpPr txBox="1">
            <a:spLocks/>
          </p:cNvSpPr>
          <p:nvPr/>
        </p:nvSpPr>
        <p:spPr>
          <a:xfrm>
            <a:off x="7429501" y="4003278"/>
            <a:ext cx="4762500" cy="7084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600" smtClean="0"/>
              <a:t>IP  : [1, 3, 3, 7]</a:t>
            </a:r>
          </a:p>
        </p:txBody>
      </p:sp>
      <p:sp>
        <p:nvSpPr>
          <p:cNvPr id="12" name="Content Placeholder 5"/>
          <p:cNvSpPr txBox="1">
            <a:spLocks/>
          </p:cNvSpPr>
          <p:nvPr/>
        </p:nvSpPr>
        <p:spPr>
          <a:xfrm>
            <a:off x="7429501" y="4961855"/>
            <a:ext cx="4762500" cy="7084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600" smtClean="0"/>
              <a:t>OP: </a:t>
            </a:r>
            <a:r>
              <a:rPr lang="en-US" sz="3600" smtClean="0"/>
              <a:t>1</a:t>
            </a:r>
            <a:endParaRPr lang="en-US" sz="3600" smtClean="0"/>
          </a:p>
        </p:txBody>
      </p:sp>
    </p:spTree>
    <p:extLst>
      <p:ext uri="{BB962C8B-B14F-4D97-AF65-F5344CB8AC3E}">
        <p14:creationId xmlns:p14="http://schemas.microsoft.com/office/powerpoint/2010/main" val="120133730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xEl>
                                              <p:pRg st="0" end="0"/>
                                            </p:txEl>
                                          </p:spTgt>
                                        </p:tgtEl>
                                        <p:attrNameLst>
                                          <p:attrName>style.visibility</p:attrName>
                                        </p:attrNameLst>
                                      </p:cBhvr>
                                      <p:to>
                                        <p:strVal val="visible"/>
                                      </p:to>
                                    </p:set>
                                  </p:childTnLst>
                                </p:cTn>
                              </p:par>
                              <p:par>
                                <p:cTn id="25" presetID="10"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7" grpId="0" build="p"/>
      <p:bldP spid="8" grpId="0" build="p"/>
      <p:bldP spid="9" grpId="0" build="p"/>
      <p:bldP spid="10" grpId="0" animBg="1"/>
      <p:bldP spid="11" grpId="0" build="p"/>
      <p:bldP spid="12"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864325"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smtClean="0">
                <a:solidFill>
                  <a:srgbClr val="FF0000"/>
                </a:solidFill>
                <a:latin typeface="Times New Roman" panose="02020603050405020304" pitchFamily="18" charset="0"/>
                <a:cs typeface="Times New Roman" panose="02020603050405020304" pitchFamily="18" charset="0"/>
              </a:rPr>
              <a:t>Training data</a:t>
            </a:r>
            <a:endParaRPr lang="en-US" b="1">
              <a:solidFill>
                <a:srgbClr val="FF0000"/>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stretch>
            <a:fillRect/>
          </a:stretch>
        </p:blipFill>
        <p:spPr>
          <a:xfrm>
            <a:off x="3736112" y="1325563"/>
            <a:ext cx="4772025" cy="5329165"/>
          </a:xfrm>
          <a:prstGeom prst="rect">
            <a:avLst/>
          </a:prstGeom>
        </p:spPr>
      </p:pic>
    </p:spTree>
    <p:extLst>
      <p:ext uri="{BB962C8B-B14F-4D97-AF65-F5344CB8AC3E}">
        <p14:creationId xmlns:p14="http://schemas.microsoft.com/office/powerpoint/2010/main" val="3457115474"/>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325" y="0"/>
            <a:ext cx="10515600" cy="1325563"/>
          </a:xfrm>
        </p:spPr>
        <p:txBody>
          <a:bodyPr/>
          <a:lstStyle/>
          <a:p>
            <a:r>
              <a:rPr lang="en-US" b="1" smtClean="0">
                <a:solidFill>
                  <a:srgbClr val="FF0000"/>
                </a:solidFill>
                <a:latin typeface="Times New Roman" panose="02020603050405020304" pitchFamily="18" charset="0"/>
                <a:cs typeface="Times New Roman" panose="02020603050405020304" pitchFamily="18" charset="0"/>
              </a:rPr>
              <a:t>Chatbot là gì?</a:t>
            </a:r>
            <a:endParaRPr lang="en-US" b="1">
              <a:solidFill>
                <a:srgbClr val="FF000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336677" y="1779588"/>
            <a:ext cx="3181350" cy="4305300"/>
          </a:xfrm>
          <a:prstGeom prst="rect">
            <a:avLst/>
          </a:prstGeom>
        </p:spPr>
      </p:pic>
      <p:pic>
        <p:nvPicPr>
          <p:cNvPr id="1026" name="Picture 2" descr="Chân dung siêu robot Sophia từng tuyên bố 'Tôi sẽ hủy diệt loài người' -  VietNamNe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03812" y="1779588"/>
            <a:ext cx="3930652" cy="272001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4"/>
          <a:stretch>
            <a:fillRect/>
          </a:stretch>
        </p:blipFill>
        <p:spPr>
          <a:xfrm>
            <a:off x="7343773" y="3342606"/>
            <a:ext cx="3867151" cy="2742282"/>
          </a:xfrm>
          <a:prstGeom prst="rect">
            <a:avLst/>
          </a:prstGeom>
        </p:spPr>
      </p:pic>
    </p:spTree>
    <p:extLst>
      <p:ext uri="{BB962C8B-B14F-4D97-AF65-F5344CB8AC3E}">
        <p14:creationId xmlns:p14="http://schemas.microsoft.com/office/powerpoint/2010/main" val="380634447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500"/>
                                        <p:tgtEl>
                                          <p:spTgt spid="10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967412" y="1325563"/>
            <a:ext cx="5819775" cy="5329165"/>
          </a:xfrm>
          <a:prstGeom prst="rect">
            <a:avLst/>
          </a:prstGeom>
        </p:spPr>
      </p:pic>
      <p:sp>
        <p:nvSpPr>
          <p:cNvPr id="7" name="Title 1"/>
          <p:cNvSpPr txBox="1">
            <a:spLocks/>
          </p:cNvSpPr>
          <p:nvPr/>
        </p:nvSpPr>
        <p:spPr>
          <a:xfrm>
            <a:off x="864325"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smtClean="0">
                <a:solidFill>
                  <a:srgbClr val="FF0000"/>
                </a:solidFill>
                <a:latin typeface="Times New Roman" panose="02020603050405020304" pitchFamily="18" charset="0"/>
                <a:cs typeface="Times New Roman" panose="02020603050405020304" pitchFamily="18" charset="0"/>
              </a:rPr>
              <a:t>Training data</a:t>
            </a:r>
            <a:endParaRPr lang="en-US" b="1">
              <a:solidFill>
                <a:srgbClr val="FF0000"/>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a:stretch>
            <a:fillRect/>
          </a:stretch>
        </p:blipFill>
        <p:spPr>
          <a:xfrm>
            <a:off x="864325" y="1325563"/>
            <a:ext cx="4772025" cy="5329165"/>
          </a:xfrm>
          <a:prstGeom prst="rect">
            <a:avLst/>
          </a:prstGeom>
        </p:spPr>
      </p:pic>
    </p:spTree>
    <p:extLst>
      <p:ext uri="{BB962C8B-B14F-4D97-AF65-F5344CB8AC3E}">
        <p14:creationId xmlns:p14="http://schemas.microsoft.com/office/powerpoint/2010/main" val="3066891652"/>
      </p:ext>
    </p:extLst>
  </p:cSld>
  <p:clrMapOvr>
    <a:masterClrMapping/>
  </p:clrMapOvr>
  <p:transition spd="slow">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864325"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smtClean="0">
                <a:solidFill>
                  <a:srgbClr val="FF0000"/>
                </a:solidFill>
                <a:latin typeface="Times New Roman" panose="02020603050405020304" pitchFamily="18" charset="0"/>
                <a:cs typeface="Times New Roman" panose="02020603050405020304" pitchFamily="18" charset="0"/>
              </a:rPr>
              <a:t>Training data</a:t>
            </a:r>
            <a:endParaRPr lang="en-US" b="1">
              <a:solidFill>
                <a:srgbClr val="FF0000"/>
              </a:solidFill>
              <a:latin typeface="Times New Roman" panose="02020603050405020304" pitchFamily="18" charset="0"/>
              <a:cs typeface="Times New Roman" panose="02020603050405020304" pitchFamily="18" charset="0"/>
            </a:endParaRPr>
          </a:p>
        </p:txBody>
      </p:sp>
      <p:pic>
        <p:nvPicPr>
          <p:cNvPr id="13" name="Picture 12"/>
          <p:cNvPicPr>
            <a:picLocks noChangeAspect="1"/>
          </p:cNvPicPr>
          <p:nvPr/>
        </p:nvPicPr>
        <p:blipFill>
          <a:blip r:embed="rId2"/>
          <a:stretch>
            <a:fillRect/>
          </a:stretch>
        </p:blipFill>
        <p:spPr>
          <a:xfrm>
            <a:off x="2058884" y="1325563"/>
            <a:ext cx="8126482" cy="5442853"/>
          </a:xfrm>
          <a:prstGeom prst="rect">
            <a:avLst/>
          </a:prstGeom>
        </p:spPr>
      </p:pic>
    </p:spTree>
    <p:extLst>
      <p:ext uri="{BB962C8B-B14F-4D97-AF65-F5344CB8AC3E}">
        <p14:creationId xmlns:p14="http://schemas.microsoft.com/office/powerpoint/2010/main" val="865185484"/>
      </p:ext>
    </p:extLst>
  </p:cSld>
  <p:clrMapOvr>
    <a:masterClrMapping/>
  </p:clrMapOvr>
  <p:transition spd="slow">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64325"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smtClean="0">
                <a:solidFill>
                  <a:srgbClr val="FF0000"/>
                </a:solidFill>
                <a:latin typeface="Times New Roman" panose="02020603050405020304" pitchFamily="18" charset="0"/>
                <a:cs typeface="Times New Roman" panose="02020603050405020304" pitchFamily="18" charset="0"/>
              </a:rPr>
              <a:t>Training data</a:t>
            </a:r>
            <a:endParaRPr lang="en-US" b="1">
              <a:solidFill>
                <a:srgbClr val="FF0000"/>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643051" y="2312987"/>
            <a:ext cx="10958139" cy="3033713"/>
          </a:xfrm>
          <a:prstGeom prst="rect">
            <a:avLst/>
          </a:prstGeom>
        </p:spPr>
      </p:pic>
      <p:pic>
        <p:nvPicPr>
          <p:cNvPr id="7" name="Picture 6"/>
          <p:cNvPicPr>
            <a:picLocks noChangeAspect="1"/>
          </p:cNvPicPr>
          <p:nvPr/>
        </p:nvPicPr>
        <p:blipFill>
          <a:blip r:embed="rId3"/>
          <a:stretch>
            <a:fillRect/>
          </a:stretch>
        </p:blipFill>
        <p:spPr>
          <a:xfrm>
            <a:off x="2467391" y="2152650"/>
            <a:ext cx="7309461" cy="3194050"/>
          </a:xfrm>
          <a:prstGeom prst="rect">
            <a:avLst/>
          </a:prstGeom>
        </p:spPr>
      </p:pic>
    </p:spTree>
    <p:extLst>
      <p:ext uri="{BB962C8B-B14F-4D97-AF65-F5344CB8AC3E}">
        <p14:creationId xmlns:p14="http://schemas.microsoft.com/office/powerpoint/2010/main" val="17283492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xit" presetSubtype="0" fill="hold" nodeType="withEffect">
                                  <p:stCondLst>
                                    <p:cond delay="0"/>
                                  </p:stCondLst>
                                  <p:childTnLst>
                                    <p:animEffect transition="out" filter="fade">
                                      <p:cBhvr>
                                        <p:cTn id="9" dur="500"/>
                                        <p:tgtEl>
                                          <p:spTgt spid="6"/>
                                        </p:tgtEl>
                                      </p:cBhvr>
                                    </p:animEffect>
                                    <p:set>
                                      <p:cBhvr>
                                        <p:cTn id="10"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6389" y="2570602"/>
            <a:ext cx="12095611" cy="1446550"/>
          </a:xfrm>
          <a:prstGeom prst="rect">
            <a:avLst/>
          </a:prstGeom>
          <a:noFill/>
        </p:spPr>
        <p:txBody>
          <a:bodyPr wrap="square" lIns="91440" tIns="45720" rIns="91440" bIns="45720">
            <a:spAutoFit/>
          </a:bodyPr>
          <a:lstStyle/>
          <a:p>
            <a:pPr algn="ctr"/>
            <a:r>
              <a:rPr lang="en-US" sz="8800" b="1" cap="none" spc="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Cám ơn vì đã lắng nghe</a:t>
            </a:r>
            <a:endParaRPr lang="en-US" sz="8800" b="1" cap="none" spc="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Tree>
    <p:extLst>
      <p:ext uri="{BB962C8B-B14F-4D97-AF65-F5344CB8AC3E}">
        <p14:creationId xmlns:p14="http://schemas.microsoft.com/office/powerpoint/2010/main" val="26638245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5"/>
          <p:cNvSpPr>
            <a:spLocks noGrp="1"/>
          </p:cNvSpPr>
          <p:nvPr>
            <p:ph idx="1"/>
          </p:nvPr>
        </p:nvSpPr>
        <p:spPr>
          <a:xfrm>
            <a:off x="838200" y="1325563"/>
            <a:ext cx="10515600" cy="2070780"/>
          </a:xfrm>
        </p:spPr>
        <p:txBody>
          <a:bodyPr>
            <a:noAutofit/>
          </a:bodyPr>
          <a:lstStyle/>
          <a:p>
            <a:pPr marL="0" indent="0">
              <a:buNone/>
            </a:pPr>
            <a:r>
              <a:rPr lang="en-US" sz="3600" smtClean="0"/>
              <a:t>Linear regression – hồi quy tuyến tính là một thuật toán có giám sát và đầu ra được dự đoán liên tục. Được sử dụng để dự đoán các giá trị trong một phạm vi liên tục thay vì cố gắng phân lớp chúng</a:t>
            </a:r>
          </a:p>
          <a:p>
            <a:pPr marL="0" indent="0">
              <a:buNone/>
            </a:pPr>
            <a:endParaRPr lang="en-US" sz="3600"/>
          </a:p>
          <a:p>
            <a:pPr marL="0" indent="0">
              <a:buNone/>
            </a:pPr>
            <a:endParaRPr lang="en-US" sz="3600" smtClean="0"/>
          </a:p>
        </p:txBody>
      </p:sp>
      <p:sp>
        <p:nvSpPr>
          <p:cNvPr id="10" name="Content Placeholder 5"/>
          <p:cNvSpPr txBox="1">
            <a:spLocks/>
          </p:cNvSpPr>
          <p:nvPr/>
        </p:nvSpPr>
        <p:spPr>
          <a:xfrm>
            <a:off x="838200" y="3496400"/>
            <a:ext cx="10515600" cy="15707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6000" smtClean="0"/>
              <a:t>y = w</a:t>
            </a:r>
            <a:r>
              <a:rPr lang="en-US" sz="6000" baseline="-25000" smtClean="0"/>
              <a:t>1</a:t>
            </a:r>
            <a:r>
              <a:rPr lang="en-US" sz="6000" smtClean="0"/>
              <a:t>x + w</a:t>
            </a:r>
            <a:r>
              <a:rPr lang="en-US" sz="6000" baseline="-25000" smtClean="0"/>
              <a:t>0</a:t>
            </a:r>
          </a:p>
        </p:txBody>
      </p:sp>
      <p:sp>
        <p:nvSpPr>
          <p:cNvPr id="11" name="Title 1"/>
          <p:cNvSpPr txBox="1">
            <a:spLocks/>
          </p:cNvSpPr>
          <p:nvPr/>
        </p:nvSpPr>
        <p:spPr>
          <a:xfrm>
            <a:off x="864325"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solidFill>
                  <a:srgbClr val="FF0000"/>
                </a:solidFill>
                <a:latin typeface="Times New Roman" panose="02020603050405020304" pitchFamily="18" charset="0"/>
                <a:cs typeface="Times New Roman" panose="02020603050405020304" pitchFamily="18" charset="0"/>
              </a:rPr>
              <a:t>Linear regression</a:t>
            </a:r>
          </a:p>
        </p:txBody>
      </p:sp>
    </p:spTree>
    <p:extLst>
      <p:ext uri="{BB962C8B-B14F-4D97-AF65-F5344CB8AC3E}">
        <p14:creationId xmlns:p14="http://schemas.microsoft.com/office/powerpoint/2010/main" val="423481753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2112010" y="841238"/>
            <a:ext cx="7277100" cy="5338706"/>
          </a:xfrm>
          <a:prstGeom prst="rect">
            <a:avLst/>
          </a:prstGeom>
        </p:spPr>
      </p:pic>
      <p:pic>
        <p:nvPicPr>
          <p:cNvPr id="8" name="Picture 7"/>
          <p:cNvPicPr>
            <a:picLocks noChangeAspect="1"/>
          </p:cNvPicPr>
          <p:nvPr/>
        </p:nvPicPr>
        <p:blipFill>
          <a:blip r:embed="rId3"/>
          <a:stretch>
            <a:fillRect/>
          </a:stretch>
        </p:blipFill>
        <p:spPr>
          <a:xfrm>
            <a:off x="2112010" y="1110766"/>
            <a:ext cx="7045053" cy="5069178"/>
          </a:xfrm>
          <a:prstGeom prst="rect">
            <a:avLst/>
          </a:prstGeom>
        </p:spPr>
      </p:pic>
      <p:sp>
        <p:nvSpPr>
          <p:cNvPr id="10" name="Content Placeholder 5"/>
          <p:cNvSpPr txBox="1">
            <a:spLocks/>
          </p:cNvSpPr>
          <p:nvPr/>
        </p:nvSpPr>
        <p:spPr>
          <a:xfrm>
            <a:off x="2612572" y="6179944"/>
            <a:ext cx="7398020" cy="6601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600" smtClean="0"/>
              <a:t>Giá = &lt;Hệ số góc&gt;*&lt;Mét vuông&gt; + Bias</a:t>
            </a:r>
            <a:endParaRPr lang="en-US" sz="3600" baseline="-25000" smtClean="0"/>
          </a:p>
        </p:txBody>
      </p:sp>
      <p:sp>
        <p:nvSpPr>
          <p:cNvPr id="12" name="Title 1"/>
          <p:cNvSpPr txBox="1">
            <a:spLocks/>
          </p:cNvSpPr>
          <p:nvPr/>
        </p:nvSpPr>
        <p:spPr>
          <a:xfrm>
            <a:off x="864325"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solidFill>
                  <a:srgbClr val="FF0000"/>
                </a:solidFill>
                <a:latin typeface="Times New Roman" panose="02020603050405020304" pitchFamily="18" charset="0"/>
                <a:cs typeface="Times New Roman" panose="02020603050405020304" pitchFamily="18" charset="0"/>
              </a:rPr>
              <a:t>Linear regression</a:t>
            </a:r>
          </a:p>
        </p:txBody>
      </p:sp>
    </p:spTree>
    <p:extLst>
      <p:ext uri="{BB962C8B-B14F-4D97-AF65-F5344CB8AC3E}">
        <p14:creationId xmlns:p14="http://schemas.microsoft.com/office/powerpoint/2010/main" val="131519547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864325"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smtClean="0">
                <a:solidFill>
                  <a:srgbClr val="FF0000"/>
                </a:solidFill>
                <a:latin typeface="Times New Roman" panose="02020603050405020304" pitchFamily="18" charset="0"/>
                <a:cs typeface="Times New Roman" panose="02020603050405020304" pitchFamily="18" charset="0"/>
              </a:rPr>
              <a:t>Loss function</a:t>
            </a:r>
            <a:endParaRPr lang="en-US" b="1">
              <a:solidFill>
                <a:srgbClr val="FF0000"/>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176097" y="1466484"/>
            <a:ext cx="7081972" cy="5118409"/>
          </a:xfrm>
          <a:prstGeom prst="rect">
            <a:avLst/>
          </a:prstGeom>
        </p:spPr>
      </p:pic>
      <p:graphicFrame>
        <p:nvGraphicFramePr>
          <p:cNvPr id="9" name="Object 8"/>
          <p:cNvGraphicFramePr>
            <a:graphicFrameLocks noChangeAspect="1"/>
          </p:cNvGraphicFramePr>
          <p:nvPr>
            <p:extLst>
              <p:ext uri="{D42A27DB-BD31-4B8C-83A1-F6EECF244321}">
                <p14:modId xmlns:p14="http://schemas.microsoft.com/office/powerpoint/2010/main" val="535002138"/>
              </p:ext>
            </p:extLst>
          </p:nvPr>
        </p:nvGraphicFramePr>
        <p:xfrm>
          <a:off x="7120567" y="3199266"/>
          <a:ext cx="4957133" cy="1020399"/>
        </p:xfrm>
        <a:graphic>
          <a:graphicData uri="http://schemas.openxmlformats.org/presentationml/2006/ole">
            <mc:AlternateContent xmlns:mc="http://schemas.openxmlformats.org/markup-compatibility/2006">
              <mc:Choice xmlns:v="urn:schemas-microsoft-com:vml" Requires="v">
                <p:oleObj spid="_x0000_s1137" name="Equation" r:id="rId4" imgW="1447560" imgH="431640" progId="Equation.3">
                  <p:embed/>
                </p:oleObj>
              </mc:Choice>
              <mc:Fallback>
                <p:oleObj name="Equation" r:id="rId4" imgW="1447560" imgH="431640" progId="Equation.3">
                  <p:embed/>
                  <p:pic>
                    <p:nvPicPr>
                      <p:cNvPr id="0" name=""/>
                      <p:cNvPicPr/>
                      <p:nvPr/>
                    </p:nvPicPr>
                    <p:blipFill>
                      <a:blip r:embed="rId5"/>
                      <a:stretch>
                        <a:fillRect/>
                      </a:stretch>
                    </p:blipFill>
                    <p:spPr>
                      <a:xfrm>
                        <a:off x="7120567" y="3199266"/>
                        <a:ext cx="4957133" cy="1020399"/>
                      </a:xfrm>
                      <a:prstGeom prst="rect">
                        <a:avLst/>
                      </a:prstGeom>
                      <a:ln>
                        <a:solidFill>
                          <a:schemeClr val="accent1">
                            <a:lumMod val="50000"/>
                          </a:schemeClr>
                        </a:solidFill>
                      </a:ln>
                    </p:spPr>
                  </p:pic>
                </p:oleObj>
              </mc:Fallback>
            </mc:AlternateContent>
          </a:graphicData>
        </a:graphic>
      </p:graphicFrame>
    </p:spTree>
    <p:extLst>
      <p:ext uri="{BB962C8B-B14F-4D97-AF65-F5344CB8AC3E}">
        <p14:creationId xmlns:p14="http://schemas.microsoft.com/office/powerpoint/2010/main" val="56336351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404853" y="1207162"/>
            <a:ext cx="5521244" cy="5496374"/>
          </a:xfrm>
          <a:prstGeom prst="rect">
            <a:avLst/>
          </a:prstGeom>
        </p:spPr>
      </p:pic>
      <p:sp>
        <p:nvSpPr>
          <p:cNvPr id="7" name="Title 1"/>
          <p:cNvSpPr txBox="1">
            <a:spLocks/>
          </p:cNvSpPr>
          <p:nvPr/>
        </p:nvSpPr>
        <p:spPr>
          <a:xfrm>
            <a:off x="864325"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smtClean="0">
                <a:solidFill>
                  <a:srgbClr val="FF0000"/>
                </a:solidFill>
                <a:latin typeface="Times New Roman" panose="02020603050405020304" pitchFamily="18" charset="0"/>
                <a:cs typeface="Times New Roman" panose="02020603050405020304" pitchFamily="18" charset="0"/>
              </a:rPr>
              <a:t>Gradient descent</a:t>
            </a:r>
            <a:endParaRPr lang="en-US" b="1">
              <a:solidFill>
                <a:srgbClr val="FF0000"/>
              </a:solidFill>
              <a:latin typeface="Times New Roman" panose="02020603050405020304" pitchFamily="18" charset="0"/>
              <a:cs typeface="Times New Roman" panose="02020603050405020304" pitchFamily="18" charset="0"/>
            </a:endParaRPr>
          </a:p>
        </p:txBody>
      </p:sp>
      <p:sp>
        <p:nvSpPr>
          <p:cNvPr id="8" name="Content Placeholder 5"/>
          <p:cNvSpPr txBox="1">
            <a:spLocks/>
          </p:cNvSpPr>
          <p:nvPr/>
        </p:nvSpPr>
        <p:spPr>
          <a:xfrm>
            <a:off x="4193177" y="5091504"/>
            <a:ext cx="1476103" cy="6955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600" smtClean="0"/>
              <a:t>y = x</a:t>
            </a:r>
            <a:r>
              <a:rPr lang="en-US" sz="3600" baseline="30000"/>
              <a:t>2</a:t>
            </a:r>
            <a:endParaRPr lang="en-US" sz="3600" baseline="30000" smtClean="0"/>
          </a:p>
        </p:txBody>
      </p:sp>
      <p:sp>
        <p:nvSpPr>
          <p:cNvPr id="9" name="Content Placeholder 5"/>
          <p:cNvSpPr txBox="1">
            <a:spLocks/>
          </p:cNvSpPr>
          <p:nvPr/>
        </p:nvSpPr>
        <p:spPr>
          <a:xfrm>
            <a:off x="6385568" y="1325563"/>
            <a:ext cx="5606135" cy="521892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600" smtClean="0"/>
              <a:t>Bước 1: Khởi tạo x = x</a:t>
            </a:r>
            <a:r>
              <a:rPr lang="en-US" sz="3600" baseline="-25000" smtClean="0"/>
              <a:t>0 </a:t>
            </a:r>
            <a:r>
              <a:rPr lang="en-US" sz="3600" smtClean="0"/>
              <a:t> bất kì</a:t>
            </a:r>
          </a:p>
          <a:p>
            <a:pPr algn="l"/>
            <a:r>
              <a:rPr lang="en-US" sz="3600" smtClean="0"/>
              <a:t>Bước 2:</a:t>
            </a:r>
          </a:p>
          <a:p>
            <a:pPr algn="l"/>
            <a:r>
              <a:rPr lang="en-US" sz="3600" smtClean="0"/>
              <a:t>x = x – learning_rate * f’(x)</a:t>
            </a:r>
          </a:p>
          <a:p>
            <a:pPr algn="l"/>
            <a:r>
              <a:rPr lang="en-US" sz="2000" smtClean="0"/>
              <a:t>		</a:t>
            </a:r>
            <a:r>
              <a:rPr lang="en-US" smtClean="0"/>
              <a:t>*learning_rate = 0.001</a:t>
            </a:r>
            <a:endParaRPr lang="en-US" sz="3600" smtClean="0"/>
          </a:p>
          <a:p>
            <a:pPr algn="l"/>
            <a:r>
              <a:rPr lang="en-US" sz="3600" smtClean="0"/>
              <a:t>Bước 3: Tính lại f(x):</a:t>
            </a:r>
          </a:p>
          <a:p>
            <a:pPr algn="l"/>
            <a:r>
              <a:rPr lang="en-US" sz="3600"/>
              <a:t>	</a:t>
            </a:r>
            <a:r>
              <a:rPr lang="en-US" sz="3600" smtClean="0"/>
              <a:t>+ f(x) tăng thì dừng lại</a:t>
            </a:r>
          </a:p>
          <a:p>
            <a:pPr algn="l"/>
            <a:r>
              <a:rPr lang="en-US" sz="3600"/>
              <a:t>	</a:t>
            </a:r>
            <a:r>
              <a:rPr lang="en-US" sz="3600" smtClean="0"/>
              <a:t>+ Ngược lại làm B2</a:t>
            </a:r>
          </a:p>
        </p:txBody>
      </p:sp>
    </p:spTree>
    <p:extLst>
      <p:ext uri="{BB962C8B-B14F-4D97-AF65-F5344CB8AC3E}">
        <p14:creationId xmlns:p14="http://schemas.microsoft.com/office/powerpoint/2010/main" val="312993941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500"/>
                                        <p:tgtEl>
                                          <p:spTgt spid="9">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xEl>
                                              <p:pRg st="1" end="1"/>
                                            </p:txEl>
                                          </p:spTgt>
                                        </p:tgtEl>
                                        <p:attrNameLst>
                                          <p:attrName>style.visibility</p:attrName>
                                        </p:attrNameLst>
                                      </p:cBhvr>
                                      <p:to>
                                        <p:strVal val="visible"/>
                                      </p:to>
                                    </p:set>
                                    <p:animEffect transition="in" filter="fade">
                                      <p:cBhvr>
                                        <p:cTn id="20" dur="500"/>
                                        <p:tgtEl>
                                          <p:spTgt spid="9">
                                            <p:txEl>
                                              <p:pRg st="1" end="1"/>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9">
                                            <p:txEl>
                                              <p:pRg st="2" end="2"/>
                                            </p:txEl>
                                          </p:spTgt>
                                        </p:tgtEl>
                                        <p:attrNameLst>
                                          <p:attrName>style.visibility</p:attrName>
                                        </p:attrNameLst>
                                      </p:cBhvr>
                                      <p:to>
                                        <p:strVal val="visible"/>
                                      </p:to>
                                    </p:set>
                                    <p:animEffect transition="in" filter="fade">
                                      <p:cBhvr>
                                        <p:cTn id="23" dur="500"/>
                                        <p:tgtEl>
                                          <p:spTgt spid="9">
                                            <p:txEl>
                                              <p:pRg st="2" end="2"/>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9">
                                            <p:txEl>
                                              <p:pRg st="3" end="3"/>
                                            </p:txEl>
                                          </p:spTgt>
                                        </p:tgtEl>
                                        <p:attrNameLst>
                                          <p:attrName>style.visibility</p:attrName>
                                        </p:attrNameLst>
                                      </p:cBhvr>
                                      <p:to>
                                        <p:strVal val="visible"/>
                                      </p:to>
                                    </p:set>
                                    <p:animEffect transition="in" filter="fade">
                                      <p:cBhvr>
                                        <p:cTn id="26" dur="500"/>
                                        <p:tgtEl>
                                          <p:spTgt spid="9">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animEffect transition="in" filter="fade">
                                      <p:cBhvr>
                                        <p:cTn id="31" dur="500"/>
                                        <p:tgtEl>
                                          <p:spTgt spid="9">
                                            <p:txEl>
                                              <p:pRg st="4" end="4"/>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9">
                                            <p:txEl>
                                              <p:pRg st="5" end="5"/>
                                            </p:txEl>
                                          </p:spTgt>
                                        </p:tgtEl>
                                        <p:attrNameLst>
                                          <p:attrName>style.visibility</p:attrName>
                                        </p:attrNameLst>
                                      </p:cBhvr>
                                      <p:to>
                                        <p:strVal val="visible"/>
                                      </p:to>
                                    </p:set>
                                    <p:animEffect transition="in" filter="fade">
                                      <p:cBhvr>
                                        <p:cTn id="34" dur="500"/>
                                        <p:tgtEl>
                                          <p:spTgt spid="9">
                                            <p:txEl>
                                              <p:pRg st="5" end="5"/>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9">
                                            <p:txEl>
                                              <p:pRg st="6" end="6"/>
                                            </p:txEl>
                                          </p:spTgt>
                                        </p:tgtEl>
                                        <p:attrNameLst>
                                          <p:attrName>style.visibility</p:attrName>
                                        </p:attrNameLst>
                                      </p:cBhvr>
                                      <p:to>
                                        <p:strVal val="visible"/>
                                      </p:to>
                                    </p:set>
                                    <p:animEffect transition="in" filter="fade">
                                      <p:cBhvr>
                                        <p:cTn id="37" dur="500"/>
                                        <p:tgtEl>
                                          <p:spTgt spid="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9"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1184" y="1201737"/>
            <a:ext cx="11881882" cy="4475163"/>
          </a:xfrm>
          <a:prstGeom prst="rect">
            <a:avLst/>
          </a:prstGeom>
        </p:spPr>
      </p:pic>
      <p:sp>
        <p:nvSpPr>
          <p:cNvPr id="3" name="Title 1"/>
          <p:cNvSpPr txBox="1">
            <a:spLocks/>
          </p:cNvSpPr>
          <p:nvPr/>
        </p:nvSpPr>
        <p:spPr>
          <a:xfrm>
            <a:off x="864325"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smtClean="0">
                <a:solidFill>
                  <a:srgbClr val="FF0000"/>
                </a:solidFill>
                <a:latin typeface="Times New Roman" panose="02020603050405020304" pitchFamily="18" charset="0"/>
                <a:cs typeface="Times New Roman" panose="02020603050405020304" pitchFamily="18" charset="0"/>
              </a:rPr>
              <a:t>Gradient descent</a:t>
            </a:r>
            <a:endParaRPr lang="en-US" b="1">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9328485"/>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864325"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smtClean="0">
                <a:solidFill>
                  <a:srgbClr val="FF0000"/>
                </a:solidFill>
                <a:latin typeface="Times New Roman" panose="02020603050405020304" pitchFamily="18" charset="0"/>
                <a:cs typeface="Times New Roman" panose="02020603050405020304" pitchFamily="18" charset="0"/>
              </a:rPr>
              <a:t>Logistic </a:t>
            </a:r>
            <a:r>
              <a:rPr lang="en-US" b="1">
                <a:solidFill>
                  <a:srgbClr val="FF0000"/>
                </a:solidFill>
                <a:latin typeface="Times New Roman" panose="02020603050405020304" pitchFamily="18" charset="0"/>
                <a:cs typeface="Times New Roman" panose="02020603050405020304" pitchFamily="18" charset="0"/>
              </a:rPr>
              <a:t>regression</a:t>
            </a:r>
          </a:p>
        </p:txBody>
      </p:sp>
      <p:graphicFrame>
        <p:nvGraphicFramePr>
          <p:cNvPr id="10" name="Table 9"/>
          <p:cNvGraphicFramePr>
            <a:graphicFrameLocks noGrp="1"/>
          </p:cNvGraphicFramePr>
          <p:nvPr>
            <p:extLst>
              <p:ext uri="{D42A27DB-BD31-4B8C-83A1-F6EECF244321}">
                <p14:modId xmlns:p14="http://schemas.microsoft.com/office/powerpoint/2010/main" val="2220873784"/>
              </p:ext>
            </p:extLst>
          </p:nvPr>
        </p:nvGraphicFramePr>
        <p:xfrm>
          <a:off x="2082800" y="1325563"/>
          <a:ext cx="8127999" cy="2128836"/>
        </p:xfrm>
        <a:graphic>
          <a:graphicData uri="http://schemas.openxmlformats.org/drawingml/2006/table">
            <a:tbl>
              <a:tblPr firstRow="1" bandRow="1">
                <a:tableStyleId>{5C22544A-7EE6-4342-B048-85BDC9FD1C3A}</a:tableStyleId>
              </a:tblPr>
              <a:tblGrid>
                <a:gridCol w="2709333"/>
                <a:gridCol w="2709333"/>
                <a:gridCol w="2709333"/>
              </a:tblGrid>
              <a:tr h="709612">
                <a:tc>
                  <a:txBody>
                    <a:bodyPr/>
                    <a:lstStyle/>
                    <a:p>
                      <a:pPr algn="ctr"/>
                      <a:r>
                        <a:rPr lang="en-US" sz="3200" smtClean="0"/>
                        <a:t>Đặc</a:t>
                      </a:r>
                      <a:r>
                        <a:rPr lang="en-US" sz="3200" baseline="0" smtClean="0"/>
                        <a:t> trưng</a:t>
                      </a:r>
                      <a:endParaRPr lang="en-US" sz="3200"/>
                    </a:p>
                  </a:txBody>
                  <a:tcPr anchor="ctr"/>
                </a:tc>
                <a:tc>
                  <a:txBody>
                    <a:bodyPr/>
                    <a:lstStyle/>
                    <a:p>
                      <a:pPr algn="ctr"/>
                      <a:r>
                        <a:rPr lang="en-US" sz="3200" smtClean="0"/>
                        <a:t>Linear</a:t>
                      </a:r>
                      <a:endParaRPr lang="en-US" sz="3200"/>
                    </a:p>
                  </a:txBody>
                  <a:tcPr anchor="ctr"/>
                </a:tc>
                <a:tc>
                  <a:txBody>
                    <a:bodyPr/>
                    <a:lstStyle/>
                    <a:p>
                      <a:pPr algn="ctr"/>
                      <a:r>
                        <a:rPr lang="en-US" sz="3200" smtClean="0"/>
                        <a:t>Logistic</a:t>
                      </a:r>
                      <a:endParaRPr lang="en-US" sz="3200"/>
                    </a:p>
                  </a:txBody>
                  <a:tcPr anchor="ctr"/>
                </a:tc>
              </a:tr>
              <a:tr h="709612">
                <a:tc>
                  <a:txBody>
                    <a:bodyPr/>
                    <a:lstStyle/>
                    <a:p>
                      <a:pPr algn="ctr"/>
                      <a:r>
                        <a:rPr lang="en-US" sz="3200" smtClean="0"/>
                        <a:t>Dữ</a:t>
                      </a:r>
                      <a:r>
                        <a:rPr lang="en-US" sz="3200" baseline="0" smtClean="0"/>
                        <a:t> liệu</a:t>
                      </a:r>
                      <a:endParaRPr lang="en-US" sz="3200"/>
                    </a:p>
                  </a:txBody>
                  <a:tcPr anchor="ctr"/>
                </a:tc>
                <a:tc>
                  <a:txBody>
                    <a:bodyPr/>
                    <a:lstStyle/>
                    <a:p>
                      <a:pPr algn="ctr"/>
                      <a:r>
                        <a:rPr lang="en-US" sz="3200" smtClean="0"/>
                        <a:t>Liên</a:t>
                      </a:r>
                      <a:r>
                        <a:rPr lang="en-US" sz="3200" baseline="0" smtClean="0"/>
                        <a:t> tục</a:t>
                      </a:r>
                      <a:endParaRPr lang="en-US" sz="3200"/>
                    </a:p>
                  </a:txBody>
                  <a:tcPr anchor="ctr"/>
                </a:tc>
                <a:tc>
                  <a:txBody>
                    <a:bodyPr/>
                    <a:lstStyle/>
                    <a:p>
                      <a:pPr algn="ctr"/>
                      <a:r>
                        <a:rPr lang="en-US" sz="3200" smtClean="0"/>
                        <a:t>Rời</a:t>
                      </a:r>
                      <a:r>
                        <a:rPr lang="en-US" sz="3200" baseline="0" smtClean="0"/>
                        <a:t> rạc</a:t>
                      </a:r>
                      <a:endParaRPr lang="en-US" sz="3200"/>
                    </a:p>
                  </a:txBody>
                  <a:tcPr anchor="ctr"/>
                </a:tc>
              </a:tr>
              <a:tr h="709612">
                <a:tc>
                  <a:txBody>
                    <a:bodyPr/>
                    <a:lstStyle/>
                    <a:p>
                      <a:pPr algn="ctr"/>
                      <a:r>
                        <a:rPr lang="en-US" sz="3200" smtClean="0"/>
                        <a:t>Phân</a:t>
                      </a:r>
                      <a:r>
                        <a:rPr lang="en-US" sz="3200" baseline="0" smtClean="0"/>
                        <a:t> lớp</a:t>
                      </a:r>
                      <a:endParaRPr lang="en-US" sz="3200"/>
                    </a:p>
                  </a:txBody>
                  <a:tcPr anchor="ctr"/>
                </a:tc>
                <a:tc>
                  <a:txBody>
                    <a:bodyPr/>
                    <a:lstStyle/>
                    <a:p>
                      <a:pPr algn="ctr"/>
                      <a:r>
                        <a:rPr lang="en-US" sz="3200" smtClean="0"/>
                        <a:t>Không</a:t>
                      </a:r>
                      <a:endParaRPr lang="en-US" sz="3200"/>
                    </a:p>
                  </a:txBody>
                  <a:tcPr anchor="ctr"/>
                </a:tc>
                <a:tc>
                  <a:txBody>
                    <a:bodyPr/>
                    <a:lstStyle/>
                    <a:p>
                      <a:pPr algn="ctr"/>
                      <a:r>
                        <a:rPr lang="en-US" sz="3200" smtClean="0"/>
                        <a:t>Có</a:t>
                      </a:r>
                      <a:endParaRPr lang="en-US" sz="3200"/>
                    </a:p>
                  </a:txBody>
                  <a:tcPr anchor="ctr"/>
                </a:tc>
              </a:tr>
            </a:tbl>
          </a:graphicData>
        </a:graphic>
      </p:graphicFrame>
      <p:sp>
        <p:nvSpPr>
          <p:cNvPr id="11" name="Content Placeholder 5"/>
          <p:cNvSpPr>
            <a:spLocks noGrp="1"/>
          </p:cNvSpPr>
          <p:nvPr>
            <p:ph idx="1"/>
          </p:nvPr>
        </p:nvSpPr>
        <p:spPr>
          <a:xfrm>
            <a:off x="864325" y="4403142"/>
            <a:ext cx="10515600" cy="1273758"/>
          </a:xfrm>
        </p:spPr>
        <p:txBody>
          <a:bodyPr>
            <a:noAutofit/>
          </a:bodyPr>
          <a:lstStyle/>
          <a:p>
            <a:pPr marL="0" indent="0" algn="just">
              <a:buNone/>
            </a:pPr>
            <a:r>
              <a:rPr lang="en-US" sz="3600" smtClean="0">
                <a:sym typeface="Wingdings" panose="05000000000000000000" pitchFamily="2" charset="2"/>
              </a:rPr>
              <a:t> </a:t>
            </a:r>
            <a:r>
              <a:rPr lang="en-US" sz="3600" smtClean="0"/>
              <a:t>Sử dụng các hàm Activation để trả về giá trị xác suất, từ đó ánh xạ lên nhiều điểm khác tạo nên các phân lớp</a:t>
            </a:r>
          </a:p>
        </p:txBody>
      </p:sp>
    </p:spTree>
    <p:extLst>
      <p:ext uri="{BB962C8B-B14F-4D97-AF65-F5344CB8AC3E}">
        <p14:creationId xmlns:p14="http://schemas.microsoft.com/office/powerpoint/2010/main" val="163294195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fade">
                                      <p:cBhvr>
                                        <p:cTn id="12"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325" y="1226524"/>
            <a:ext cx="10515600" cy="780256"/>
          </a:xfrm>
        </p:spPr>
        <p:txBody>
          <a:bodyPr/>
          <a:lstStyle/>
          <a:p>
            <a:r>
              <a:rPr lang="en-US" sz="3600" b="1" smtClean="0"/>
              <a:t>Activation function</a:t>
            </a:r>
            <a:endParaRPr lang="en-US" b="1"/>
          </a:p>
        </p:txBody>
      </p:sp>
      <p:sp>
        <p:nvSpPr>
          <p:cNvPr id="5" name="Title 1"/>
          <p:cNvSpPr txBox="1">
            <a:spLocks/>
          </p:cNvSpPr>
          <p:nvPr/>
        </p:nvSpPr>
        <p:spPr>
          <a:xfrm>
            <a:off x="864325"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smtClean="0">
                <a:solidFill>
                  <a:srgbClr val="FF0000"/>
                </a:solidFill>
                <a:latin typeface="Times New Roman" panose="02020603050405020304" pitchFamily="18" charset="0"/>
                <a:cs typeface="Times New Roman" panose="02020603050405020304" pitchFamily="18" charset="0"/>
              </a:rPr>
              <a:t>Logistic regression</a:t>
            </a:r>
            <a:endParaRPr lang="en-US" b="1">
              <a:solidFill>
                <a:srgbClr val="FF0000"/>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225" y="1990725"/>
            <a:ext cx="11353800" cy="4867275"/>
          </a:xfrm>
          <a:prstGeom prst="rect">
            <a:avLst/>
          </a:prstGeom>
        </p:spPr>
      </p:pic>
    </p:spTree>
    <p:extLst>
      <p:ext uri="{BB962C8B-B14F-4D97-AF65-F5344CB8AC3E}">
        <p14:creationId xmlns:p14="http://schemas.microsoft.com/office/powerpoint/2010/main" val="2618001595"/>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386</TotalTime>
  <Words>212</Words>
  <Application>Microsoft Office PowerPoint</Application>
  <PresentationFormat>Widescreen</PresentationFormat>
  <Paragraphs>64</Paragraphs>
  <Slides>23</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30" baseType="lpstr">
      <vt:lpstr>Arial</vt:lpstr>
      <vt:lpstr>Calibri</vt:lpstr>
      <vt:lpstr>Calibri Light</vt:lpstr>
      <vt:lpstr>Times New Roman</vt:lpstr>
      <vt:lpstr>Wingdings</vt:lpstr>
      <vt:lpstr>Office Theme</vt:lpstr>
      <vt:lpstr>Equation</vt:lpstr>
      <vt:lpstr>PowerPoint Presentation</vt:lpstr>
      <vt:lpstr>Chatbot là gì?</vt:lpstr>
      <vt:lpstr>PowerPoint Presentation</vt:lpstr>
      <vt:lpstr>PowerPoint Presentation</vt:lpstr>
      <vt:lpstr>PowerPoint Presentation</vt:lpstr>
      <vt:lpstr>PowerPoint Presentation</vt:lpstr>
      <vt:lpstr>PowerPoint Presentation</vt:lpstr>
      <vt:lpstr>PowerPoint Presentation</vt:lpstr>
      <vt:lpstr>Activation function</vt:lpstr>
      <vt:lpstr>Activation function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CHATBOT</dc:title>
  <dc:creator>Administrator</dc:creator>
  <cp:lastModifiedBy>Administrator</cp:lastModifiedBy>
  <cp:revision>121</cp:revision>
  <dcterms:created xsi:type="dcterms:W3CDTF">2021-04-07T05:24:25Z</dcterms:created>
  <dcterms:modified xsi:type="dcterms:W3CDTF">2021-04-28T06:41:21Z</dcterms:modified>
</cp:coreProperties>
</file>