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99" r:id="rId4"/>
    <p:sldId id="267" r:id="rId5"/>
    <p:sldId id="260" r:id="rId6"/>
    <p:sldId id="263" r:id="rId7"/>
    <p:sldId id="268" r:id="rId8"/>
    <p:sldId id="259" r:id="rId9"/>
    <p:sldId id="297" r:id="rId10"/>
    <p:sldId id="298" r:id="rId11"/>
    <p:sldId id="296" r:id="rId12"/>
  </p:sldIdLst>
  <p:sldSz cx="9144000" cy="5143500" type="screen16x9"/>
  <p:notesSz cx="6858000" cy="9144000"/>
  <p:embeddedFontLst>
    <p:embeddedFont>
      <p:font typeface="Belleza" pitchFamily="2" charset="0"/>
      <p:regular r:id="rId14"/>
    </p:embeddedFont>
    <p:embeddedFont>
      <p:font typeface="Figtree" pitchFamily="2" charset="0"/>
      <p:regular r:id="rId15"/>
      <p:bold r:id="rId16"/>
      <p:italic r:id="rId17"/>
      <p:boldItalic r:id="rId18"/>
    </p:embeddedFont>
    <p:embeddedFont>
      <p:font typeface="Nunito Light" panose="020F0302020204030204" pitchFamily="34" charset="0"/>
      <p:regular r:id="rId19"/>
      <p: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6E0134-AF3D-44C6-A077-BCDB9C696CF8}">
  <a:tblStyle styleId="{256E0134-AF3D-44C6-A077-BCDB9C696C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A94C10-1E15-48F0-A15E-67175828111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8:09:52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22 24575,'-2'0'0,"0"0"0,0 0 0,0 0 0,0 1 0,0-1 0,0 1 0,0-1 0,0 1 0,0 0 0,0 0 0,0 0 0,0 0 0,0 0 0,0 0 0,1 1 0,-1-1 0,0 0 0,1 1 0,-1-1 0,-1 3 0,1 0 0,-1 1 0,1-1 0,0 0 0,0 1 0,0 0 0,1-1 0,-1 1 0,0 7 0,0 6 0,0 0 0,2 0 0,3 34 0,-2-45 0,0-1 0,1 0 0,0 0 0,0 0 0,1 0 0,0 0 0,0-1 0,0 1 0,0-1 0,1 1 0,0-1 0,0-1 0,1 1 0,-1 0 0,1-1 0,0 0 0,0 0 0,0-1 0,1 1 0,9 4 0,-9-5 0,-1-1 0,0 1 0,1-1 0,-1-1 0,1 1 0,0-1 0,0 0 0,-1 0 0,1 0 0,0-1 0,0 0 0,0 0 0,0-1 0,-1 1 0,1-1 0,0-1 0,0 1 0,-1-1 0,1 0 0,-1 0 0,0 0 0,11-7 0,-11 4 0,-1 0 0,1 0 0,-1 0 0,0-1 0,0 0 0,-1 1 0,0-1 0,0-1 0,0 1 0,-1 0 0,0-1 0,0 1 0,0-1 0,-1 0 0,0 1 0,0-12 0,0 7 0,-1-1 0,0 0 0,0 1 0,-1-1 0,-1 1 0,0-1 0,-1 1 0,0 0 0,-5-12 0,5 19-8,0 0-1,0 0 1,-1 0-1,1 1 1,-1-1 0,0 1-1,0 0 1,0 0-1,-1 1 1,1-1-1,-1 1 1,0 0 0,1 0-1,-1 0 1,0 1-1,0-1 1,0 1-1,0 0 1,-8 0-1,-16-5-1187,10 0-5630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8:10:04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236 1 24575,'-35'-1'0,"-56"3"0,83-1 0,1 0 0,0 0 0,-1 1 0,1 0 0,0 0 0,0 1 0,0 0 0,0 0 0,-10 7 0,15-9 0,0 0 0,0 1 0,0-1 0,1 0 0,-1 1 0,0-1 0,1 1 0,-1 0 0,1-1 0,0 1 0,-1 0 0,1 0 0,0 0 0,0 0 0,0 0 0,1 0 0,-1 0 0,0 0 0,1 0 0,-1 0 0,1 1 0,0-1 0,-1 0 0,1 0 0,0 1 0,1-1 0,-1 0 0,0 0 0,1 0 0,-1 1 0,1-1 0,-1 0 0,1 0 0,0 0 0,0 0 0,0 0 0,0 0 0,3 2 0,0 2 0,0-1 0,1 0 0,0 0 0,0 0 0,1-1 0,-1 0 0,1 0 0,0 0 0,0-1 0,1 0 0,6 3 0,10 3 0,0 0 0,1-1 0,31 7 0,-51-14 0,1 0 0,0 0 0,-1 0 0,1-1 0,0 0 0,-1 0 0,1 0 0,0-1 0,-1 1 0,1-1 0,0 0 0,-1 0 0,1-1 0,-1 1 0,1-1 0,-1 0 0,0 0 0,7-5 0,-9 4-47,1 0 0,-1 0 0,0 0 0,0-1 0,0 1 0,0-1 0,0 1 0,-1-1 0,0 0-1,1 1 1,-1-1 0,-1 0 0,1 0 0,-1 0 0,1 0 0,-1 0 0,0 0 0,0 0 0,-1 1 0,1-1 0,-1 0 0,0 0-1,0 0 1,0 0 0,-1 1 0,1-1 0,-1 1 0,-2-5 0,-10-12-6779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8:10:16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 24575,'1335'0'0,"-1288"-2"0,1-3 0,79-18 0,-78 12 0,1 3 0,65-4 0,155 14-1365,-244-2-5461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8:10:26.3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0 165 24575,'2'-4'0,"1"1"0,0-1 0,-1 1 0,1-1 0,1 1 0,-1 0 0,0 0 0,1 0 0,-1 1 0,1-1 0,0 1 0,4-2 0,8-7 0,-10 7 0,-1-1 0,-1 1 0,1-1 0,-1 0 0,0 0 0,0-1 0,0 1 0,-1-1 0,1 0 0,-2 0 0,1 0 0,-1 0 0,0-1 0,0 1 0,0-1 0,-1 1 0,1-11 0,-2 49 0,1 0 0,2 0 0,10 52 0,-9-63 0,-1 5-1365,0-3-5461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8:10:31.8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24575,'-1'24'0,"1"-14"0,-1 1 0,2-1 0,-1 0 0,1 1 0,4 13 0,-4-21 0,0 0 0,0-1 0,0 1 0,1 0 0,-1-1 0,1 1 0,-1-1 0,1 0 0,0 1 0,0-1 0,0 0 0,0 0 0,0 0 0,1-1 0,-1 1 0,1 0 0,-1-1 0,1 0 0,-1 1 0,1-1 0,0 0 0,-1 0 0,7 0 0,18 4 0,-18-4 0,0 0 0,0 1 0,0 0 0,0 0 0,15 7 0,-22-8 0,0 0 0,-1 0 0,1 0 0,0 1 0,-1-1 0,0 0 0,1 0 0,-1 1 0,0-1 0,0 1 0,1-1 0,-1 1 0,0 0 0,-1-1 0,1 1 0,0 0 0,0 0 0,-1-1 0,1 1 0,-1 0 0,1 0 0,-1 0 0,0 0 0,0 0 0,0 0 0,0-1 0,0 1 0,0 0 0,-1 0 0,1 0 0,-1 0 0,1 0 0,-1-1 0,0 3 0,0-2 5,-1 1 1,1-1-1,0 0 0,-1 0 0,1 0 0,-1 0 1,0 0-1,1 0 0,-1 0 0,0 0 1,0-1-1,0 1 0,0-1 0,-1 0 0,1 1 1,0-1-1,-1 0 0,1 0 0,-1 0 0,1-1 1,-4 2-1,-56 4-1315,60-6 1140,-25 0-6656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6T18:10:33.4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24575,'5'0'0,"7"0"0,6 0 0,5 0 0,4 0 0,2 0 0,-4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e8302f49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e8302f49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e925458c8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ae925458c8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ae7e014ad1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ae7e014ad1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ae925458c8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ae925458c8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ae925458c8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ae925458c8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ae7e014ad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ae7e014ad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ae925458c8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ae925458c8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290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58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200" y="0"/>
            <a:ext cx="5258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250200" y="3863775"/>
            <a:ext cx="3893700" cy="127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306525"/>
            <a:ext cx="4028400" cy="24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10050" y="4008655"/>
            <a:ext cx="2574000" cy="614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 flipH="1">
            <a:off x="5243100" y="-1425"/>
            <a:ext cx="3911100" cy="3865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" name="Google Shape;14;p2"/>
          <p:cNvGrpSpPr/>
          <p:nvPr/>
        </p:nvGrpSpPr>
        <p:grpSpPr>
          <a:xfrm>
            <a:off x="-16403" y="4481991"/>
            <a:ext cx="935100" cy="225600"/>
            <a:chOff x="-16403" y="4481991"/>
            <a:chExt cx="935100" cy="225600"/>
          </a:xfrm>
        </p:grpSpPr>
        <p:sp>
          <p:nvSpPr>
            <p:cNvPr id="15" name="Google Shape;15;p2"/>
            <p:cNvSpPr/>
            <p:nvPr/>
          </p:nvSpPr>
          <p:spPr>
            <a:xfrm>
              <a:off x="-16403" y="4481991"/>
              <a:ext cx="9351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6403" y="4634391"/>
              <a:ext cx="9351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/>
          <p:nvPr/>
        </p:nvSpPr>
        <p:spPr>
          <a:xfrm>
            <a:off x="0" y="-25400"/>
            <a:ext cx="91440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0" y="4596300"/>
            <a:ext cx="9144000" cy="54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grpSp>
        <p:nvGrpSpPr>
          <p:cNvPr id="192" name="Google Shape;192;p20"/>
          <p:cNvGrpSpPr/>
          <p:nvPr/>
        </p:nvGrpSpPr>
        <p:grpSpPr>
          <a:xfrm>
            <a:off x="344250" y="4481991"/>
            <a:ext cx="8809960" cy="674205"/>
            <a:chOff x="344250" y="4481991"/>
            <a:chExt cx="8809960" cy="674205"/>
          </a:xfrm>
        </p:grpSpPr>
        <p:grpSp>
          <p:nvGrpSpPr>
            <p:cNvPr id="193" name="Google Shape;193;p20"/>
            <p:cNvGrpSpPr/>
            <p:nvPr/>
          </p:nvGrpSpPr>
          <p:grpSpPr>
            <a:xfrm flipH="1">
              <a:off x="8219110" y="4481991"/>
              <a:ext cx="935100" cy="225600"/>
              <a:chOff x="-16403" y="4481991"/>
              <a:chExt cx="935100" cy="225600"/>
            </a:xfrm>
          </p:grpSpPr>
          <p:sp>
            <p:nvSpPr>
              <p:cNvPr id="194" name="Google Shape;194;p20"/>
              <p:cNvSpPr/>
              <p:nvPr/>
            </p:nvSpPr>
            <p:spPr>
              <a:xfrm>
                <a:off x="-16403" y="4481991"/>
                <a:ext cx="935100" cy="73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0"/>
              <p:cNvSpPr/>
              <p:nvPr/>
            </p:nvSpPr>
            <p:spPr>
              <a:xfrm>
                <a:off x="-16403" y="4634391"/>
                <a:ext cx="935100" cy="73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6" name="Google Shape;196;p20"/>
            <p:cNvSpPr/>
            <p:nvPr/>
          </p:nvSpPr>
          <p:spPr>
            <a:xfrm rot="5400000">
              <a:off x="156600" y="4895346"/>
              <a:ext cx="4485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0"/>
          <p:cNvSpPr txBox="1">
            <a:spLocks noGrp="1"/>
          </p:cNvSpPr>
          <p:nvPr>
            <p:ph type="subTitle" idx="1"/>
          </p:nvPr>
        </p:nvSpPr>
        <p:spPr>
          <a:xfrm>
            <a:off x="948675" y="1825657"/>
            <a:ext cx="32625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2"/>
          </p:nvPr>
        </p:nvSpPr>
        <p:spPr>
          <a:xfrm>
            <a:off x="4932834" y="1825651"/>
            <a:ext cx="32625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3"/>
          </p:nvPr>
        </p:nvSpPr>
        <p:spPr>
          <a:xfrm>
            <a:off x="948675" y="3266202"/>
            <a:ext cx="32625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4"/>
          </p:nvPr>
        </p:nvSpPr>
        <p:spPr>
          <a:xfrm>
            <a:off x="4932829" y="3266200"/>
            <a:ext cx="3262500" cy="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5"/>
          </p:nvPr>
        </p:nvSpPr>
        <p:spPr>
          <a:xfrm>
            <a:off x="948664" y="1444904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subTitle" idx="6"/>
          </p:nvPr>
        </p:nvSpPr>
        <p:spPr>
          <a:xfrm>
            <a:off x="948664" y="2885517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7"/>
          </p:nvPr>
        </p:nvSpPr>
        <p:spPr>
          <a:xfrm>
            <a:off x="4932805" y="1444900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subTitle" idx="8"/>
          </p:nvPr>
        </p:nvSpPr>
        <p:spPr>
          <a:xfrm>
            <a:off x="4932805" y="2885509"/>
            <a:ext cx="3262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/>
          <p:nvPr/>
        </p:nvSpPr>
        <p:spPr>
          <a:xfrm>
            <a:off x="0" y="0"/>
            <a:ext cx="7381800" cy="16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40" name="Google Shape;240;p23"/>
          <p:cNvSpPr/>
          <p:nvPr/>
        </p:nvSpPr>
        <p:spPr>
          <a:xfrm flipH="1">
            <a:off x="7381800" y="0"/>
            <a:ext cx="176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23"/>
          <p:cNvGrpSpPr/>
          <p:nvPr/>
        </p:nvGrpSpPr>
        <p:grpSpPr>
          <a:xfrm>
            <a:off x="-16403" y="-10354"/>
            <a:ext cx="8825378" cy="5166550"/>
            <a:chOff x="-16403" y="-10354"/>
            <a:chExt cx="8825378" cy="5166550"/>
          </a:xfrm>
        </p:grpSpPr>
        <p:grpSp>
          <p:nvGrpSpPr>
            <p:cNvPr id="242" name="Google Shape;242;p23"/>
            <p:cNvGrpSpPr/>
            <p:nvPr/>
          </p:nvGrpSpPr>
          <p:grpSpPr>
            <a:xfrm>
              <a:off x="-16403" y="-10354"/>
              <a:ext cx="8825378" cy="662896"/>
              <a:chOff x="-16403" y="-10354"/>
              <a:chExt cx="8825378" cy="662896"/>
            </a:xfrm>
          </p:grpSpPr>
          <p:grpSp>
            <p:nvGrpSpPr>
              <p:cNvPr id="243" name="Google Shape;243;p23"/>
              <p:cNvGrpSpPr/>
              <p:nvPr/>
            </p:nvGrpSpPr>
            <p:grpSpPr>
              <a:xfrm rot="10800000" flipH="1">
                <a:off x="-16403" y="426942"/>
                <a:ext cx="935100" cy="225600"/>
                <a:chOff x="-16403" y="4481991"/>
                <a:chExt cx="935100" cy="225600"/>
              </a:xfrm>
            </p:grpSpPr>
            <p:sp>
              <p:nvSpPr>
                <p:cNvPr id="244" name="Google Shape;244;p23"/>
                <p:cNvSpPr/>
                <p:nvPr/>
              </p:nvSpPr>
              <p:spPr>
                <a:xfrm>
                  <a:off x="-16403" y="4481991"/>
                  <a:ext cx="935100" cy="73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3"/>
                <p:cNvSpPr/>
                <p:nvPr/>
              </p:nvSpPr>
              <p:spPr>
                <a:xfrm>
                  <a:off x="-16403" y="4634391"/>
                  <a:ext cx="935100" cy="73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" name="Google Shape;246;p23"/>
              <p:cNvSpPr/>
              <p:nvPr/>
            </p:nvSpPr>
            <p:spPr>
              <a:xfrm rot="5400000">
                <a:off x="8548125" y="177296"/>
                <a:ext cx="448500" cy="73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" name="Google Shape;247;p23"/>
            <p:cNvSpPr/>
            <p:nvPr/>
          </p:nvSpPr>
          <p:spPr>
            <a:xfrm rot="-5400000" flipH="1">
              <a:off x="8548125" y="4895346"/>
              <a:ext cx="4485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"/>
          <p:cNvSpPr/>
          <p:nvPr/>
        </p:nvSpPr>
        <p:spPr>
          <a:xfrm flipH="1">
            <a:off x="-7575" y="0"/>
            <a:ext cx="9144000" cy="318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4066500" y="0"/>
            <a:ext cx="5077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grpSp>
        <p:nvGrpSpPr>
          <p:cNvPr id="251" name="Google Shape;251;p24"/>
          <p:cNvGrpSpPr/>
          <p:nvPr/>
        </p:nvGrpSpPr>
        <p:grpSpPr>
          <a:xfrm flipH="1">
            <a:off x="-16403" y="-10354"/>
            <a:ext cx="9170613" cy="5166550"/>
            <a:chOff x="-16403" y="-10354"/>
            <a:chExt cx="9170613" cy="5166550"/>
          </a:xfrm>
        </p:grpSpPr>
        <p:grpSp>
          <p:nvGrpSpPr>
            <p:cNvPr id="252" name="Google Shape;252;p24"/>
            <p:cNvGrpSpPr/>
            <p:nvPr/>
          </p:nvGrpSpPr>
          <p:grpSpPr>
            <a:xfrm rot="10800000" flipH="1">
              <a:off x="-16403" y="426942"/>
              <a:ext cx="935100" cy="225600"/>
              <a:chOff x="-16403" y="4481991"/>
              <a:chExt cx="935100" cy="225600"/>
            </a:xfrm>
          </p:grpSpPr>
          <p:sp>
            <p:nvSpPr>
              <p:cNvPr id="253" name="Google Shape;253;p24"/>
              <p:cNvSpPr/>
              <p:nvPr/>
            </p:nvSpPr>
            <p:spPr>
              <a:xfrm>
                <a:off x="-16403" y="4481991"/>
                <a:ext cx="935100" cy="73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-16403" y="4634391"/>
                <a:ext cx="935100" cy="73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24"/>
            <p:cNvGrpSpPr/>
            <p:nvPr/>
          </p:nvGrpSpPr>
          <p:grpSpPr>
            <a:xfrm rot="10800000" flipH="1">
              <a:off x="8219110" y="4481991"/>
              <a:ext cx="935100" cy="225600"/>
              <a:chOff x="8219110" y="426942"/>
              <a:chExt cx="935100" cy="225600"/>
            </a:xfrm>
          </p:grpSpPr>
          <p:sp>
            <p:nvSpPr>
              <p:cNvPr id="256" name="Google Shape;256;p24"/>
              <p:cNvSpPr/>
              <p:nvPr/>
            </p:nvSpPr>
            <p:spPr>
              <a:xfrm>
                <a:off x="8219110" y="426942"/>
                <a:ext cx="935100" cy="73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8219110" y="579342"/>
                <a:ext cx="935100" cy="73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8" name="Google Shape;258;p24"/>
            <p:cNvSpPr/>
            <p:nvPr/>
          </p:nvSpPr>
          <p:spPr>
            <a:xfrm rot="5400000">
              <a:off x="156600" y="4895346"/>
              <a:ext cx="4485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 rot="5400000">
              <a:off x="8548125" y="177296"/>
              <a:ext cx="4485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/>
          <p:nvPr/>
        </p:nvSpPr>
        <p:spPr>
          <a:xfrm flipH="1">
            <a:off x="-7575" y="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62" name="Google Shape;262;p25"/>
          <p:cNvSpPr/>
          <p:nvPr/>
        </p:nvSpPr>
        <p:spPr>
          <a:xfrm flipH="1">
            <a:off x="-7575" y="4596300"/>
            <a:ext cx="91440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-7575" y="1175"/>
            <a:ext cx="3748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5"/>
          <p:cNvGrpSpPr/>
          <p:nvPr/>
        </p:nvGrpSpPr>
        <p:grpSpPr>
          <a:xfrm flipH="1">
            <a:off x="-16403" y="-10354"/>
            <a:ext cx="8809960" cy="5166550"/>
            <a:chOff x="344250" y="-10354"/>
            <a:chExt cx="8809960" cy="5166550"/>
          </a:xfrm>
        </p:grpSpPr>
        <p:grpSp>
          <p:nvGrpSpPr>
            <p:cNvPr id="265" name="Google Shape;265;p25"/>
            <p:cNvGrpSpPr/>
            <p:nvPr/>
          </p:nvGrpSpPr>
          <p:grpSpPr>
            <a:xfrm rot="10800000" flipH="1">
              <a:off x="8219110" y="4481991"/>
              <a:ext cx="935100" cy="225600"/>
              <a:chOff x="8219110" y="426942"/>
              <a:chExt cx="935100" cy="225600"/>
            </a:xfrm>
          </p:grpSpPr>
          <p:sp>
            <p:nvSpPr>
              <p:cNvPr id="266" name="Google Shape;266;p25"/>
              <p:cNvSpPr/>
              <p:nvPr/>
            </p:nvSpPr>
            <p:spPr>
              <a:xfrm>
                <a:off x="8219110" y="426942"/>
                <a:ext cx="935100" cy="73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>
                <a:off x="8219110" y="579342"/>
                <a:ext cx="935100" cy="73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8" name="Google Shape;268;p25"/>
            <p:cNvSpPr/>
            <p:nvPr/>
          </p:nvSpPr>
          <p:spPr>
            <a:xfrm rot="5400000">
              <a:off x="156600" y="4895346"/>
              <a:ext cx="4485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 rot="5400000">
              <a:off x="8548125" y="177296"/>
              <a:ext cx="4485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9144000" cy="54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-8200" y="0"/>
            <a:ext cx="3748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-16403" y="-10354"/>
            <a:ext cx="8825378" cy="5166550"/>
            <a:chOff x="-16403" y="-10354"/>
            <a:chExt cx="8825378" cy="516655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-16403" y="4481991"/>
              <a:ext cx="935100" cy="225600"/>
              <a:chOff x="-16403" y="4481991"/>
              <a:chExt cx="935100" cy="225600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-16403" y="4481991"/>
                <a:ext cx="935100" cy="73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-16403" y="4634391"/>
                <a:ext cx="935100" cy="73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5"/>
            <p:cNvSpPr/>
            <p:nvPr/>
          </p:nvSpPr>
          <p:spPr>
            <a:xfrm rot="5400000">
              <a:off x="8548125" y="177296"/>
              <a:ext cx="4485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-5400000" flipH="1">
              <a:off x="8548125" y="4895346"/>
              <a:ext cx="4485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3990975" y="1317359"/>
            <a:ext cx="4403700" cy="10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3990975" y="3268941"/>
            <a:ext cx="4403700" cy="10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3990975" y="798459"/>
            <a:ext cx="44037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3990975" y="2750084"/>
            <a:ext cx="44037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10475" y="1927500"/>
            <a:ext cx="2594700" cy="1288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0" y="4596300"/>
            <a:ext cx="9144000" cy="54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0" y="0"/>
            <a:ext cx="9144000" cy="16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713225" y="326231"/>
            <a:ext cx="4294800" cy="1231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ubTitle" idx="1"/>
          </p:nvPr>
        </p:nvSpPr>
        <p:spPr>
          <a:xfrm>
            <a:off x="713225" y="1866250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●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617150" y="0"/>
            <a:ext cx="3526800" cy="45963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7"/>
          <p:cNvSpPr/>
          <p:nvPr/>
        </p:nvSpPr>
        <p:spPr>
          <a:xfrm rot="5400000">
            <a:off x="156600" y="187650"/>
            <a:ext cx="448500" cy="7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0" y="539500"/>
            <a:ext cx="9144000" cy="405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388100" y="1001400"/>
            <a:ext cx="6367800" cy="31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4596300"/>
            <a:ext cx="9144000" cy="54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0" y="0"/>
            <a:ext cx="9144000" cy="54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grpSp>
        <p:nvGrpSpPr>
          <p:cNvPr id="71" name="Google Shape;71;p8"/>
          <p:cNvGrpSpPr/>
          <p:nvPr/>
        </p:nvGrpSpPr>
        <p:grpSpPr>
          <a:xfrm flipH="1">
            <a:off x="345547" y="-10354"/>
            <a:ext cx="73200" cy="5166550"/>
            <a:chOff x="8735775" y="-10354"/>
            <a:chExt cx="73200" cy="516655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8548125" y="177296"/>
              <a:ext cx="4485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 flipH="1">
              <a:off x="8548125" y="4895346"/>
              <a:ext cx="4485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8"/>
          <p:cNvGrpSpPr/>
          <p:nvPr/>
        </p:nvGrpSpPr>
        <p:grpSpPr>
          <a:xfrm flipH="1">
            <a:off x="8734772" y="-10354"/>
            <a:ext cx="73200" cy="5166550"/>
            <a:chOff x="8735775" y="-10354"/>
            <a:chExt cx="73200" cy="516655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8548125" y="177296"/>
              <a:ext cx="4485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 flipH="1">
              <a:off x="8548125" y="4895346"/>
              <a:ext cx="4485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0" y="1638300"/>
            <a:ext cx="9144000" cy="350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-8200" y="0"/>
            <a:ext cx="458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13225" y="1830600"/>
            <a:ext cx="3496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5105400" y="2736400"/>
            <a:ext cx="3317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-16403" y="4481991"/>
            <a:ext cx="935100" cy="225600"/>
            <a:chOff x="-16403" y="4481991"/>
            <a:chExt cx="935100" cy="225600"/>
          </a:xfrm>
        </p:grpSpPr>
        <p:sp>
          <p:nvSpPr>
            <p:cNvPr id="83" name="Google Shape;83;p9"/>
            <p:cNvSpPr/>
            <p:nvPr/>
          </p:nvSpPr>
          <p:spPr>
            <a:xfrm>
              <a:off x="-16403" y="4481991"/>
              <a:ext cx="9351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-16403" y="4634391"/>
              <a:ext cx="9351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9"/>
          <p:cNvGrpSpPr/>
          <p:nvPr/>
        </p:nvGrpSpPr>
        <p:grpSpPr>
          <a:xfrm>
            <a:off x="8219110" y="426942"/>
            <a:ext cx="935100" cy="4729254"/>
            <a:chOff x="8219110" y="426942"/>
            <a:chExt cx="935100" cy="4729254"/>
          </a:xfrm>
        </p:grpSpPr>
        <p:grpSp>
          <p:nvGrpSpPr>
            <p:cNvPr id="86" name="Google Shape;86;p9"/>
            <p:cNvGrpSpPr/>
            <p:nvPr/>
          </p:nvGrpSpPr>
          <p:grpSpPr>
            <a:xfrm>
              <a:off x="8219110" y="426942"/>
              <a:ext cx="935100" cy="225600"/>
              <a:chOff x="8219110" y="426942"/>
              <a:chExt cx="935100" cy="225600"/>
            </a:xfrm>
          </p:grpSpPr>
          <p:sp>
            <p:nvSpPr>
              <p:cNvPr id="87" name="Google Shape;87;p9"/>
              <p:cNvSpPr/>
              <p:nvPr/>
            </p:nvSpPr>
            <p:spPr>
              <a:xfrm>
                <a:off x="8219110" y="426942"/>
                <a:ext cx="935100" cy="73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8219110" y="579342"/>
                <a:ext cx="935100" cy="73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" name="Google Shape;89;p9"/>
            <p:cNvSpPr/>
            <p:nvPr/>
          </p:nvSpPr>
          <p:spPr>
            <a:xfrm rot="-5400000" flipH="1">
              <a:off x="8548125" y="4895346"/>
              <a:ext cx="4485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5"/>
          <p:cNvGrpSpPr/>
          <p:nvPr/>
        </p:nvGrpSpPr>
        <p:grpSpPr>
          <a:xfrm flipH="1">
            <a:off x="0" y="0"/>
            <a:ext cx="9144000" cy="5156196"/>
            <a:chOff x="0" y="0"/>
            <a:chExt cx="9144000" cy="5156196"/>
          </a:xfrm>
        </p:grpSpPr>
        <p:sp>
          <p:nvSpPr>
            <p:cNvPr id="140" name="Google Shape;140;p15"/>
            <p:cNvSpPr/>
            <p:nvPr/>
          </p:nvSpPr>
          <p:spPr>
            <a:xfrm>
              <a:off x="0" y="0"/>
              <a:ext cx="9144000" cy="1104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0" y="4596300"/>
              <a:ext cx="9144000" cy="54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 rot="5400000">
              <a:off x="156600" y="187650"/>
              <a:ext cx="448500" cy="73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 rot="-5400000" flipH="1">
              <a:off x="8548125" y="4895346"/>
              <a:ext cx="4485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/>
          <p:nvPr/>
        </p:nvSpPr>
        <p:spPr>
          <a:xfrm>
            <a:off x="6062400" y="0"/>
            <a:ext cx="3081600" cy="165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0"/>
            <a:ext cx="6062400" cy="16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grpSp>
        <p:nvGrpSpPr>
          <p:cNvPr id="148" name="Google Shape;148;p16"/>
          <p:cNvGrpSpPr/>
          <p:nvPr/>
        </p:nvGrpSpPr>
        <p:grpSpPr>
          <a:xfrm>
            <a:off x="-16403" y="4481991"/>
            <a:ext cx="8825378" cy="674205"/>
            <a:chOff x="-16403" y="4481991"/>
            <a:chExt cx="8825378" cy="674205"/>
          </a:xfrm>
        </p:grpSpPr>
        <p:grpSp>
          <p:nvGrpSpPr>
            <p:cNvPr id="149" name="Google Shape;149;p16"/>
            <p:cNvGrpSpPr/>
            <p:nvPr/>
          </p:nvGrpSpPr>
          <p:grpSpPr>
            <a:xfrm rot="10800000">
              <a:off x="-16403" y="4481991"/>
              <a:ext cx="935100" cy="225600"/>
              <a:chOff x="8219110" y="426942"/>
              <a:chExt cx="935100" cy="225600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8219110" y="426942"/>
                <a:ext cx="935100" cy="73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8219110" y="579342"/>
                <a:ext cx="935100" cy="73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16"/>
            <p:cNvSpPr/>
            <p:nvPr/>
          </p:nvSpPr>
          <p:spPr>
            <a:xfrm rot="-5400000" flipH="1">
              <a:off x="8548125" y="4895346"/>
              <a:ext cx="4485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713250" y="1722978"/>
            <a:ext cx="7717500" cy="22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2421900" cy="1074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0" y="4596300"/>
            <a:ext cx="9144000" cy="54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-8200" y="0"/>
            <a:ext cx="3748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1"/>
          </p:nvPr>
        </p:nvSpPr>
        <p:spPr>
          <a:xfrm>
            <a:off x="3990975" y="1058450"/>
            <a:ext cx="44037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2"/>
          </p:nvPr>
        </p:nvSpPr>
        <p:spPr>
          <a:xfrm>
            <a:off x="3990975" y="2324213"/>
            <a:ext cx="44037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3"/>
          </p:nvPr>
        </p:nvSpPr>
        <p:spPr>
          <a:xfrm>
            <a:off x="3990975" y="3589975"/>
            <a:ext cx="44037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subTitle" idx="4"/>
          </p:nvPr>
        </p:nvSpPr>
        <p:spPr>
          <a:xfrm>
            <a:off x="3990975" y="539550"/>
            <a:ext cx="44037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5"/>
          </p:nvPr>
        </p:nvSpPr>
        <p:spPr>
          <a:xfrm>
            <a:off x="3990975" y="1805375"/>
            <a:ext cx="44037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6"/>
          </p:nvPr>
        </p:nvSpPr>
        <p:spPr>
          <a:xfrm>
            <a:off x="3990975" y="3071201"/>
            <a:ext cx="44037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710475" y="1435625"/>
            <a:ext cx="3020700" cy="2279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19"/>
          <p:cNvGrpSpPr/>
          <p:nvPr/>
        </p:nvGrpSpPr>
        <p:grpSpPr>
          <a:xfrm>
            <a:off x="-16403" y="-10354"/>
            <a:ext cx="8825378" cy="662896"/>
            <a:chOff x="-16403" y="-10354"/>
            <a:chExt cx="8825378" cy="662896"/>
          </a:xfrm>
        </p:grpSpPr>
        <p:grpSp>
          <p:nvGrpSpPr>
            <p:cNvPr id="185" name="Google Shape;185;p19"/>
            <p:cNvGrpSpPr/>
            <p:nvPr/>
          </p:nvGrpSpPr>
          <p:grpSpPr>
            <a:xfrm rot="10800000" flipH="1">
              <a:off x="-16403" y="426942"/>
              <a:ext cx="935100" cy="225600"/>
              <a:chOff x="-16403" y="4481991"/>
              <a:chExt cx="935100" cy="225600"/>
            </a:xfrm>
          </p:grpSpPr>
          <p:sp>
            <p:nvSpPr>
              <p:cNvPr id="186" name="Google Shape;186;p19"/>
              <p:cNvSpPr/>
              <p:nvPr/>
            </p:nvSpPr>
            <p:spPr>
              <a:xfrm>
                <a:off x="-16403" y="4481991"/>
                <a:ext cx="935100" cy="73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-16403" y="4634391"/>
                <a:ext cx="935100" cy="73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19"/>
            <p:cNvSpPr/>
            <p:nvPr/>
          </p:nvSpPr>
          <p:spPr>
            <a:xfrm rot="5400000">
              <a:off x="8548125" y="177296"/>
              <a:ext cx="4485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lleza"/>
              <a:buNone/>
              <a:defRPr sz="3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lleza"/>
              <a:buNone/>
              <a:defRPr sz="3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lleza"/>
              <a:buNone/>
              <a:defRPr sz="3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lleza"/>
              <a:buNone/>
              <a:defRPr sz="3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lleza"/>
              <a:buNone/>
              <a:defRPr sz="3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lleza"/>
              <a:buNone/>
              <a:defRPr sz="3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lleza"/>
              <a:buNone/>
              <a:defRPr sz="3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lleza"/>
              <a:buNone/>
              <a:defRPr sz="3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elleza"/>
              <a:buNone/>
              <a:defRPr sz="3300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gtree"/>
              <a:buChar char="●"/>
              <a:defRPr sz="18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8" r:id="rId6"/>
    <p:sldLayoutId id="2147483661" r:id="rId7"/>
    <p:sldLayoutId id="2147483662" r:id="rId8"/>
    <p:sldLayoutId id="2147483665" r:id="rId9"/>
    <p:sldLayoutId id="2147483666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52" t="29328" b="5367"/>
          <a:stretch/>
        </p:blipFill>
        <p:spPr>
          <a:xfrm flipH="1">
            <a:off x="5243001" y="-1425"/>
            <a:ext cx="3911199" cy="3865201"/>
          </a:xfrm>
          <a:prstGeom prst="rect">
            <a:avLst/>
          </a:prstGeom>
        </p:spPr>
      </p:pic>
      <p:sp>
        <p:nvSpPr>
          <p:cNvPr id="281" name="Google Shape;281;p29"/>
          <p:cNvSpPr txBox="1">
            <a:spLocks noGrp="1"/>
          </p:cNvSpPr>
          <p:nvPr>
            <p:ph type="ctrTitle"/>
          </p:nvPr>
        </p:nvSpPr>
        <p:spPr>
          <a:xfrm>
            <a:off x="688456" y="500142"/>
            <a:ext cx="4028400" cy="24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Портфолио</a:t>
            </a:r>
          </a:p>
        </p:txBody>
      </p:sp>
      <p:sp>
        <p:nvSpPr>
          <p:cNvPr id="282" name="Google Shape;282;p29"/>
          <p:cNvSpPr txBox="1">
            <a:spLocks noGrp="1"/>
          </p:cNvSpPr>
          <p:nvPr>
            <p:ph type="subTitle" idx="1"/>
          </p:nvPr>
        </p:nvSpPr>
        <p:spPr>
          <a:xfrm>
            <a:off x="5910050" y="4008655"/>
            <a:ext cx="2574000" cy="614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Выполнила: Ушакова Алёна, АИБ-23-1</a:t>
            </a:r>
          </a:p>
        </p:txBody>
      </p:sp>
      <p:grpSp>
        <p:nvGrpSpPr>
          <p:cNvPr id="283" name="Google Shape;283;p29"/>
          <p:cNvGrpSpPr/>
          <p:nvPr/>
        </p:nvGrpSpPr>
        <p:grpSpPr>
          <a:xfrm>
            <a:off x="8219110" y="426942"/>
            <a:ext cx="935100" cy="225600"/>
            <a:chOff x="8219110" y="426942"/>
            <a:chExt cx="935100" cy="225600"/>
          </a:xfrm>
        </p:grpSpPr>
        <p:sp>
          <p:nvSpPr>
            <p:cNvPr id="284" name="Google Shape;284;p29"/>
            <p:cNvSpPr/>
            <p:nvPr/>
          </p:nvSpPr>
          <p:spPr>
            <a:xfrm>
              <a:off x="8219110" y="426942"/>
              <a:ext cx="9351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8219110" y="579342"/>
              <a:ext cx="9351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9"/>
          <p:cNvSpPr/>
          <p:nvPr/>
        </p:nvSpPr>
        <p:spPr>
          <a:xfrm>
            <a:off x="4307897" y="976791"/>
            <a:ext cx="935100" cy="7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B8AAC90-C762-3D51-D5B9-262AD98783D3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ru-RU" dirty="0"/>
              <a:t>Герб личности</a:t>
            </a:r>
            <a:endParaRPr lang="ru-BY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DED381-F6C8-D67F-6C71-ED88647E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651"/>
            <a:ext cx="3671455" cy="3669238"/>
          </a:xfrm>
          <a:prstGeom prst="rect">
            <a:avLst/>
          </a:prstGeom>
        </p:spPr>
      </p:pic>
      <p:sp>
        <p:nvSpPr>
          <p:cNvPr id="11" name="Подзаголовок 4">
            <a:extLst>
              <a:ext uri="{FF2B5EF4-FFF2-40B4-BE49-F238E27FC236}">
                <a16:creationId xmlns:a16="http://schemas.microsoft.com/office/drawing/2014/main" id="{A74EA699-3C08-E6F4-C347-37608A37D3AD}"/>
              </a:ext>
            </a:extLst>
          </p:cNvPr>
          <p:cNvSpPr txBox="1">
            <a:spLocks/>
          </p:cNvSpPr>
          <p:nvPr/>
        </p:nvSpPr>
        <p:spPr>
          <a:xfrm>
            <a:off x="3954896" y="1117650"/>
            <a:ext cx="44037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300" b="0" i="0" u="none" strike="noStrike" cap="none">
                <a:solidFill>
                  <a:schemeClr val="dk1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dirty="0"/>
              <a:t>Женственность и нежность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241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52" t="29328" b="5367"/>
          <a:stretch/>
        </p:blipFill>
        <p:spPr>
          <a:xfrm flipH="1">
            <a:off x="5243001" y="-1425"/>
            <a:ext cx="3911199" cy="3865201"/>
          </a:xfrm>
          <a:prstGeom prst="rect">
            <a:avLst/>
          </a:prstGeom>
        </p:spPr>
      </p:pic>
      <p:sp>
        <p:nvSpPr>
          <p:cNvPr id="281" name="Google Shape;281;p29"/>
          <p:cNvSpPr txBox="1">
            <a:spLocks noGrp="1"/>
          </p:cNvSpPr>
          <p:nvPr>
            <p:ph type="ctrTitle"/>
          </p:nvPr>
        </p:nvSpPr>
        <p:spPr>
          <a:xfrm>
            <a:off x="688456" y="500142"/>
            <a:ext cx="4028400" cy="24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Портфолио</a:t>
            </a:r>
          </a:p>
        </p:txBody>
      </p:sp>
      <p:sp>
        <p:nvSpPr>
          <p:cNvPr id="282" name="Google Shape;282;p29"/>
          <p:cNvSpPr txBox="1">
            <a:spLocks noGrp="1"/>
          </p:cNvSpPr>
          <p:nvPr>
            <p:ph type="subTitle" idx="1"/>
          </p:nvPr>
        </p:nvSpPr>
        <p:spPr>
          <a:xfrm>
            <a:off x="5910050" y="4008655"/>
            <a:ext cx="2574000" cy="614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Выполнила: Ушакова Алёна, АИБ-23-1</a:t>
            </a:r>
          </a:p>
        </p:txBody>
      </p:sp>
      <p:grpSp>
        <p:nvGrpSpPr>
          <p:cNvPr id="283" name="Google Shape;283;p29"/>
          <p:cNvGrpSpPr/>
          <p:nvPr/>
        </p:nvGrpSpPr>
        <p:grpSpPr>
          <a:xfrm>
            <a:off x="8219110" y="426942"/>
            <a:ext cx="935100" cy="225600"/>
            <a:chOff x="8219110" y="426942"/>
            <a:chExt cx="935100" cy="225600"/>
          </a:xfrm>
        </p:grpSpPr>
        <p:sp>
          <p:nvSpPr>
            <p:cNvPr id="284" name="Google Shape;284;p29"/>
            <p:cNvSpPr/>
            <p:nvPr/>
          </p:nvSpPr>
          <p:spPr>
            <a:xfrm>
              <a:off x="8219110" y="426942"/>
              <a:ext cx="9351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8219110" y="579342"/>
              <a:ext cx="9351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9"/>
          <p:cNvSpPr/>
          <p:nvPr/>
        </p:nvSpPr>
        <p:spPr>
          <a:xfrm>
            <a:off x="4307897" y="976791"/>
            <a:ext cx="935100" cy="7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8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xfrm>
            <a:off x="720000" y="2093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Методика «Определение общей эмоциональной направленности личности» (Б.И. Додонов)</a:t>
            </a:r>
            <a:endParaRPr lang="en-US" sz="2000" dirty="0"/>
          </a:p>
        </p:txBody>
      </p:sp>
      <p:sp>
        <p:nvSpPr>
          <p:cNvPr id="293" name="Google Shape;293;p30"/>
          <p:cNvSpPr txBox="1"/>
          <p:nvPr/>
        </p:nvSpPr>
        <p:spPr>
          <a:xfrm>
            <a:off x="890121" y="1340407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Описание: Методика измеряет общую эмоциональную направленность личности. По данной методике можно изучить эмоциональную направленность.</a:t>
            </a:r>
          </a:p>
        </p:txBody>
      </p:sp>
      <p:sp>
        <p:nvSpPr>
          <p:cNvPr id="6" name="Google Shape;335;p33">
            <a:extLst>
              <a:ext uri="{FF2B5EF4-FFF2-40B4-BE49-F238E27FC236}">
                <a16:creationId xmlns:a16="http://schemas.microsoft.com/office/drawing/2014/main" id="{35601357-3B90-F227-F9B1-59819907E404}"/>
              </a:ext>
            </a:extLst>
          </p:cNvPr>
          <p:cNvSpPr txBox="1">
            <a:spLocks/>
          </p:cNvSpPr>
          <p:nvPr/>
        </p:nvSpPr>
        <p:spPr>
          <a:xfrm>
            <a:off x="411236" y="1963970"/>
            <a:ext cx="8321528" cy="1215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 dirty="0">
                <a:latin typeface="Figtree" panose="020B0604020202020204" charset="0"/>
              </a:rPr>
              <a:t>MIN: </a:t>
            </a:r>
            <a:r>
              <a:rPr lang="ru-RU" sz="1300" dirty="0">
                <a:latin typeface="Figtree" panose="020B0604020202020204" charset="0"/>
              </a:rPr>
              <a:t>Эстетические эмоции. Единого мнения нет. Одни считают их сплетением разных эмоций, другие - чувством красоты. Наслаждение красотой, изяществом, величием, драматизмом. Лирические чувства: светлая грусть, растроганность, приятное одиночество.</a:t>
            </a:r>
          </a:p>
          <a:p>
            <a:r>
              <a:rPr lang="en-US" sz="1300" dirty="0">
                <a:latin typeface="Figtree" panose="020B0604020202020204" charset="0"/>
              </a:rPr>
              <a:t>MAX: </a:t>
            </a:r>
            <a:r>
              <a:rPr lang="ru-RU" sz="1300" dirty="0">
                <a:latin typeface="Figtree" panose="020B0604020202020204" charset="0"/>
              </a:rPr>
              <a:t>Эмоции, связанные с удовлетворением потребности в комфорте (телесном и душевном). Наслаждение приятными ощущениями (еда, тепло), беззаботность, нега, эйфория, сладострастие. </a:t>
            </a:r>
          </a:p>
        </p:txBody>
      </p:sp>
      <p:sp>
        <p:nvSpPr>
          <p:cNvPr id="7" name="Google Shape;335;p33">
            <a:extLst>
              <a:ext uri="{FF2B5EF4-FFF2-40B4-BE49-F238E27FC236}">
                <a16:creationId xmlns:a16="http://schemas.microsoft.com/office/drawing/2014/main" id="{29D3DAE7-1C92-D937-CA96-035A7A64715B}"/>
              </a:ext>
            </a:extLst>
          </p:cNvPr>
          <p:cNvSpPr txBox="1">
            <a:spLocks/>
          </p:cNvSpPr>
          <p:nvPr/>
        </p:nvSpPr>
        <p:spPr>
          <a:xfrm>
            <a:off x="411236" y="3316956"/>
            <a:ext cx="8321528" cy="1215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300" b="1" dirty="0">
                <a:latin typeface="Figtree" panose="020B0604020202020204" charset="0"/>
              </a:rPr>
              <a:t>Вывод</a:t>
            </a:r>
            <a:r>
              <a:rPr lang="ru-RU" sz="1300" dirty="0">
                <a:latin typeface="Figtree" panose="020B0604020202020204" charset="0"/>
              </a:rPr>
              <a:t>:  Я не ярко выражаю потребность в восприятии прекрасного. Воспринимая прекрасное, я не переживаю сильные чувства. Я ярко выражаю потребности в телесном и душевном комфорте. Комфортные условия для меня являются очень важными, а достижение комфорта является мощным мотивом деятельности.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82F7C-37DC-BC7F-72E1-7BD19167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Жизненные цели</a:t>
            </a:r>
            <a:endParaRPr lang="ru-BY" dirty="0"/>
          </a:p>
        </p:txBody>
      </p:sp>
      <p:sp>
        <p:nvSpPr>
          <p:cNvPr id="4" name="Google Shape;335;p33">
            <a:extLst>
              <a:ext uri="{FF2B5EF4-FFF2-40B4-BE49-F238E27FC236}">
                <a16:creationId xmlns:a16="http://schemas.microsoft.com/office/drawing/2014/main" id="{017939D2-557C-BF89-71C2-A012827B75F0}"/>
              </a:ext>
            </a:extLst>
          </p:cNvPr>
          <p:cNvSpPr txBox="1">
            <a:spLocks/>
          </p:cNvSpPr>
          <p:nvPr/>
        </p:nvSpPr>
        <p:spPr>
          <a:xfrm>
            <a:off x="720000" y="1963970"/>
            <a:ext cx="8424000" cy="2100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600" dirty="0">
                <a:latin typeface="Figtree" panose="020B0604020202020204" charset="0"/>
              </a:rPr>
              <a:t>Рейтинг жизненных целей: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Figtree" panose="020B0604020202020204" charset="0"/>
              </a:rPr>
              <a:t>Родить 2 детей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Figtree" panose="020B0604020202020204" charset="0"/>
              </a:rPr>
              <a:t>Выйти замуж за любимого человека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Figtree" panose="020B0604020202020204" charset="0"/>
              </a:rPr>
              <a:t>Найти высокооплачиваемую работу, которая будем нравиться мне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Figtree" panose="020B0604020202020204" charset="0"/>
              </a:rPr>
              <a:t>Купить большой дом за границей(например в Италии)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>
                <a:latin typeface="Figtree" panose="020B0604020202020204" charset="0"/>
              </a:rPr>
              <a:t>Заработать свой первый миллион</a:t>
            </a:r>
          </a:p>
          <a:p>
            <a:pPr marL="342900" indent="-342900">
              <a:buFont typeface="+mj-lt"/>
              <a:buAutoNum type="arabicPeriod"/>
            </a:pPr>
            <a:endParaRPr lang="ru-RU" sz="1300" dirty="0">
              <a:latin typeface="Figtre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>
            <a:spLocks noGrp="1"/>
          </p:cNvSpPr>
          <p:nvPr>
            <p:ph type="subTitle" idx="1"/>
          </p:nvPr>
        </p:nvSpPr>
        <p:spPr>
          <a:xfrm>
            <a:off x="3990975" y="1317359"/>
            <a:ext cx="4403700" cy="10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Меланхолик-</a:t>
            </a:r>
            <a:r>
              <a:rPr lang="ru-RU" b="1" dirty="0" err="1"/>
              <a:t>интраверт</a:t>
            </a:r>
            <a:r>
              <a:rPr lang="ru-RU" dirty="0"/>
              <a:t>: нестабильная личность, тревожна, пессимистична, очень сдержана внешне, но чувствительна и эмоциональна внутри, интеллектуальная, склонна к размышлениям. В ситуации стресса — склонность к внутренней тревоге, депрессии, срыву или ухудшению результатов деятельности (стресс кролика).</a:t>
            </a:r>
            <a:endParaRPr lang="en-US" dirty="0"/>
          </a:p>
        </p:txBody>
      </p:sp>
      <p:sp>
        <p:nvSpPr>
          <p:cNvPr id="435" name="Google Shape;435;p40"/>
          <p:cNvSpPr txBox="1">
            <a:spLocks noGrp="1"/>
          </p:cNvSpPr>
          <p:nvPr>
            <p:ph type="subTitle" idx="2"/>
          </p:nvPr>
        </p:nvSpPr>
        <p:spPr>
          <a:xfrm>
            <a:off x="3990975" y="3268941"/>
            <a:ext cx="4403700" cy="10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altLang="ko-KR" sz="1200" b="1" dirty="0">
                <a:solidFill>
                  <a:schemeClr val="tx1"/>
                </a:solidFill>
              </a:rPr>
              <a:t>Экстраверсия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ru-RU" altLang="ko-KR" sz="1200" dirty="0">
                <a:solidFill>
                  <a:schemeClr val="tx1"/>
                </a:solidFill>
              </a:rPr>
              <a:t>8</a:t>
            </a:r>
            <a:r>
              <a:rPr lang="en-US" altLang="ko-KR" sz="1200" dirty="0">
                <a:solidFill>
                  <a:schemeClr val="tx1"/>
                </a:solidFill>
              </a:rPr>
              <a:t> – </a:t>
            </a:r>
            <a:r>
              <a:rPr lang="ru-RU" altLang="ko-KR" sz="1200" dirty="0">
                <a:solidFill>
                  <a:schemeClr val="tx1"/>
                </a:solidFill>
              </a:rPr>
              <a:t>интроверт, замкнута внутри себя.</a:t>
            </a:r>
          </a:p>
          <a:p>
            <a:pPr marL="0" indent="0"/>
            <a:r>
              <a:rPr lang="ru-RU" altLang="ko-KR" sz="1200" b="1" dirty="0">
                <a:solidFill>
                  <a:schemeClr val="tx1"/>
                </a:solidFill>
              </a:rPr>
              <a:t>Невротизм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ru-RU" altLang="ko-KR" sz="1200" dirty="0">
                <a:solidFill>
                  <a:schemeClr val="tx1"/>
                </a:solidFill>
              </a:rPr>
              <a:t>15 - </a:t>
            </a:r>
            <a:r>
              <a:rPr lang="ru-RU" sz="1200" dirty="0"/>
              <a:t>эмоциональная впечатлительность.</a:t>
            </a:r>
          </a:p>
          <a:p>
            <a:pPr marL="0" indent="0"/>
            <a:r>
              <a:rPr lang="ru-RU" altLang="ko-KR" sz="1200" b="1" dirty="0">
                <a:solidFill>
                  <a:schemeClr val="tx1"/>
                </a:solidFill>
              </a:rPr>
              <a:t>Ложь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ru-RU" altLang="ko-KR" sz="1200" dirty="0">
                <a:solidFill>
                  <a:schemeClr val="tx1"/>
                </a:solidFill>
              </a:rPr>
              <a:t>1 – норма человеческой лжи, ответам можно доверять.</a:t>
            </a:r>
            <a:endParaRPr lang="ko-KR" altLang="en-US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40"/>
          <p:cNvSpPr txBox="1">
            <a:spLocks noGrp="1"/>
          </p:cNvSpPr>
          <p:nvPr>
            <p:ph type="subTitle" idx="3"/>
          </p:nvPr>
        </p:nvSpPr>
        <p:spPr>
          <a:xfrm>
            <a:off x="3990975" y="671684"/>
            <a:ext cx="44037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Опросник Айзенка по определению темперамента</a:t>
            </a:r>
            <a:endParaRPr lang="en-US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D8B8AB-7A30-8997-C3D3-7E5DE61D4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060" y="1317359"/>
            <a:ext cx="3848986" cy="22872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FA8F815F-7C51-2B5D-93C8-067ADA8D9EA8}"/>
                  </a:ext>
                </a:extLst>
              </p14:cNvPr>
              <p14:cNvContentPartPr/>
              <p14:nvPr/>
            </p14:nvContentPartPr>
            <p14:xfrm>
              <a:off x="1486532" y="2618104"/>
              <a:ext cx="100800" cy="11700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FA8F815F-7C51-2B5D-93C8-067ADA8D9E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0412" y="2611984"/>
                <a:ext cx="1130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77BE0670-E3A6-6E7E-78E9-B04F9AFAA18A}"/>
                  </a:ext>
                </a:extLst>
              </p14:cNvPr>
              <p14:cNvContentPartPr/>
              <p14:nvPr/>
            </p14:nvContentPartPr>
            <p14:xfrm>
              <a:off x="1626932" y="2306704"/>
              <a:ext cx="117360" cy="7452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77BE0670-E3A6-6E7E-78E9-B04F9AFAA1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0812" y="2300584"/>
                <a:ext cx="1296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6A592224-4599-1272-641B-CCD8965666C9}"/>
                  </a:ext>
                </a:extLst>
              </p14:cNvPr>
              <p14:cNvContentPartPr/>
              <p14:nvPr/>
            </p14:nvContentPartPr>
            <p14:xfrm>
              <a:off x="637652" y="1944904"/>
              <a:ext cx="744480" cy="2232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6A592224-4599-1272-641B-CCD8965666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1532" y="1938784"/>
                <a:ext cx="756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E7883130-16AD-4480-638B-1C21D135148E}"/>
                  </a:ext>
                </a:extLst>
              </p14:cNvPr>
              <p14:cNvContentPartPr/>
              <p14:nvPr/>
            </p14:nvContentPartPr>
            <p14:xfrm>
              <a:off x="1892252" y="2290144"/>
              <a:ext cx="53640" cy="90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E7883130-16AD-4480-638B-1C21D13514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6132" y="2284024"/>
                <a:ext cx="6588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837DA23-BE3B-F817-DC80-E78C87AF1255}"/>
              </a:ext>
            </a:extLst>
          </p:cNvPr>
          <p:cNvGrpSpPr/>
          <p:nvPr/>
        </p:nvGrpSpPr>
        <p:grpSpPr>
          <a:xfrm>
            <a:off x="1987292" y="2275024"/>
            <a:ext cx="65880" cy="97560"/>
            <a:chOff x="1987292" y="2275024"/>
            <a:chExt cx="6588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8AA36B7-B1F4-EC12-F3A8-6CA66ADFDB21}"/>
                    </a:ext>
                  </a:extLst>
                </p14:cNvPr>
                <p14:cNvContentPartPr/>
                <p14:nvPr/>
              </p14:nvContentPartPr>
              <p14:xfrm>
                <a:off x="1987292" y="2275024"/>
                <a:ext cx="65880" cy="975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8AA36B7-B1F4-EC12-F3A8-6CA66ADFDB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1172" y="2268904"/>
                  <a:ext cx="78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A0A5B4AE-6C0A-591A-AB0B-8BF9D5EA43A8}"/>
                    </a:ext>
                  </a:extLst>
                </p14:cNvPr>
                <p14:cNvContentPartPr/>
                <p14:nvPr/>
              </p14:nvContentPartPr>
              <p14:xfrm>
                <a:off x="1987652" y="2275024"/>
                <a:ext cx="50760" cy="3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A0A5B4AE-6C0A-591A-AB0B-8BF9D5EA43A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1532" y="2268904"/>
                  <a:ext cx="63000" cy="12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>
            <a:spLocks noGrp="1"/>
          </p:cNvSpPr>
          <p:nvPr>
            <p:ph type="subTitle" idx="1"/>
          </p:nvPr>
        </p:nvSpPr>
        <p:spPr>
          <a:xfrm>
            <a:off x="3990975" y="1058450"/>
            <a:ext cx="44037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консультировании по проблемам карьеры, профориентации методика MBTI помогает направлять личность в выборе той или иной ориентации, профессии, рабочего места, ролей в команде.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336" name="Google Shape;336;p33"/>
          <p:cNvSpPr txBox="1">
            <a:spLocks noGrp="1"/>
          </p:cNvSpPr>
          <p:nvPr>
            <p:ph type="subTitle" idx="2"/>
          </p:nvPr>
        </p:nvSpPr>
        <p:spPr>
          <a:xfrm>
            <a:off x="3990975" y="2001913"/>
            <a:ext cx="4403700" cy="7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altLang="ko-KR" sz="1200" b="1" dirty="0">
                <a:solidFill>
                  <a:schemeClr val="tx1"/>
                </a:solidFill>
              </a:rPr>
              <a:t>Карточка 1</a:t>
            </a:r>
            <a:r>
              <a:rPr lang="en-US" altLang="ko-KR" sz="12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ru-RU" altLang="ko-KR" sz="1200" dirty="0">
                <a:solidFill>
                  <a:schemeClr val="tx1"/>
                </a:solidFill>
              </a:rPr>
              <a:t>Общее кол-во (</a:t>
            </a:r>
            <a:r>
              <a:rPr lang="en-US" altLang="ko-KR" sz="1200" dirty="0">
                <a:solidFill>
                  <a:schemeClr val="tx1"/>
                </a:solidFill>
              </a:rPr>
              <a:t>E)</a:t>
            </a:r>
            <a:r>
              <a:rPr lang="ru-RU" altLang="ko-KR" sz="1200" dirty="0">
                <a:solidFill>
                  <a:schemeClr val="tx1"/>
                </a:solidFill>
              </a:rPr>
              <a:t>-3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altLang="ko-KR" sz="1200" dirty="0">
                <a:solidFill>
                  <a:schemeClr val="tx1"/>
                </a:solidFill>
              </a:rPr>
              <a:t>Общее кол-во (</a:t>
            </a:r>
            <a:r>
              <a:rPr lang="en-US" altLang="ko-KR" sz="1200" dirty="0">
                <a:solidFill>
                  <a:schemeClr val="tx1"/>
                </a:solidFill>
              </a:rPr>
              <a:t>I)-</a:t>
            </a:r>
            <a:r>
              <a:rPr lang="ru-RU" altLang="ko-KR" sz="1200" dirty="0">
                <a:solidFill>
                  <a:schemeClr val="tx1"/>
                </a:solidFill>
              </a:rPr>
              <a:t>6</a:t>
            </a:r>
          </a:p>
          <a:p>
            <a:pPr marL="0" indent="0">
              <a:buNone/>
            </a:pPr>
            <a:r>
              <a:rPr lang="ru-RU" altLang="ko-KR" sz="1200" b="1" dirty="0">
                <a:solidFill>
                  <a:schemeClr val="tx1"/>
                </a:solidFill>
              </a:rPr>
              <a:t>Карточка </a:t>
            </a:r>
            <a:r>
              <a:rPr lang="en-US" altLang="ko-KR" sz="1200" b="1" dirty="0">
                <a:solidFill>
                  <a:schemeClr val="tx1"/>
                </a:solidFill>
              </a:rPr>
              <a:t>2:</a:t>
            </a:r>
          </a:p>
          <a:p>
            <a:pPr marL="0" indent="0">
              <a:buNone/>
            </a:pPr>
            <a:r>
              <a:rPr lang="ru-RU" altLang="ko-KR" sz="1200" dirty="0">
                <a:solidFill>
                  <a:schemeClr val="tx1"/>
                </a:solidFill>
              </a:rPr>
              <a:t>Общее кол-во (</a:t>
            </a:r>
            <a:r>
              <a:rPr lang="en-US" altLang="ko-KR" sz="1200" dirty="0">
                <a:solidFill>
                  <a:schemeClr val="tx1"/>
                </a:solidFill>
              </a:rPr>
              <a:t>S)</a:t>
            </a:r>
            <a:r>
              <a:rPr lang="ru-RU" altLang="ko-KR" sz="1200" dirty="0">
                <a:solidFill>
                  <a:schemeClr val="tx1"/>
                </a:solidFill>
              </a:rPr>
              <a:t>-6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altLang="ko-KR" sz="1200" dirty="0">
                <a:solidFill>
                  <a:schemeClr val="tx1"/>
                </a:solidFill>
              </a:rPr>
              <a:t>Общее кол-во (</a:t>
            </a:r>
            <a:r>
              <a:rPr lang="en-US" altLang="ko-KR" sz="1200" dirty="0">
                <a:solidFill>
                  <a:schemeClr val="tx1"/>
                </a:solidFill>
              </a:rPr>
              <a:t>N)-</a:t>
            </a:r>
            <a:r>
              <a:rPr lang="ru-RU" altLang="ko-KR" sz="1200" dirty="0">
                <a:solidFill>
                  <a:schemeClr val="tx1"/>
                </a:solidFill>
              </a:rPr>
              <a:t>3</a:t>
            </a:r>
          </a:p>
          <a:p>
            <a:pPr marL="0" indent="0">
              <a:buNone/>
            </a:pPr>
            <a:r>
              <a:rPr lang="ru-RU" altLang="ko-KR" sz="1200" b="1" dirty="0">
                <a:solidFill>
                  <a:schemeClr val="tx1"/>
                </a:solidFill>
              </a:rPr>
              <a:t>Карточка </a:t>
            </a:r>
            <a:r>
              <a:rPr lang="en-US" altLang="ko-KR" sz="1200" b="1" dirty="0">
                <a:solidFill>
                  <a:schemeClr val="tx1"/>
                </a:solidFill>
              </a:rPr>
              <a:t>3:</a:t>
            </a:r>
          </a:p>
          <a:p>
            <a:pPr marL="0" indent="0">
              <a:buNone/>
            </a:pPr>
            <a:r>
              <a:rPr lang="ru-RU" altLang="ko-KR" sz="1200" dirty="0">
                <a:solidFill>
                  <a:schemeClr val="tx1"/>
                </a:solidFill>
              </a:rPr>
              <a:t>Общее кол-во (</a:t>
            </a:r>
            <a:r>
              <a:rPr lang="en-US" altLang="ko-KR" sz="1200" dirty="0">
                <a:solidFill>
                  <a:schemeClr val="tx1"/>
                </a:solidFill>
              </a:rPr>
              <a:t>T)</a:t>
            </a:r>
            <a:r>
              <a:rPr lang="ru-RU" altLang="ko-KR" sz="1200" dirty="0">
                <a:solidFill>
                  <a:schemeClr val="tx1"/>
                </a:solidFill>
              </a:rPr>
              <a:t>-4 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altLang="ko-KR" sz="1200" dirty="0">
                <a:solidFill>
                  <a:schemeClr val="tx1"/>
                </a:solidFill>
              </a:rPr>
              <a:t>Общее кол-во (</a:t>
            </a:r>
            <a:r>
              <a:rPr lang="en-US" altLang="ko-KR" sz="1200" dirty="0">
                <a:solidFill>
                  <a:schemeClr val="tx1"/>
                </a:solidFill>
              </a:rPr>
              <a:t>F)-</a:t>
            </a:r>
            <a:r>
              <a:rPr lang="ru-RU" altLang="ko-KR" sz="1200" dirty="0">
                <a:solidFill>
                  <a:schemeClr val="tx1"/>
                </a:solidFill>
              </a:rPr>
              <a:t>5</a:t>
            </a:r>
          </a:p>
          <a:p>
            <a:pPr marL="0" indent="0">
              <a:buNone/>
            </a:pPr>
            <a:r>
              <a:rPr lang="ru-RU" altLang="ko-KR" sz="1200" b="1" dirty="0">
                <a:solidFill>
                  <a:schemeClr val="tx1"/>
                </a:solidFill>
              </a:rPr>
              <a:t>Карточка </a:t>
            </a:r>
            <a:r>
              <a:rPr lang="en-US" altLang="ko-KR" sz="1200" b="1" dirty="0">
                <a:solidFill>
                  <a:schemeClr val="tx1"/>
                </a:solidFill>
              </a:rPr>
              <a:t>4:</a:t>
            </a:r>
          </a:p>
          <a:p>
            <a:pPr marL="0" indent="0">
              <a:buNone/>
            </a:pPr>
            <a:r>
              <a:rPr lang="ru-RU" altLang="ko-KR" sz="1200" dirty="0">
                <a:solidFill>
                  <a:schemeClr val="tx1"/>
                </a:solidFill>
              </a:rPr>
              <a:t>Общее кол-во (</a:t>
            </a:r>
            <a:r>
              <a:rPr lang="en-US" altLang="ko-KR" sz="1200" dirty="0">
                <a:solidFill>
                  <a:schemeClr val="tx1"/>
                </a:solidFill>
              </a:rPr>
              <a:t>J)</a:t>
            </a:r>
            <a:r>
              <a:rPr lang="ru-RU" altLang="ko-KR" sz="1200" dirty="0">
                <a:solidFill>
                  <a:schemeClr val="tx1"/>
                </a:solidFill>
              </a:rPr>
              <a:t>-6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altLang="ko-KR" sz="1200" dirty="0">
                <a:solidFill>
                  <a:schemeClr val="tx1"/>
                </a:solidFill>
              </a:rPr>
              <a:t>Общее кол-во (</a:t>
            </a:r>
            <a:r>
              <a:rPr lang="en-US" altLang="ko-KR" sz="1200" dirty="0">
                <a:solidFill>
                  <a:schemeClr val="tx1"/>
                </a:solidFill>
              </a:rPr>
              <a:t>P)-</a:t>
            </a:r>
            <a:r>
              <a:rPr lang="ru-RU" altLang="ko-KR" sz="1200" dirty="0">
                <a:solidFill>
                  <a:schemeClr val="tx1"/>
                </a:solidFill>
              </a:rPr>
              <a:t>3</a:t>
            </a:r>
          </a:p>
          <a:p>
            <a:pPr marL="0" indent="0">
              <a:buNone/>
            </a:pPr>
            <a:endParaRPr lang="ru-RU" altLang="ko-KR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altLang="ko-KR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altLang="ko-KR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33"/>
          <p:cNvSpPr txBox="1">
            <a:spLocks noGrp="1"/>
          </p:cNvSpPr>
          <p:nvPr>
            <p:ph type="subTitle" idx="3"/>
          </p:nvPr>
        </p:nvSpPr>
        <p:spPr>
          <a:xfrm>
            <a:off x="95532" y="1298113"/>
            <a:ext cx="3530170" cy="2997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ISFJ - интроверты - сенсорики - иррационалы - статики.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Высоко ценю традиции и экономность. Считаю, что работать надо хорошо, что развлечения надо заслужить, готова работать долгие часы. Надежна, лояльна и посвящаю себя не месту, а человеку. Ценю материальные ресурсы и питаю отвращение к их разбазариванию или неправильному использованию.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1"/>
                </a:solidFill>
              </a:rPr>
              <a:t>Профессии: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/>
                </a:solidFill>
              </a:rPr>
              <a:t>Медицина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/>
                </a:solidFill>
              </a:rPr>
              <a:t>Социальные услуги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/>
                </a:solidFill>
              </a:rPr>
              <a:t>Делопроизводство, обеспечение бизнеса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8" name="Google Shape;338;p33"/>
          <p:cNvSpPr txBox="1">
            <a:spLocks noGrp="1"/>
          </p:cNvSpPr>
          <p:nvPr>
            <p:ph type="subTitle" idx="4"/>
          </p:nvPr>
        </p:nvSpPr>
        <p:spPr>
          <a:xfrm>
            <a:off x="3990975" y="539550"/>
            <a:ext cx="4403700" cy="5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МЕТОДИКА </a:t>
            </a:r>
            <a:r>
              <a:rPr lang="en-US" dirty="0"/>
              <a:t>MYERS-BRIGGS (MBTI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40" name="Google Shape;340;p33"/>
          <p:cNvSpPr/>
          <p:nvPr/>
        </p:nvSpPr>
        <p:spPr>
          <a:xfrm>
            <a:off x="2805597" y="4436641"/>
            <a:ext cx="935100" cy="7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>
            <a:spLocks noGrp="1"/>
          </p:cNvSpPr>
          <p:nvPr>
            <p:ph type="title"/>
          </p:nvPr>
        </p:nvSpPr>
        <p:spPr>
          <a:xfrm>
            <a:off x="719999" y="368825"/>
            <a:ext cx="4407297" cy="10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Опросник по выявлению типичных форм поведения в конфликте  </a:t>
            </a:r>
            <a:r>
              <a:rPr lang="ru-RU" sz="2000" dirty="0" err="1"/>
              <a:t>К.Томаса</a:t>
            </a:r>
            <a:endParaRPr lang="en-US" sz="2000" dirty="0"/>
          </a:p>
        </p:txBody>
      </p:sp>
      <p:sp>
        <p:nvSpPr>
          <p:cNvPr id="388" name="Google Shape;388;p36"/>
          <p:cNvSpPr txBox="1">
            <a:spLocks noGrp="1"/>
          </p:cNvSpPr>
          <p:nvPr>
            <p:ph type="body" idx="1"/>
          </p:nvPr>
        </p:nvSpPr>
        <p:spPr>
          <a:xfrm>
            <a:off x="713250" y="1722978"/>
            <a:ext cx="7717500" cy="22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Tx/>
              <a:buSzPts val="1100"/>
              <a:buFont typeface="Arial" panose="020B0604020202020204" pitchFamily="34" charset="0"/>
              <a:buChar char="•"/>
            </a:pPr>
            <a:r>
              <a:rPr lang="ru-RU" sz="1600" dirty="0"/>
              <a:t>Соперничество – 2</a:t>
            </a:r>
          </a:p>
          <a:p>
            <a:pPr marL="285750" indent="-285750">
              <a:buClrTx/>
              <a:buSzPts val="1100"/>
              <a:buFont typeface="Arial" panose="020B0604020202020204" pitchFamily="34" charset="0"/>
              <a:buChar char="•"/>
            </a:pPr>
            <a:r>
              <a:rPr lang="ru-RU" sz="1600" dirty="0"/>
              <a:t>Сотрудничество – 6</a:t>
            </a:r>
          </a:p>
          <a:p>
            <a:pPr marL="285750" indent="-285750">
              <a:buClrTx/>
              <a:buSzPts val="1100"/>
              <a:buFont typeface="Arial" panose="020B0604020202020204" pitchFamily="34" charset="0"/>
              <a:buChar char="•"/>
            </a:pPr>
            <a:r>
              <a:rPr lang="ru-RU" sz="1600" dirty="0"/>
              <a:t>Компромисс – 6</a:t>
            </a:r>
          </a:p>
          <a:p>
            <a:pPr marL="285750" indent="-285750">
              <a:buClrTx/>
              <a:buSzPts val="1100"/>
              <a:buFont typeface="Arial" panose="020B0604020202020204" pitchFamily="34" charset="0"/>
              <a:buChar char="•"/>
            </a:pPr>
            <a:r>
              <a:rPr lang="ru-RU" sz="1600" dirty="0"/>
              <a:t>Избегание – 7</a:t>
            </a:r>
          </a:p>
          <a:p>
            <a:pPr marL="285750" indent="-285750">
              <a:buClrTx/>
              <a:buSzPts val="1100"/>
              <a:buFont typeface="Arial" panose="020B0604020202020204" pitchFamily="34" charset="0"/>
              <a:buChar char="•"/>
            </a:pPr>
            <a:r>
              <a:rPr lang="ru-RU" sz="1600" dirty="0"/>
              <a:t>Приспособление - 9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ru-RU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lang="ru-RU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-RU" sz="1600" b="1" dirty="0"/>
              <a:t>Вывод: </a:t>
            </a:r>
            <a:r>
              <a:rPr lang="ru-RU" sz="1600" dirty="0"/>
              <a:t>Моя типичная форма поведения в конфликте - </a:t>
            </a:r>
            <a:r>
              <a:rPr lang="ru-RU" sz="1600" b="1" i="1" dirty="0"/>
              <a:t>приспособление</a:t>
            </a:r>
            <a:r>
              <a:rPr lang="ru-RU" sz="1600" dirty="0"/>
              <a:t>, означающее в противоположность соперничеству принесение в жертву собственных интересов ради другого</a:t>
            </a:r>
            <a:endParaRPr lang="en-US" sz="1600" dirty="0"/>
          </a:p>
        </p:txBody>
      </p:sp>
      <p:sp>
        <p:nvSpPr>
          <p:cNvPr id="394" name="Google Shape;394;p36"/>
          <p:cNvSpPr/>
          <p:nvPr/>
        </p:nvSpPr>
        <p:spPr>
          <a:xfrm>
            <a:off x="5127297" y="604591"/>
            <a:ext cx="935100" cy="7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subTitle" idx="1"/>
          </p:nvPr>
        </p:nvSpPr>
        <p:spPr>
          <a:xfrm>
            <a:off x="948674" y="1825656"/>
            <a:ext cx="7475325" cy="2321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Мои результаты</a:t>
            </a:r>
            <a:r>
              <a:rPr lang="ru-RU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Самооценка высокая адекватная. Такой человек обладает не просто позитивным взглядом на себя, но и трезво оценивает свои сильные и слабые стороны, что позволяет ему ставить реалистичные цели и добиваться успеха.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Ключевые черты личности с высокой адекватной самооценкой: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Уверенность в себе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  <a:latin typeface="Roboto"/>
              </a:rPr>
              <a:t>Самокритичность</a:t>
            </a:r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  <a:latin typeface="Roboto"/>
              </a:rPr>
              <a:t>Ориентация на успех</a:t>
            </a:r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  <a:latin typeface="Roboto"/>
              </a:rPr>
              <a:t>Позитивный взгляд на мир</a:t>
            </a:r>
            <a:endParaRPr lang="ru-R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000000"/>
                </a:solidFill>
                <a:latin typeface="Roboto"/>
              </a:rPr>
              <a:t>Уважение к другим</a:t>
            </a:r>
            <a:endParaRPr lang="ru-RU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51" name="Google Shape;451;p4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Методика «Изучение самооценки личности» (</a:t>
            </a:r>
            <a:r>
              <a:rPr lang="ru-RU" sz="2000" dirty="0" err="1"/>
              <a:t>Буддасси</a:t>
            </a:r>
            <a:r>
              <a:rPr lang="ru-RU" sz="2000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713225" y="326231"/>
            <a:ext cx="4294800" cy="12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Тест «Командные роли» Р. М. </a:t>
            </a:r>
            <a:r>
              <a:rPr lang="ru-RU" dirty="0" err="1"/>
              <a:t>Белбина</a:t>
            </a:r>
            <a:endParaRPr lang="en-US" dirty="0"/>
          </a:p>
        </p:txBody>
      </p:sp>
      <p:sp>
        <p:nvSpPr>
          <p:cNvPr id="324" name="Google Shape;324;p32"/>
          <p:cNvSpPr txBox="1">
            <a:spLocks noGrp="1"/>
          </p:cNvSpPr>
          <p:nvPr>
            <p:ph type="subTitle" idx="1"/>
          </p:nvPr>
        </p:nvSpPr>
        <p:spPr>
          <a:xfrm>
            <a:off x="713225" y="2033091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Исполнитель</a:t>
            </a:r>
            <a:r>
              <a:rPr lang="ru-RU" dirty="0"/>
              <a:t>  -  это  человек-оркестр, который  берет  на  себя  ответственность  за  реализацию  планов  и  идей.  Я  -  надежный  "фундамент"  команды,  который  гарантирует,  что  работа  будет  выполнена  качественно  и  в  срок.</a:t>
            </a:r>
          </a:p>
          <a:p>
            <a:pPr marL="0" indent="0">
              <a:buNone/>
            </a:pPr>
            <a:r>
              <a:rPr lang="ru-RU" b="1" dirty="0"/>
              <a:t>Доводчик - </a:t>
            </a:r>
            <a:r>
              <a:rPr lang="ru-RU" dirty="0"/>
              <a:t>это "последний рубеж" команды, который гарантирует, что результат работы будет отвечать самым высоким стандартам. Я - хранитель качества и не допущу, чтобы проект был сдан с ошибками и недочетами.</a:t>
            </a:r>
            <a:endParaRPr lang="ko-KR" altLang="en-US"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pic>
        <p:nvPicPr>
          <p:cNvPr id="325" name="Google Shape;325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7241" t="36110" b="9301"/>
          <a:stretch/>
        </p:blipFill>
        <p:spPr>
          <a:xfrm>
            <a:off x="5617150" y="0"/>
            <a:ext cx="3526798" cy="4596301"/>
          </a:xfrm>
          <a:prstGeom prst="rect">
            <a:avLst/>
          </a:prstGeom>
        </p:spPr>
      </p:pic>
      <p:grpSp>
        <p:nvGrpSpPr>
          <p:cNvPr id="326" name="Google Shape;326;p32"/>
          <p:cNvGrpSpPr/>
          <p:nvPr/>
        </p:nvGrpSpPr>
        <p:grpSpPr>
          <a:xfrm>
            <a:off x="8219110" y="4481991"/>
            <a:ext cx="935100" cy="225600"/>
            <a:chOff x="8219110" y="426942"/>
            <a:chExt cx="935100" cy="225600"/>
          </a:xfrm>
        </p:grpSpPr>
        <p:sp>
          <p:nvSpPr>
            <p:cNvPr id="327" name="Google Shape;327;p32"/>
            <p:cNvSpPr/>
            <p:nvPr/>
          </p:nvSpPr>
          <p:spPr>
            <a:xfrm>
              <a:off x="8219110" y="426942"/>
              <a:ext cx="9351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19110" y="579342"/>
              <a:ext cx="935100" cy="7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subTitle" idx="1"/>
          </p:nvPr>
        </p:nvSpPr>
        <p:spPr>
          <a:xfrm>
            <a:off x="948675" y="1825656"/>
            <a:ext cx="4835438" cy="2321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4 круга, 4 треугольника, 2 квадрата = 10 фигур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VI тип (442, 424, 244) – «независимый» («свободный художник»).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Илостеник</a:t>
            </a:r>
            <a:r>
              <a:rPr lang="ru-RU" dirty="0"/>
              <a:t> (лат. </a:t>
            </a:r>
            <a:r>
              <a:rPr lang="ru-RU" dirty="0" err="1"/>
              <a:t>immunus</a:t>
            </a:r>
            <a:r>
              <a:rPr lang="ru-RU" dirty="0"/>
              <a:t> – свободный, </a:t>
            </a:r>
            <a:r>
              <a:rPr lang="ru-RU" dirty="0" err="1"/>
              <a:t>logos</a:t>
            </a:r>
            <a:r>
              <a:rPr lang="ru-RU" dirty="0"/>
              <a:t> – отношение) – «обладающий силой настаивать на своем, быть независимыми в отношениях».</a:t>
            </a:r>
          </a:p>
        </p:txBody>
      </p:sp>
      <p:sp>
        <p:nvSpPr>
          <p:cNvPr id="451" name="Google Shape;451;p41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/>
              <a:t>Психографический</a:t>
            </a:r>
            <a:r>
              <a:rPr lang="ru-RU" sz="2000" dirty="0"/>
              <a:t> тест </a:t>
            </a:r>
            <a:r>
              <a:rPr lang="ru-RU" sz="2000" dirty="0" err="1"/>
              <a:t>ТиГр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195539-F1A7-AD55-B552-85EA8B26B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63" y="1434999"/>
            <a:ext cx="1970037" cy="271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38314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Inspiration Portfolio by Slidesgo">
  <a:themeElements>
    <a:clrScheme name="Simple Light">
      <a:dk1>
        <a:srgbClr val="212121"/>
      </a:dk1>
      <a:lt1>
        <a:srgbClr val="F5F1ED"/>
      </a:lt1>
      <a:dk2>
        <a:srgbClr val="DCD5CD"/>
      </a:dk2>
      <a:lt2>
        <a:srgbClr val="A18B6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Экран (16:9)</PresentationFormat>
  <Paragraphs>64</Paragraphs>
  <Slides>11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Design Inspiration Portfolio by Slidesgo</vt:lpstr>
      <vt:lpstr>Портфолио</vt:lpstr>
      <vt:lpstr>Методика «Определение общей эмоциональной направленности личности» (Б.И. Додонов)</vt:lpstr>
      <vt:lpstr>Жизненные цели</vt:lpstr>
      <vt:lpstr>Презентация PowerPoint</vt:lpstr>
      <vt:lpstr>Презентация PowerPoint</vt:lpstr>
      <vt:lpstr>Опросник по выявлению типичных форм поведения в конфликте  К.Томаса</vt:lpstr>
      <vt:lpstr>Методика «Изучение самооценки личности» (Буддасси)</vt:lpstr>
      <vt:lpstr>Тест «Командные роли» Р. М. Белбина</vt:lpstr>
      <vt:lpstr>Психографический тест ТиГр</vt:lpstr>
      <vt:lpstr>Презентация PowerPoint</vt:lpstr>
      <vt:lpstr>Портфолио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</dc:title>
  <dc:creator>1213</dc:creator>
  <cp:lastModifiedBy>Алёна Ушакова</cp:lastModifiedBy>
  <cp:revision>4</cp:revision>
  <dcterms:modified xsi:type="dcterms:W3CDTF">2024-05-27T06:18:10Z</dcterms:modified>
</cp:coreProperties>
</file>