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6" r:id="rId3"/>
    <p:sldId id="269" r:id="rId4"/>
    <p:sldId id="272" r:id="rId5"/>
    <p:sldId id="279" r:id="rId6"/>
    <p:sldId id="280" r:id="rId7"/>
    <p:sldId id="281" r:id="rId8"/>
    <p:sldId id="294" r:id="rId9"/>
    <p:sldId id="285" r:id="rId10"/>
    <p:sldId id="292" r:id="rId11"/>
    <p:sldId id="291" r:id="rId12"/>
    <p:sldId id="293" r:id="rId13"/>
    <p:sldId id="289" r:id="rId14"/>
    <p:sldId id="290"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1B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13"/>
  </p:normalViewPr>
  <p:slideViewPr>
    <p:cSldViewPr snapToGrid="0" snapToObjects="1">
      <p:cViewPr varScale="1">
        <p:scale>
          <a:sx n="86" d="100"/>
          <a:sy n="86" d="100"/>
        </p:scale>
        <p:origin x="422" y="6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EF4F0-F91B-A74E-A2B2-80F209E9FD3C}"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37531-AA40-2C42-8562-6053AD765782}" type="slidenum">
              <a:rPr lang="en-US" smtClean="0"/>
              <a:t>‹#›</a:t>
            </a:fld>
            <a:endParaRPr lang="en-US"/>
          </a:p>
        </p:txBody>
      </p:sp>
    </p:spTree>
    <p:extLst>
      <p:ext uri="{BB962C8B-B14F-4D97-AF65-F5344CB8AC3E}">
        <p14:creationId xmlns:p14="http://schemas.microsoft.com/office/powerpoint/2010/main" val="191246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801B19"/>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ED6D23F-F35F-6147-8599-50182D05A89C}"/>
              </a:ext>
            </a:extLst>
          </p:cNvPr>
          <p:cNvSpPr>
            <a:spLocks noGrp="1"/>
          </p:cNvSpPr>
          <p:nvPr>
            <p:ph type="title" hasCustomPrompt="1"/>
          </p:nvPr>
        </p:nvSpPr>
        <p:spPr>
          <a:xfrm>
            <a:off x="844150" y="3874808"/>
            <a:ext cx="10515600" cy="835416"/>
          </a:xfrm>
          <a:noFill/>
        </p:spPr>
        <p:txBody>
          <a:bodyPr anchor="t" anchorCtr="1">
            <a:noAutofit/>
          </a:bodyPr>
          <a:lstStyle>
            <a:lvl1pPr algn="l">
              <a:defRPr sz="3400">
                <a:solidFill>
                  <a:schemeClr val="bg1"/>
                </a:solidFill>
              </a:defRPr>
            </a:lvl1pPr>
          </a:lstStyle>
          <a:p>
            <a:r>
              <a:rPr lang="en-US" dirty="0"/>
              <a:t>CLICK TO EDIT MASTER TITLE</a:t>
            </a:r>
          </a:p>
        </p:txBody>
      </p:sp>
      <p:pic>
        <p:nvPicPr>
          <p:cNvPr id="5" name="Picture 4">
            <a:extLst>
              <a:ext uri="{FF2B5EF4-FFF2-40B4-BE49-F238E27FC236}">
                <a16:creationId xmlns:a16="http://schemas.microsoft.com/office/drawing/2014/main" id="{5EB0FFBF-1A3E-1344-AB0C-BE6AEC8D5B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2932" y="1479396"/>
            <a:ext cx="4106136" cy="1347721"/>
          </a:xfrm>
          <a:prstGeom prst="rect">
            <a:avLst/>
          </a:prstGeom>
        </p:spPr>
      </p:pic>
    </p:spTree>
    <p:extLst>
      <p:ext uri="{BB962C8B-B14F-4D97-AF65-F5344CB8AC3E}">
        <p14:creationId xmlns:p14="http://schemas.microsoft.com/office/powerpoint/2010/main" val="171910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8781-AD91-D343-AEE5-678E82E9E2D3}"/>
              </a:ext>
            </a:extLst>
          </p:cNvPr>
          <p:cNvSpPr>
            <a:spLocks noGrp="1"/>
          </p:cNvSpPr>
          <p:nvPr>
            <p:ph type="title"/>
          </p:nvPr>
        </p:nvSpPr>
        <p:spPr>
          <a:xfrm>
            <a:off x="838200" y="365125"/>
            <a:ext cx="10515600" cy="1325563"/>
          </a:xfrm>
          <a:prstGeom prst="rect">
            <a:avLst/>
          </a:prstGeom>
        </p:spPr>
        <p:txBody>
          <a:bodyPr anchor="b">
            <a:normAutofit/>
          </a:bodyPr>
          <a:lstStyle>
            <a:lvl1pPr>
              <a:defRPr sz="4000"/>
            </a:lvl1pPr>
          </a:lstStyle>
          <a:p>
            <a:r>
              <a:rPr lang="en-US" dirty="0"/>
              <a:t>Click to edit Master title style</a:t>
            </a:r>
          </a:p>
        </p:txBody>
      </p:sp>
      <p:sp>
        <p:nvSpPr>
          <p:cNvPr id="3" name="Vertical Text Placeholder 2">
            <a:extLst>
              <a:ext uri="{FF2B5EF4-FFF2-40B4-BE49-F238E27FC236}">
                <a16:creationId xmlns:a16="http://schemas.microsoft.com/office/drawing/2014/main" id="{00A73F79-645A-6149-9F73-43FF1141E8D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C2E629B4-E40A-D94A-89FF-525418873915}"/>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1" name="Date Placeholder 4">
            <a:extLst>
              <a:ext uri="{FF2B5EF4-FFF2-40B4-BE49-F238E27FC236}">
                <a16:creationId xmlns:a16="http://schemas.microsoft.com/office/drawing/2014/main" id="{662CAB64-04C7-B54A-A8D0-45A350B0F6B0}"/>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6" name="Picture 5">
            <a:extLst>
              <a:ext uri="{FF2B5EF4-FFF2-40B4-BE49-F238E27FC236}">
                <a16:creationId xmlns:a16="http://schemas.microsoft.com/office/drawing/2014/main" id="{76BCC717-A409-384C-B8B9-A58D714696EC}"/>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27291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1B05B-CA71-3D4F-B858-B04D5863A9FF}"/>
              </a:ext>
            </a:extLst>
          </p:cNvPr>
          <p:cNvSpPr>
            <a:spLocks noGrp="1"/>
          </p:cNvSpPr>
          <p:nvPr>
            <p:ph type="title" orient="vert"/>
          </p:nvPr>
        </p:nvSpPr>
        <p:spPr>
          <a:xfrm>
            <a:off x="8724900" y="365125"/>
            <a:ext cx="2628900" cy="5811838"/>
          </a:xfrm>
          <a:prstGeom prst="rect">
            <a:avLst/>
          </a:prstGeom>
        </p:spPr>
        <p:txBody>
          <a:bodyPr vert="eaVert" anchor="b">
            <a:normAutofit/>
          </a:bodyPr>
          <a:lstStyle>
            <a:lvl1pPr>
              <a:defRPr sz="4000"/>
            </a:lvl1pPr>
          </a:lstStyle>
          <a:p>
            <a:r>
              <a:rPr lang="en-US" dirty="0"/>
              <a:t>Click to edit Master title style</a:t>
            </a:r>
          </a:p>
        </p:txBody>
      </p:sp>
      <p:sp>
        <p:nvSpPr>
          <p:cNvPr id="3" name="Vertical Text Placeholder 2">
            <a:extLst>
              <a:ext uri="{FF2B5EF4-FFF2-40B4-BE49-F238E27FC236}">
                <a16:creationId xmlns:a16="http://schemas.microsoft.com/office/drawing/2014/main" id="{F382A438-9E90-354A-A5CD-DCCA29EB146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588E902C-49EE-0645-BF9E-1907A33EE348}"/>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1" name="Date Placeholder 4">
            <a:extLst>
              <a:ext uri="{FF2B5EF4-FFF2-40B4-BE49-F238E27FC236}">
                <a16:creationId xmlns:a16="http://schemas.microsoft.com/office/drawing/2014/main" id="{CB88675C-DEB0-C34A-8B04-14A5B125BA18}"/>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6" name="Picture 5">
            <a:extLst>
              <a:ext uri="{FF2B5EF4-FFF2-40B4-BE49-F238E27FC236}">
                <a16:creationId xmlns:a16="http://schemas.microsoft.com/office/drawing/2014/main" id="{A167EFC8-E00A-7342-AAC1-2BCAC7D59CA8}"/>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38704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76CC-8203-2C43-AE70-574F75B24005}"/>
              </a:ext>
            </a:extLst>
          </p:cNvPr>
          <p:cNvSpPr>
            <a:spLocks noGrp="1"/>
          </p:cNvSpPr>
          <p:nvPr>
            <p:ph type="title"/>
          </p:nvPr>
        </p:nvSpPr>
        <p:spPr>
          <a:xfrm>
            <a:off x="594303" y="266700"/>
            <a:ext cx="10515600" cy="1325563"/>
          </a:xfrm>
          <a:prstGeom prst="rect">
            <a:avLst/>
          </a:prstGeom>
        </p:spPr>
        <p:txBody>
          <a:bodyPr anchor="b">
            <a:normAutofit/>
          </a:bodyPr>
          <a:lstStyle>
            <a:lvl1pPr>
              <a:defRPr sz="40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E1D2C5A-CF1E-9740-A987-30347CDD540B}"/>
              </a:ext>
            </a:extLst>
          </p:cNvPr>
          <p:cNvSpPr>
            <a:spLocks noGrp="1"/>
          </p:cNvSpPr>
          <p:nvPr>
            <p:ph idx="1"/>
          </p:nvPr>
        </p:nvSpPr>
        <p:spPr>
          <a:xfrm>
            <a:off x="582427" y="1768950"/>
            <a:ext cx="10515600" cy="4351338"/>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a:extLst>
              <a:ext uri="{FF2B5EF4-FFF2-40B4-BE49-F238E27FC236}">
                <a16:creationId xmlns:a16="http://schemas.microsoft.com/office/drawing/2014/main" id="{3D50A599-65AB-1A43-B501-0B9469FA6C1E}"/>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4" name="Date Placeholder 4">
            <a:extLst>
              <a:ext uri="{FF2B5EF4-FFF2-40B4-BE49-F238E27FC236}">
                <a16:creationId xmlns:a16="http://schemas.microsoft.com/office/drawing/2014/main" id="{2BC78423-6904-F64C-8396-5D1AE0AE61B4}"/>
              </a:ext>
            </a:extLst>
          </p:cNvPr>
          <p:cNvSpPr>
            <a:spLocks noGrp="1"/>
          </p:cNvSpPr>
          <p:nvPr>
            <p:ph type="dt" sz="half" idx="2"/>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17" name="Picture 16">
            <a:extLst>
              <a:ext uri="{FF2B5EF4-FFF2-40B4-BE49-F238E27FC236}">
                <a16:creationId xmlns:a16="http://schemas.microsoft.com/office/drawing/2014/main" id="{E5E56A47-17B1-C74B-AD86-144619EE19B7}"/>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3408555539"/>
      </p:ext>
    </p:extLst>
  </p:cSld>
  <p:clrMapOvr>
    <a:masterClrMapping/>
  </p:clrMapOvr>
  <p:extLst>
    <p:ext uri="{DCECCB84-F9BA-43D5-87BE-67443E8EF086}">
      <p15:sldGuideLst xmlns:p15="http://schemas.microsoft.com/office/powerpoint/2012/main">
        <p15:guide id="1" orient="horz" pos="73" userDrawn="1">
          <p15:clr>
            <a:srgbClr val="FBAE40"/>
          </p15:clr>
        </p15:guide>
        <p15:guide id="2" pos="3840" userDrawn="1">
          <p15:clr>
            <a:srgbClr val="FBAE40"/>
          </p15:clr>
        </p15:guide>
        <p15:guide id="3" orient="horz" pos="4247" userDrawn="1">
          <p15:clr>
            <a:srgbClr val="FBAE40"/>
          </p15:clr>
        </p15:guide>
        <p15:guide id="4" orient="horz" pos="164" userDrawn="1">
          <p15:clr>
            <a:srgbClr val="FBAE40"/>
          </p15:clr>
        </p15:guide>
        <p15:guide id="5" orient="horz" pos="1003" userDrawn="1">
          <p15:clr>
            <a:srgbClr val="FBAE40"/>
          </p15:clr>
        </p15:guide>
        <p15:guide id="6" pos="121" userDrawn="1">
          <p15:clr>
            <a:srgbClr val="FBAE40"/>
          </p15:clr>
        </p15:guide>
        <p15:guide id="7" pos="370" userDrawn="1">
          <p15:clr>
            <a:srgbClr val="FBAE40"/>
          </p15:clr>
        </p15:guide>
        <p15:guide id="8" orient="horz" pos="1117" userDrawn="1">
          <p15:clr>
            <a:srgbClr val="FBAE40"/>
          </p15:clr>
        </p15:guide>
        <p15:guide id="9" pos="6992" userDrawn="1">
          <p15:clr>
            <a:srgbClr val="FBAE40"/>
          </p15:clr>
        </p15:guide>
        <p15:guide id="10" orient="horz" pos="3861" userDrawn="1">
          <p15:clr>
            <a:srgbClr val="FBAE40"/>
          </p15:clr>
        </p15:guide>
        <p15:guide id="11" pos="7559" userDrawn="1">
          <p15:clr>
            <a:srgbClr val="FBAE40"/>
          </p15:clr>
        </p15:guide>
        <p15:guide id="12" orient="horz" pos="3952" userDrawn="1">
          <p15:clr>
            <a:srgbClr val="FBAE40"/>
          </p15:clr>
        </p15:guide>
        <p15:guide id="13" orient="horz" pos="4201" userDrawn="1">
          <p15:clr>
            <a:srgbClr val="FBAE40"/>
          </p15:clr>
        </p15:guide>
        <p15:guide id="14"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9A76-0BB8-F642-BB75-F9B14F153DE2}"/>
              </a:ext>
            </a:extLst>
          </p:cNvPr>
          <p:cNvSpPr>
            <a:spLocks noGrp="1"/>
          </p:cNvSpPr>
          <p:nvPr>
            <p:ph type="title" hasCustomPrompt="1"/>
          </p:nvPr>
        </p:nvSpPr>
        <p:spPr>
          <a:xfrm>
            <a:off x="831850" y="1709738"/>
            <a:ext cx="10515600" cy="2852737"/>
          </a:xfrm>
          <a:prstGeom prst="rect">
            <a:avLst/>
          </a:prstGeom>
        </p:spPr>
        <p:txBody>
          <a:bodyPr anchor="b">
            <a:normAutofit/>
          </a:bodyPr>
          <a:lstStyle>
            <a:lvl1pPr>
              <a:defRPr sz="5400">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029BF97-BE03-BB45-AED3-C12F297A3E4F}"/>
              </a:ext>
            </a:extLst>
          </p:cNvPr>
          <p:cNvSpPr>
            <a:spLocks noGrp="1"/>
          </p:cNvSpPr>
          <p:nvPr>
            <p:ph type="body" idx="1"/>
          </p:nvPr>
        </p:nvSpPr>
        <p:spPr>
          <a:xfrm>
            <a:off x="831850" y="4589463"/>
            <a:ext cx="10515600" cy="1500187"/>
          </a:xfrm>
          <a:prstGeom prst="rect">
            <a:avLst/>
          </a:prstGeom>
        </p:spPr>
        <p:txBody>
          <a:bodyPr>
            <a:normAutofit/>
          </a:bodyPr>
          <a:lstStyle>
            <a:lvl1pPr marL="0" indent="0">
              <a:buNone/>
              <a:defRPr sz="2000" b="0" i="0">
                <a:solidFill>
                  <a:schemeClr val="tx1">
                    <a:tint val="75000"/>
                  </a:schemeClr>
                </a:solidFill>
                <a:latin typeface="Helvetica Light"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4" name="Slide Number Placeholder 5">
            <a:extLst>
              <a:ext uri="{FF2B5EF4-FFF2-40B4-BE49-F238E27FC236}">
                <a16:creationId xmlns:a16="http://schemas.microsoft.com/office/drawing/2014/main" id="{E0227A79-6906-E948-900A-F3C35FEA6D5C}"/>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5" name="Date Placeholder 4">
            <a:extLst>
              <a:ext uri="{FF2B5EF4-FFF2-40B4-BE49-F238E27FC236}">
                <a16:creationId xmlns:a16="http://schemas.microsoft.com/office/drawing/2014/main" id="{66148F47-E1A4-C44F-8E58-CD97D6802987}"/>
              </a:ext>
            </a:extLst>
          </p:cNvPr>
          <p:cNvSpPr>
            <a:spLocks noGrp="1"/>
          </p:cNvSpPr>
          <p:nvPr>
            <p:ph type="dt" sz="half" idx="2"/>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17" name="Picture 16">
            <a:extLst>
              <a:ext uri="{FF2B5EF4-FFF2-40B4-BE49-F238E27FC236}">
                <a16:creationId xmlns:a16="http://schemas.microsoft.com/office/drawing/2014/main" id="{CE28639F-46C2-FE40-B723-F7C40A4B82CE}"/>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52707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975A-2AE2-F64F-8139-067528A88BF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56C-4B9C-2D4C-8AB5-5CFC8BFB3FC6}"/>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4855A-4F7F-F041-870B-7CF4ED1104CF}"/>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9BDB31FA-2413-3D4D-86F8-57C4063E7DCA}"/>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2" name="Date Placeholder 4">
            <a:extLst>
              <a:ext uri="{FF2B5EF4-FFF2-40B4-BE49-F238E27FC236}">
                <a16:creationId xmlns:a16="http://schemas.microsoft.com/office/drawing/2014/main" id="{73D9E566-844C-554E-98EB-8965CA82DC77}"/>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13" name="Picture 12">
            <a:extLst>
              <a:ext uri="{FF2B5EF4-FFF2-40B4-BE49-F238E27FC236}">
                <a16:creationId xmlns:a16="http://schemas.microsoft.com/office/drawing/2014/main" id="{C872E97F-CE4A-9A43-B750-BFD22B997125}"/>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235760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3346-4FEB-0D4A-AE6F-CAAFB11C59F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FD16555-CE49-FB4E-BCAD-5DA982DED2E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946E5E-AA95-754B-BC02-548C25D41605}"/>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B0A1C-0F0B-E149-A825-B5EDBD5B760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24AEE-645A-1A48-B3F1-3827828CDF01}"/>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a:extLst>
              <a:ext uri="{FF2B5EF4-FFF2-40B4-BE49-F238E27FC236}">
                <a16:creationId xmlns:a16="http://schemas.microsoft.com/office/drawing/2014/main" id="{2573C7B2-0318-C049-B659-121A4895C41A}"/>
              </a:ext>
            </a:extLst>
          </p:cNvPr>
          <p:cNvSpPr>
            <a:spLocks noGrp="1"/>
          </p:cNvSpPr>
          <p:nvPr>
            <p:ph type="sldNum" sz="quarter" idx="10"/>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4" name="Date Placeholder 4">
            <a:extLst>
              <a:ext uri="{FF2B5EF4-FFF2-40B4-BE49-F238E27FC236}">
                <a16:creationId xmlns:a16="http://schemas.microsoft.com/office/drawing/2014/main" id="{38573AB9-054D-314A-8A76-95409DF37561}"/>
              </a:ext>
            </a:extLst>
          </p:cNvPr>
          <p:cNvSpPr>
            <a:spLocks noGrp="1"/>
          </p:cNvSpPr>
          <p:nvPr>
            <p:ph type="dt" sz="half" idx="11"/>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9" name="Picture 8">
            <a:extLst>
              <a:ext uri="{FF2B5EF4-FFF2-40B4-BE49-F238E27FC236}">
                <a16:creationId xmlns:a16="http://schemas.microsoft.com/office/drawing/2014/main" id="{02A5A314-3810-0346-AF88-8F3D17D5C301}"/>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360303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88A6-9428-1C46-9BFE-9D561370B89B}"/>
              </a:ext>
            </a:extLst>
          </p:cNvPr>
          <p:cNvSpPr>
            <a:spLocks noGrp="1"/>
          </p:cNvSpPr>
          <p:nvPr>
            <p:ph type="title"/>
          </p:nvPr>
        </p:nvSpPr>
        <p:spPr>
          <a:xfrm>
            <a:off x="838200" y="365125"/>
            <a:ext cx="10515600" cy="1325563"/>
          </a:xfrm>
          <a:prstGeom prst="rect">
            <a:avLst/>
          </a:prstGeom>
        </p:spPr>
        <p:txBody>
          <a:bodyPr anchor="b">
            <a:normAutofit/>
          </a:bodyPr>
          <a:lstStyle>
            <a:lvl1pPr>
              <a:defRPr sz="4000"/>
            </a:lvl1pPr>
          </a:lstStyle>
          <a:p>
            <a:r>
              <a:rPr lang="en-US" dirty="0"/>
              <a:t>Click to edit Master title style</a:t>
            </a:r>
          </a:p>
        </p:txBody>
      </p:sp>
      <p:sp>
        <p:nvSpPr>
          <p:cNvPr id="9" name="Slide Number Placeholder 5">
            <a:extLst>
              <a:ext uri="{FF2B5EF4-FFF2-40B4-BE49-F238E27FC236}">
                <a16:creationId xmlns:a16="http://schemas.microsoft.com/office/drawing/2014/main" id="{F4973DB4-48D9-B44F-995D-C61BCA1831EC}"/>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0" name="Date Placeholder 4">
            <a:extLst>
              <a:ext uri="{FF2B5EF4-FFF2-40B4-BE49-F238E27FC236}">
                <a16:creationId xmlns:a16="http://schemas.microsoft.com/office/drawing/2014/main" id="{4554B8B9-BD00-2747-B2A5-AA21EB156EF9}"/>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5" name="Picture 4">
            <a:extLst>
              <a:ext uri="{FF2B5EF4-FFF2-40B4-BE49-F238E27FC236}">
                <a16:creationId xmlns:a16="http://schemas.microsoft.com/office/drawing/2014/main" id="{5E7089F6-DD08-E840-9ED7-B7FA0737C6E5}"/>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225343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62A7F337-CF2F-624D-8897-1B3B941337C1}"/>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9" name="Date Placeholder 4">
            <a:extLst>
              <a:ext uri="{FF2B5EF4-FFF2-40B4-BE49-F238E27FC236}">
                <a16:creationId xmlns:a16="http://schemas.microsoft.com/office/drawing/2014/main" id="{0EF25130-0E21-064F-BC1A-CD6A95DF036E}"/>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4" name="Picture 3">
            <a:extLst>
              <a:ext uri="{FF2B5EF4-FFF2-40B4-BE49-F238E27FC236}">
                <a16:creationId xmlns:a16="http://schemas.microsoft.com/office/drawing/2014/main" id="{9CEA043A-97DD-B14A-9F2C-23C48FFE9405}"/>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19009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E20-9DE8-8048-9051-C288748497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48518-F4B1-6844-BAD3-27D0789350A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BC4E86F-7013-DC4C-B5CA-9C63DD3F433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Slide Number Placeholder 5">
            <a:extLst>
              <a:ext uri="{FF2B5EF4-FFF2-40B4-BE49-F238E27FC236}">
                <a16:creationId xmlns:a16="http://schemas.microsoft.com/office/drawing/2014/main" id="{8EEBCB87-014B-F841-8C48-E31978298FB3}"/>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2" name="Date Placeholder 4">
            <a:extLst>
              <a:ext uri="{FF2B5EF4-FFF2-40B4-BE49-F238E27FC236}">
                <a16:creationId xmlns:a16="http://schemas.microsoft.com/office/drawing/2014/main" id="{74C31375-4D49-5D45-BE1B-F023B34414D1}"/>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7" name="Picture 6">
            <a:extLst>
              <a:ext uri="{FF2B5EF4-FFF2-40B4-BE49-F238E27FC236}">
                <a16:creationId xmlns:a16="http://schemas.microsoft.com/office/drawing/2014/main" id="{50E0B4D3-F2D3-4447-90C6-CD4FBDE935C7}"/>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9873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1072-1250-CB4A-A142-A40C8656F6B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5B64A-5157-BB47-A0CE-38F19CFB125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677C98-6028-3543-B627-FE5AF602414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Slide Number Placeholder 5">
            <a:extLst>
              <a:ext uri="{FF2B5EF4-FFF2-40B4-BE49-F238E27FC236}">
                <a16:creationId xmlns:a16="http://schemas.microsoft.com/office/drawing/2014/main" id="{CC395483-7F46-134D-8E21-2C220380AC37}"/>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12" name="Date Placeholder 4">
            <a:extLst>
              <a:ext uri="{FF2B5EF4-FFF2-40B4-BE49-F238E27FC236}">
                <a16:creationId xmlns:a16="http://schemas.microsoft.com/office/drawing/2014/main" id="{C5F5BE40-6D2A-0C41-BB64-3F1344AA9901}"/>
              </a:ext>
            </a:extLst>
          </p:cNvPr>
          <p:cNvSpPr>
            <a:spLocks noGrp="1"/>
          </p:cNvSpPr>
          <p:nvPr>
            <p:ph type="dt" sz="half" idx="10"/>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pic>
        <p:nvPicPr>
          <p:cNvPr id="7" name="Picture 6">
            <a:extLst>
              <a:ext uri="{FF2B5EF4-FFF2-40B4-BE49-F238E27FC236}">
                <a16:creationId xmlns:a16="http://schemas.microsoft.com/office/drawing/2014/main" id="{7B286A4B-B4A9-5A49-95DB-C9E86B3F527D}"/>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29654" t="38312" r="29481" b="38397"/>
          <a:stretch/>
        </p:blipFill>
        <p:spPr>
          <a:xfrm>
            <a:off x="358814" y="6038948"/>
            <a:ext cx="1365812" cy="598990"/>
          </a:xfrm>
          <a:prstGeom prst="rect">
            <a:avLst/>
          </a:prstGeom>
        </p:spPr>
      </p:pic>
    </p:spTree>
    <p:extLst>
      <p:ext uri="{BB962C8B-B14F-4D97-AF65-F5344CB8AC3E}">
        <p14:creationId xmlns:p14="http://schemas.microsoft.com/office/powerpoint/2010/main" val="428649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D4B76-354B-8D4A-99C4-D47DF98C31CD}"/>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1362856-C798-174B-9281-D40A17039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5" name="Group 14">
            <a:extLst>
              <a:ext uri="{FF2B5EF4-FFF2-40B4-BE49-F238E27FC236}">
                <a16:creationId xmlns:a16="http://schemas.microsoft.com/office/drawing/2014/main" id="{9F25780E-8672-7444-B876-11C93C11F981}"/>
              </a:ext>
            </a:extLst>
          </p:cNvPr>
          <p:cNvGrpSpPr/>
          <p:nvPr userDrawn="1"/>
        </p:nvGrpSpPr>
        <p:grpSpPr>
          <a:xfrm>
            <a:off x="0" y="6756400"/>
            <a:ext cx="12192000" cy="105496"/>
            <a:chOff x="0" y="6756400"/>
            <a:chExt cx="12192000" cy="105496"/>
          </a:xfrm>
        </p:grpSpPr>
        <p:pic>
          <p:nvPicPr>
            <p:cNvPr id="9" name="Picture 8">
              <a:extLst>
                <a:ext uri="{FF2B5EF4-FFF2-40B4-BE49-F238E27FC236}">
                  <a16:creationId xmlns:a16="http://schemas.microsoft.com/office/drawing/2014/main" id="{B8603DBC-E878-5A4C-AF84-1FC4F0DA938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24000" y="6756400"/>
              <a:ext cx="9144000" cy="101600"/>
            </a:xfrm>
            <a:prstGeom prst="rect">
              <a:avLst/>
            </a:prstGeom>
          </p:spPr>
        </p:pic>
        <p:pic>
          <p:nvPicPr>
            <p:cNvPr id="11" name="Picture 10">
              <a:extLst>
                <a:ext uri="{FF2B5EF4-FFF2-40B4-BE49-F238E27FC236}">
                  <a16:creationId xmlns:a16="http://schemas.microsoft.com/office/drawing/2014/main" id="{99DFDF9B-F68A-7A41-A8D9-84BE1A9D5D1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71580" b="15585"/>
            <a:stretch/>
          </p:blipFill>
          <p:spPr>
            <a:xfrm>
              <a:off x="0" y="6756400"/>
              <a:ext cx="2598717" cy="101600"/>
            </a:xfrm>
            <a:prstGeom prst="rect">
              <a:avLst/>
            </a:prstGeom>
          </p:spPr>
        </p:pic>
        <p:pic>
          <p:nvPicPr>
            <p:cNvPr id="12" name="Picture 11">
              <a:extLst>
                <a:ext uri="{FF2B5EF4-FFF2-40B4-BE49-F238E27FC236}">
                  <a16:creationId xmlns:a16="http://schemas.microsoft.com/office/drawing/2014/main" id="{9FC0E0B4-D087-234E-BAAC-6493F082F65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71580" b="15585"/>
            <a:stretch/>
          </p:blipFill>
          <p:spPr>
            <a:xfrm>
              <a:off x="9593283" y="6756400"/>
              <a:ext cx="2598717" cy="105496"/>
            </a:xfrm>
            <a:prstGeom prst="rect">
              <a:avLst/>
            </a:prstGeom>
          </p:spPr>
        </p:pic>
      </p:grpSp>
      <p:sp>
        <p:nvSpPr>
          <p:cNvPr id="30" name="Slide Number Placeholder 5">
            <a:extLst>
              <a:ext uri="{FF2B5EF4-FFF2-40B4-BE49-F238E27FC236}">
                <a16:creationId xmlns:a16="http://schemas.microsoft.com/office/drawing/2014/main" id="{0469D12C-7A5B-9743-A4DE-7C42E679F85F}"/>
              </a:ext>
            </a:extLst>
          </p:cNvPr>
          <p:cNvSpPr>
            <a:spLocks noGrp="1"/>
          </p:cNvSpPr>
          <p:nvPr>
            <p:ph type="sldNum" sz="quarter" idx="4"/>
          </p:nvPr>
        </p:nvSpPr>
        <p:spPr>
          <a:xfrm>
            <a:off x="10802678" y="6284675"/>
            <a:ext cx="551121"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r>
              <a:rPr lang="en-US" b="1" dirty="0"/>
              <a:t>|</a:t>
            </a:r>
            <a:r>
              <a:rPr lang="en-US" dirty="0"/>
              <a:t>  </a:t>
            </a:r>
            <a:fld id="{4887A435-7270-5342-8E5D-300AA53C7D91}" type="slidenum">
              <a:rPr lang="en-US" smtClean="0"/>
              <a:pPr/>
              <a:t>‹#›</a:t>
            </a:fld>
            <a:endParaRPr lang="en-US" dirty="0"/>
          </a:p>
        </p:txBody>
      </p:sp>
      <p:sp>
        <p:nvSpPr>
          <p:cNvPr id="31" name="Date Placeholder 4">
            <a:extLst>
              <a:ext uri="{FF2B5EF4-FFF2-40B4-BE49-F238E27FC236}">
                <a16:creationId xmlns:a16="http://schemas.microsoft.com/office/drawing/2014/main" id="{BDF659D3-7FDA-744D-AED3-549436321E2F}"/>
              </a:ext>
            </a:extLst>
          </p:cNvPr>
          <p:cNvSpPr>
            <a:spLocks noGrp="1"/>
          </p:cNvSpPr>
          <p:nvPr>
            <p:ph type="dt" sz="half" idx="2"/>
          </p:nvPr>
        </p:nvSpPr>
        <p:spPr>
          <a:xfrm>
            <a:off x="7924800" y="6284674"/>
            <a:ext cx="2877878" cy="377426"/>
          </a:xfrm>
          <a:prstGeom prst="rect">
            <a:avLst/>
          </a:prstGeom>
        </p:spPr>
        <p:txBody>
          <a:bodyPr anchor="ctr"/>
          <a:lstStyle>
            <a:lvl1pPr algn="r">
              <a:defRPr sz="1200" b="0" i="0">
                <a:solidFill>
                  <a:schemeClr val="tx1">
                    <a:lumMod val="50000"/>
                    <a:lumOff val="50000"/>
                  </a:schemeClr>
                </a:solidFill>
                <a:latin typeface="Helvetica Light" pitchFamily="2" charset="0"/>
              </a:defRPr>
            </a:lvl1pPr>
          </a:lstStyle>
          <a:p>
            <a:fld id="{933562FF-1FEE-9142-B759-DA40CA62DC07}" type="datetime1">
              <a:rPr lang="en-IN" smtClean="0"/>
              <a:pPr/>
              <a:t>08-11-2020</a:t>
            </a:fld>
            <a:endParaRPr lang="en-US" dirty="0"/>
          </a:p>
        </p:txBody>
      </p:sp>
    </p:spTree>
    <p:extLst>
      <p:ext uri="{BB962C8B-B14F-4D97-AF65-F5344CB8AC3E}">
        <p14:creationId xmlns:p14="http://schemas.microsoft.com/office/powerpoint/2010/main" val="24779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Helvetica Light" pitchFamily="2" charset="0"/>
          <a:ea typeface="+mn-ea"/>
          <a:cs typeface="+mn-cs"/>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Helvetica Light" pitchFamily="2" charset="0"/>
          <a:ea typeface="+mn-ea"/>
          <a:cs typeface="+mn-cs"/>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Helvetica Light" pitchFamily="2" charset="0"/>
          <a:ea typeface="+mn-ea"/>
          <a:cs typeface="+mn-cs"/>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Helvetica Light" pitchFamily="2" charset="0"/>
          <a:ea typeface="+mn-ea"/>
          <a:cs typeface="+mn-cs"/>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Helvetica Light"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cs231n.github.io/convolutional-networks/" TargetMode="External"/><Relationship Id="rId2" Type="http://schemas.openxmlformats.org/officeDocument/2006/relationships/hyperlink" Target="https://www.cv-foundation.org/openaccess/content_cvpr_2014/papers/Girshick_Rich_Feature_Hierarchies_2014_CVPR_paper.pdf" TargetMode="External"/><Relationship Id="rId1" Type="http://schemas.openxmlformats.org/officeDocument/2006/relationships/slideLayout" Target="../slideLayouts/slideLayout7.xml"/><Relationship Id="rId4" Type="http://schemas.openxmlformats.org/officeDocument/2006/relationships/hyperlink" Target="https://eli.thegreenplace.net/2016/the-softmax-function-and-its-derivativ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s231n.github.io/convolutional-networks/"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eli.thegreenplace.net/2016/the-softmax-function-and-its-derivative/"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D62F-8E58-C045-9A43-57096101F7D6}"/>
              </a:ext>
            </a:extLst>
          </p:cNvPr>
          <p:cNvSpPr>
            <a:spLocks noGrp="1"/>
          </p:cNvSpPr>
          <p:nvPr>
            <p:ph type="title"/>
          </p:nvPr>
        </p:nvSpPr>
        <p:spPr>
          <a:xfrm>
            <a:off x="3093868" y="4239216"/>
            <a:ext cx="6004264" cy="1560222"/>
          </a:xfrm>
        </p:spPr>
        <p:txBody>
          <a:bodyPr>
            <a:noAutofit/>
          </a:bodyPr>
          <a:lstStyle/>
          <a:p>
            <a:pPr algn="ctr"/>
            <a:r>
              <a:rPr lang="en-US" sz="2400" b="0" dirty="0">
                <a:latin typeface="Bookman Old Style" panose="02050604050505020204" pitchFamily="18" charset="0"/>
              </a:rPr>
              <a:t>Linear Algebra(MAT204)</a:t>
            </a:r>
            <a:br>
              <a:rPr lang="en-US" sz="4000" b="0" dirty="0">
                <a:latin typeface="Bookman Old Style" panose="02050604050505020204" pitchFamily="18" charset="0"/>
              </a:rPr>
            </a:br>
            <a:br>
              <a:rPr lang="en-US" sz="4000" b="0" dirty="0">
                <a:latin typeface="Bookman Old Style" panose="02050604050505020204" pitchFamily="18" charset="0"/>
              </a:rPr>
            </a:br>
            <a:r>
              <a:rPr lang="en-US" sz="2400" b="0" dirty="0">
                <a:latin typeface="Bookman Old Style" panose="02050604050505020204" pitchFamily="18" charset="0"/>
              </a:rPr>
              <a:t>Faculty – Prof. </a:t>
            </a:r>
            <a:r>
              <a:rPr lang="en-IN" sz="2400" b="0" dirty="0">
                <a:latin typeface="Bookman Old Style" panose="02050604050505020204" pitchFamily="18" charset="0"/>
              </a:rPr>
              <a:t>Gaurav Goswami</a:t>
            </a:r>
            <a:br>
              <a:rPr lang="en-IN" sz="1200" b="1" dirty="0"/>
            </a:br>
            <a:br>
              <a:rPr lang="en-US" sz="2400" b="0" dirty="0">
                <a:latin typeface="Bookman Old Style" panose="02050604050505020204" pitchFamily="18" charset="0"/>
              </a:rPr>
            </a:br>
            <a:endParaRPr lang="en-US" sz="2400" b="0" dirty="0">
              <a:latin typeface="Bookman Old Style" panose="02050604050505020204" pitchFamily="18" charset="0"/>
            </a:endParaRPr>
          </a:p>
        </p:txBody>
      </p:sp>
      <p:sp>
        <p:nvSpPr>
          <p:cNvPr id="3" name="TextBox 2">
            <a:extLst>
              <a:ext uri="{FF2B5EF4-FFF2-40B4-BE49-F238E27FC236}">
                <a16:creationId xmlns:a16="http://schemas.microsoft.com/office/drawing/2014/main" id="{D3756BB3-B082-43B5-9F1D-B0E7ED73A614}"/>
              </a:ext>
            </a:extLst>
          </p:cNvPr>
          <p:cNvSpPr txBox="1"/>
          <p:nvPr/>
        </p:nvSpPr>
        <p:spPr>
          <a:xfrm>
            <a:off x="578528" y="3227700"/>
            <a:ext cx="11034944" cy="553998"/>
          </a:xfrm>
          <a:prstGeom prst="rect">
            <a:avLst/>
          </a:prstGeom>
          <a:noFill/>
        </p:spPr>
        <p:txBody>
          <a:bodyPr wrap="square" rtlCol="0">
            <a:spAutoFit/>
          </a:bodyPr>
          <a:lstStyle/>
          <a:p>
            <a:pPr algn="ctr"/>
            <a:r>
              <a:rPr lang="en-IN" sz="3000" dirty="0">
                <a:solidFill>
                  <a:schemeClr val="bg1"/>
                </a:solidFill>
                <a:latin typeface="Bookman Old Style" panose="02050604050505020204" pitchFamily="18" charset="0"/>
                <a:cs typeface="Times New Roman" panose="02020603050405020304" pitchFamily="18" charset="0"/>
              </a:rPr>
              <a:t>Object Detection Using R-CNN</a:t>
            </a:r>
            <a:endParaRPr lang="en-IN" sz="2800" dirty="0"/>
          </a:p>
        </p:txBody>
      </p:sp>
      <p:sp>
        <p:nvSpPr>
          <p:cNvPr id="4" name="TextBox 3">
            <a:extLst>
              <a:ext uri="{FF2B5EF4-FFF2-40B4-BE49-F238E27FC236}">
                <a16:creationId xmlns:a16="http://schemas.microsoft.com/office/drawing/2014/main" id="{C80AF53D-8CCA-461F-9514-A7BF3C1DBC2C}"/>
              </a:ext>
            </a:extLst>
          </p:cNvPr>
          <p:cNvSpPr txBox="1"/>
          <p:nvPr/>
        </p:nvSpPr>
        <p:spPr>
          <a:xfrm>
            <a:off x="4856086" y="5868113"/>
            <a:ext cx="1938351" cy="461665"/>
          </a:xfrm>
          <a:prstGeom prst="rect">
            <a:avLst/>
          </a:prstGeom>
          <a:noFill/>
        </p:spPr>
        <p:txBody>
          <a:bodyPr wrap="none" rtlCol="0">
            <a:spAutoFit/>
          </a:bodyPr>
          <a:lstStyle/>
          <a:p>
            <a:r>
              <a:rPr lang="en-US" sz="2400" dirty="0">
                <a:solidFill>
                  <a:schemeClr val="bg1"/>
                </a:solidFill>
                <a:latin typeface="Bookman Old Style" panose="02050604050505020204" pitchFamily="18" charset="0"/>
              </a:rPr>
              <a:t>Group -  14</a:t>
            </a:r>
            <a:endParaRPr lang="en-IN" sz="2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4559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10</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Linear Algebra in Neural Networks</a:t>
            </a:r>
            <a:endParaRPr lang="en-US" sz="3200" b="0" dirty="0">
              <a:latin typeface="Bookman Old Style" panose="02050604050505020204" pitchFamily="18" charset="0"/>
            </a:endParaRPr>
          </a:p>
        </p:txBody>
      </p:sp>
      <p:sp>
        <p:nvSpPr>
          <p:cNvPr id="4" name="TextBox 3">
            <a:extLst>
              <a:ext uri="{FF2B5EF4-FFF2-40B4-BE49-F238E27FC236}">
                <a16:creationId xmlns:a16="http://schemas.microsoft.com/office/drawing/2014/main" id="{FF039980-D246-4521-AF27-43BFF5F9F51F}"/>
              </a:ext>
            </a:extLst>
          </p:cNvPr>
          <p:cNvSpPr txBox="1"/>
          <p:nvPr/>
        </p:nvSpPr>
        <p:spPr>
          <a:xfrm>
            <a:off x="642503" y="1867788"/>
            <a:ext cx="5217498"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main idea is to extract features and learn the desired features. </a:t>
            </a:r>
          </a:p>
          <a:p>
            <a:pPr marL="285750" indent="-285750">
              <a:lnSpc>
                <a:spcPct val="150000"/>
              </a:lnSpc>
              <a:buFont typeface="Arial" panose="020B0604020202020204" pitchFamily="34" charset="0"/>
              <a:buChar char="•"/>
            </a:pPr>
            <a:r>
              <a:rPr lang="en-US" dirty="0"/>
              <a:t>Neural Network uses Linear Transformation concept and produces different number of  features in different dimensions. The image shows the intermediate step of our neural net.</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WX = Z</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latin typeface="Calibri" panose="020F0502020204030204" pitchFamily="34" charset="0"/>
                <a:cs typeface="Times New Roman" panose="02020603050405020304" pitchFamily="18" charset="0"/>
              </a:rPr>
              <a:t>     W- weight matrix, X- Input Matrix, Z- output vector.</a:t>
            </a:r>
            <a:endParaRPr lang="en-US" dirty="0"/>
          </a:p>
        </p:txBody>
      </p:sp>
      <p:pic>
        <p:nvPicPr>
          <p:cNvPr id="8" name="Picture 7">
            <a:extLst>
              <a:ext uri="{FF2B5EF4-FFF2-40B4-BE49-F238E27FC236}">
                <a16:creationId xmlns:a16="http://schemas.microsoft.com/office/drawing/2014/main" id="{7EC94678-0A9C-4FE7-B646-C6619B479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357" y="2105930"/>
            <a:ext cx="5733956" cy="3037447"/>
          </a:xfrm>
          <a:prstGeom prst="rect">
            <a:avLst/>
          </a:prstGeom>
        </p:spPr>
      </p:pic>
    </p:spTree>
    <p:extLst>
      <p:ext uri="{BB962C8B-B14F-4D97-AF65-F5344CB8AC3E}">
        <p14:creationId xmlns:p14="http://schemas.microsoft.com/office/powerpoint/2010/main" val="86262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11</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How all the things fit!</a:t>
            </a:r>
            <a:endParaRPr lang="en-US" sz="3200" b="0" dirty="0">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A92DE6-67D1-41EA-9376-4534A77E9EC3}"/>
                  </a:ext>
                </a:extLst>
              </p:cNvPr>
              <p:cNvSpPr txBox="1"/>
              <p:nvPr/>
            </p:nvSpPr>
            <p:spPr>
              <a:xfrm>
                <a:off x="722408" y="1752378"/>
                <a:ext cx="10712031"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saw that through linear transformation we can map our feature vector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b="0" dirty="0"/>
                  <a:t> (because there ar</a:t>
                </a:r>
                <a:r>
                  <a:rPr lang="en-US" dirty="0"/>
                  <a:t>e two classes here</a:t>
                </a:r>
                <a:r>
                  <a:rPr lang="en-US" b="0" dirty="0"/>
                  <a:t>).</a:t>
                </a:r>
              </a:p>
              <a:p>
                <a:pPr marL="285750" indent="-285750">
                  <a:lnSpc>
                    <a:spcPct val="150000"/>
                  </a:lnSpc>
                  <a:buFont typeface="Arial" panose="020B0604020202020204" pitchFamily="34" charset="0"/>
                  <a:buChar char="•"/>
                </a:pPr>
                <a:r>
                  <a:rPr lang="en-US" dirty="0"/>
                  <a:t>The vector which is mapped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b="0" dirty="0"/>
                  <a:t> </a:t>
                </a:r>
                <a:r>
                  <a:rPr lang="en-US" dirty="0"/>
                  <a:t>should tell us about the presence of the class in the image or not.</a:t>
                </a:r>
              </a:p>
              <a:p>
                <a:pPr marL="285750" indent="-285750">
                  <a:lnSpc>
                    <a:spcPct val="150000"/>
                  </a:lnSpc>
                  <a:buFont typeface="Arial" panose="020B0604020202020204" pitchFamily="34" charset="0"/>
                  <a:buChar char="•"/>
                </a:pPr>
                <a:r>
                  <a:rPr lang="en-US" b="0" dirty="0"/>
                  <a:t>If there is orange vector should be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𝑇</m:t>
                        </m:r>
                      </m:sup>
                    </m:sSup>
                    <m:r>
                      <a:rPr lang="en-US" b="0" i="1" smtClean="0">
                        <a:latin typeface="Cambria Math" panose="02040503050406030204" pitchFamily="18" charset="0"/>
                      </a:rPr>
                      <m:t> </m:t>
                    </m:r>
                  </m:oMath>
                </a14:m>
                <a:r>
                  <a:rPr lang="en-US" dirty="0"/>
                  <a:t>and if it is not orange it should be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𝑇</m:t>
                        </m:r>
                      </m:sup>
                    </m:sSup>
                    <m:r>
                      <a:rPr lang="en-US" b="0" i="0" smtClean="0">
                        <a:latin typeface="Cambria Math" panose="02040503050406030204" pitchFamily="18" charset="0"/>
                      </a:rPr>
                      <m:t>.</m:t>
                    </m:r>
                  </m:oMath>
                </a14:m>
                <a:endParaRPr lang="en-US" b="0" dirty="0"/>
              </a:p>
              <a:p>
                <a:pPr marL="285750" indent="-285750">
                  <a:lnSpc>
                    <a:spcPct val="150000"/>
                  </a:lnSpc>
                  <a:buFont typeface="Arial" panose="020B0604020202020204" pitchFamily="34" charset="0"/>
                  <a:buChar char="•"/>
                </a:pPr>
                <a:r>
                  <a:rPr lang="en-US" b="0" dirty="0"/>
                  <a:t>So the challenge is to find the perfect linear transformation and the bias matrix which maps the feature vector </a:t>
                </a:r>
                <a:r>
                  <a:rPr lang="en-US" dirty="0"/>
                  <a:t>correctly</a:t>
                </a:r>
                <a:r>
                  <a:rPr lang="en-US" b="0" dirty="0"/>
                  <a:t>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b="0" dirty="0"/>
                  <a:t>.</a:t>
                </a:r>
              </a:p>
              <a:p>
                <a:pPr marL="285750" indent="-285750">
                  <a:lnSpc>
                    <a:spcPct val="150000"/>
                  </a:lnSpc>
                  <a:buFont typeface="Arial" panose="020B0604020202020204" pitchFamily="34" charset="0"/>
                  <a:buChar char="•"/>
                </a:pPr>
                <a:r>
                  <a:rPr lang="en-US" dirty="0"/>
                  <a:t>We used gradient descent algorithm to find the values of linear transformation matrix and bias matrix.</a:t>
                </a:r>
                <a:endParaRPr lang="en-US" b="0" dirty="0"/>
              </a:p>
            </p:txBody>
          </p:sp>
        </mc:Choice>
        <mc:Fallback>
          <p:sp>
            <p:nvSpPr>
              <p:cNvPr id="9" name="TextBox 8">
                <a:extLst>
                  <a:ext uri="{FF2B5EF4-FFF2-40B4-BE49-F238E27FC236}">
                    <a16:creationId xmlns:a16="http://schemas.microsoft.com/office/drawing/2014/main" id="{78A92DE6-67D1-41EA-9376-4534A77E9EC3}"/>
                  </a:ext>
                </a:extLst>
              </p:cNvPr>
              <p:cNvSpPr txBox="1">
                <a:spLocks noRot="1" noChangeAspect="1" noMove="1" noResize="1" noEditPoints="1" noAdjustHandles="1" noChangeArrowheads="1" noChangeShapeType="1" noTextEdit="1"/>
              </p:cNvSpPr>
              <p:nvPr/>
            </p:nvSpPr>
            <p:spPr>
              <a:xfrm>
                <a:off x="722408" y="1752378"/>
                <a:ext cx="10712031" cy="2957861"/>
              </a:xfrm>
              <a:prstGeom prst="rect">
                <a:avLst/>
              </a:prstGeom>
              <a:blipFill>
                <a:blip r:embed="rId2"/>
                <a:stretch>
                  <a:fillRect l="-398" r="-740" b="-2263"/>
                </a:stretch>
              </a:blipFill>
            </p:spPr>
            <p:txBody>
              <a:bodyPr/>
              <a:lstStyle/>
              <a:p>
                <a:r>
                  <a:rPr lang="en-IN">
                    <a:noFill/>
                  </a:rPr>
                  <a:t> </a:t>
                </a:r>
              </a:p>
            </p:txBody>
          </p:sp>
        </mc:Fallback>
      </mc:AlternateContent>
    </p:spTree>
    <p:extLst>
      <p:ext uri="{BB962C8B-B14F-4D97-AF65-F5344CB8AC3E}">
        <p14:creationId xmlns:p14="http://schemas.microsoft.com/office/powerpoint/2010/main" val="249229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12</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Output </a:t>
            </a:r>
            <a:endParaRPr lang="en-US" sz="3200" b="0" dirty="0">
              <a:latin typeface="Bookman Old Style" panose="02050604050505020204" pitchFamily="18" charset="0"/>
            </a:endParaRPr>
          </a:p>
        </p:txBody>
      </p:sp>
      <p:pic>
        <p:nvPicPr>
          <p:cNvPr id="6" name="Picture 5">
            <a:extLst>
              <a:ext uri="{FF2B5EF4-FFF2-40B4-BE49-F238E27FC236}">
                <a16:creationId xmlns:a16="http://schemas.microsoft.com/office/drawing/2014/main" id="{56F095D4-F90A-4A37-862C-9851F8715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63" y="1711288"/>
            <a:ext cx="3657917" cy="2423370"/>
          </a:xfrm>
          <a:prstGeom prst="rect">
            <a:avLst/>
          </a:prstGeom>
        </p:spPr>
      </p:pic>
      <p:pic>
        <p:nvPicPr>
          <p:cNvPr id="8" name="Picture 7">
            <a:extLst>
              <a:ext uri="{FF2B5EF4-FFF2-40B4-BE49-F238E27FC236}">
                <a16:creationId xmlns:a16="http://schemas.microsoft.com/office/drawing/2014/main" id="{8ABAC874-0ADE-47FF-BBDD-019E62181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037" y="1711288"/>
            <a:ext cx="3688400" cy="2377646"/>
          </a:xfrm>
          <a:prstGeom prst="rect">
            <a:avLst/>
          </a:prstGeom>
        </p:spPr>
      </p:pic>
      <p:sp>
        <p:nvSpPr>
          <p:cNvPr id="10" name="TextBox 9">
            <a:extLst>
              <a:ext uri="{FF2B5EF4-FFF2-40B4-BE49-F238E27FC236}">
                <a16:creationId xmlns:a16="http://schemas.microsoft.com/office/drawing/2014/main" id="{BCFD4F8F-01B8-4494-B479-EF8D6D90DD76}"/>
              </a:ext>
            </a:extLst>
          </p:cNvPr>
          <p:cNvSpPr txBox="1"/>
          <p:nvPr/>
        </p:nvSpPr>
        <p:spPr>
          <a:xfrm>
            <a:off x="1110492" y="4475109"/>
            <a:ext cx="9167315" cy="8788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Limitations: Our model doesn’t work well when there are multiple oranges in the image. Also some times many bounding boxes are generated for a single object. </a:t>
            </a:r>
            <a:endParaRPr lang="en-US" dirty="0"/>
          </a:p>
        </p:txBody>
      </p:sp>
    </p:spTree>
    <p:extLst>
      <p:ext uri="{BB962C8B-B14F-4D97-AF65-F5344CB8AC3E}">
        <p14:creationId xmlns:p14="http://schemas.microsoft.com/office/powerpoint/2010/main" val="360074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13</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Conclusion</a:t>
            </a:r>
            <a:endParaRPr lang="en-US" sz="3200" b="0" dirty="0">
              <a:latin typeface="Bookman Old Style" panose="02050604050505020204" pitchFamily="18" charset="0"/>
            </a:endParaRPr>
          </a:p>
        </p:txBody>
      </p:sp>
      <p:sp>
        <p:nvSpPr>
          <p:cNvPr id="4" name="TextBox 3">
            <a:extLst>
              <a:ext uri="{FF2B5EF4-FFF2-40B4-BE49-F238E27FC236}">
                <a16:creationId xmlns:a16="http://schemas.microsoft.com/office/drawing/2014/main" id="{08378AC9-AA94-432F-A243-F3C0B26E7F7B}"/>
              </a:ext>
            </a:extLst>
          </p:cNvPr>
          <p:cNvSpPr txBox="1"/>
          <p:nvPr/>
        </p:nvSpPr>
        <p:spPr>
          <a:xfrm>
            <a:off x="642503" y="1867788"/>
            <a:ext cx="10711296"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successfully implemented RCNN algorithm and performed localization with the accuracy of more than 70%. </a:t>
            </a:r>
            <a:endParaRPr lang="en-US" sz="1800" dirty="0">
              <a:effectLst/>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learned how the features are extracted from the image and are manipulated in order to detect some specific object. We learned the math behind the Convolution Neural Network and saw how the concepts of linear algebra are used in Machine Learning Domain.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3426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14</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References</a:t>
            </a:r>
            <a:endParaRPr lang="en-US" sz="3200" b="0" dirty="0">
              <a:latin typeface="Bookman Old Style" panose="02050604050505020204" pitchFamily="18" charset="0"/>
            </a:endParaRPr>
          </a:p>
        </p:txBody>
      </p:sp>
      <p:sp>
        <p:nvSpPr>
          <p:cNvPr id="4" name="TextBox 3">
            <a:extLst>
              <a:ext uri="{FF2B5EF4-FFF2-40B4-BE49-F238E27FC236}">
                <a16:creationId xmlns:a16="http://schemas.microsoft.com/office/drawing/2014/main" id="{2E8FBD56-5984-4638-AD8F-96D01BBFC792}"/>
              </a:ext>
            </a:extLst>
          </p:cNvPr>
          <p:cNvSpPr txBox="1"/>
          <p:nvPr/>
        </p:nvSpPr>
        <p:spPr>
          <a:xfrm>
            <a:off x="319596" y="2447973"/>
            <a:ext cx="11629748"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https://www.cv-foundation.org/openaccess/content_cvpr_2014/papers/Girshick_Rich_Feature_Hierarchies_2014_CVPR_paper.pdf</a:t>
            </a:r>
            <a:endParaRPr lang="en-US" sz="1800" dirty="0">
              <a:effectLst/>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dirty="0">
                <a:hlinkClick r:id="rId3"/>
              </a:rPr>
              <a:t>https://cs231n.github.io/convolutional-networks/</a:t>
            </a:r>
            <a:endParaRPr lang="en-US" dirty="0"/>
          </a:p>
          <a:p>
            <a:pPr marL="285750" indent="-285750">
              <a:lnSpc>
                <a:spcPct val="150000"/>
              </a:lnSpc>
              <a:buFont typeface="Arial" panose="020B0604020202020204" pitchFamily="34" charset="0"/>
              <a:buChar char="•"/>
            </a:pPr>
            <a:r>
              <a:rPr lang="en-US" dirty="0">
                <a:hlinkClick r:id="rId4"/>
              </a:rPr>
              <a:t>https://eli.thegreenplace.net/2016/the-softmax-function-and-its-derivative/</a:t>
            </a: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31575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83D45D-BA27-47C3-AC25-0ECF0CBB0212}"/>
              </a:ext>
            </a:extLst>
          </p:cNvPr>
          <p:cNvSpPr>
            <a:spLocks noGrp="1"/>
          </p:cNvSpPr>
          <p:nvPr>
            <p:ph type="sldNum" sz="quarter" idx="4"/>
          </p:nvPr>
        </p:nvSpPr>
        <p:spPr/>
        <p:txBody>
          <a:bodyPr/>
          <a:lstStyle/>
          <a:p>
            <a:r>
              <a:rPr lang="en-US" b="1"/>
              <a:t>|</a:t>
            </a:r>
            <a:r>
              <a:rPr lang="en-US"/>
              <a:t>  </a:t>
            </a:r>
            <a:fld id="{4887A435-7270-5342-8E5D-300AA53C7D91}" type="slidenum">
              <a:rPr lang="en-US" smtClean="0"/>
              <a:pPr/>
              <a:t>15</a:t>
            </a:fld>
            <a:endParaRPr lang="en-US" dirty="0"/>
          </a:p>
        </p:txBody>
      </p:sp>
      <p:sp>
        <p:nvSpPr>
          <p:cNvPr id="3" name="Date Placeholder 2">
            <a:extLst>
              <a:ext uri="{FF2B5EF4-FFF2-40B4-BE49-F238E27FC236}">
                <a16:creationId xmlns:a16="http://schemas.microsoft.com/office/drawing/2014/main" id="{63C4FEA0-2AAD-4CB4-8622-C7F7C4D86957}"/>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4" name="TextBox 3">
            <a:extLst>
              <a:ext uri="{FF2B5EF4-FFF2-40B4-BE49-F238E27FC236}">
                <a16:creationId xmlns:a16="http://schemas.microsoft.com/office/drawing/2014/main" id="{1C97FCD4-A6A4-498A-A3A9-BCB9D3950069}"/>
              </a:ext>
            </a:extLst>
          </p:cNvPr>
          <p:cNvSpPr txBox="1"/>
          <p:nvPr/>
        </p:nvSpPr>
        <p:spPr>
          <a:xfrm>
            <a:off x="3721223" y="2782669"/>
            <a:ext cx="4749554" cy="646331"/>
          </a:xfrm>
          <a:prstGeom prst="rect">
            <a:avLst/>
          </a:prstGeom>
          <a:noFill/>
        </p:spPr>
        <p:txBody>
          <a:bodyPr wrap="square" rtlCol="0">
            <a:spAutoFit/>
          </a:bodyPr>
          <a:lstStyle/>
          <a:p>
            <a:pPr algn="ctr"/>
            <a:r>
              <a:rPr lang="en-US" sz="3600" dirty="0"/>
              <a:t>Thank You!</a:t>
            </a:r>
            <a:endParaRPr lang="en-IN" sz="3600" dirty="0"/>
          </a:p>
        </p:txBody>
      </p:sp>
    </p:spTree>
    <p:extLst>
      <p:ext uri="{BB962C8B-B14F-4D97-AF65-F5344CB8AC3E}">
        <p14:creationId xmlns:p14="http://schemas.microsoft.com/office/powerpoint/2010/main" val="223921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FB91-3A13-784A-9725-FD2921525A1C}"/>
              </a:ext>
            </a:extLst>
          </p:cNvPr>
          <p:cNvSpPr>
            <a:spLocks noGrp="1"/>
          </p:cNvSpPr>
          <p:nvPr>
            <p:ph type="title"/>
          </p:nvPr>
        </p:nvSpPr>
        <p:spPr>
          <a:xfrm>
            <a:off x="651769" y="581919"/>
            <a:ext cx="10515600" cy="1300148"/>
          </a:xfrm>
        </p:spPr>
        <p:txBody>
          <a:bodyPr>
            <a:normAutofit fontScale="90000"/>
          </a:body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latin typeface="Bookman Old Style" panose="02050604050505020204" pitchFamily="18" charset="0"/>
              </a:rPr>
              <a:t>Group No. – 14</a:t>
            </a:r>
            <a:br>
              <a:rPr lang="en-US" sz="3200" b="0" dirty="0">
                <a:latin typeface="Bookman Old Style" panose="02050604050505020204" pitchFamily="18" charset="0"/>
              </a:rPr>
            </a:br>
            <a:r>
              <a:rPr lang="en-US" sz="3200" b="0" dirty="0">
                <a:latin typeface="Bookman Old Style" panose="02050604050505020204" pitchFamily="18" charset="0"/>
              </a:rPr>
              <a:t> </a:t>
            </a:r>
          </a:p>
        </p:txBody>
      </p:sp>
      <p:sp>
        <p:nvSpPr>
          <p:cNvPr id="4" name="Slide Number Placeholder 3">
            <a:extLst>
              <a:ext uri="{FF2B5EF4-FFF2-40B4-BE49-F238E27FC236}">
                <a16:creationId xmlns:a16="http://schemas.microsoft.com/office/drawing/2014/main" id="{46C5DF3B-541E-914D-999F-8C19FAC52C1D}"/>
              </a:ext>
            </a:extLst>
          </p:cNvPr>
          <p:cNvSpPr>
            <a:spLocks noGrp="1"/>
          </p:cNvSpPr>
          <p:nvPr>
            <p:ph type="sldNum" sz="quarter" idx="4"/>
          </p:nvPr>
        </p:nvSpPr>
        <p:spPr/>
        <p:txBody>
          <a:bodyPr/>
          <a:lstStyle/>
          <a:p>
            <a:r>
              <a:rPr lang="en-US" b="1"/>
              <a:t>|</a:t>
            </a:r>
            <a:r>
              <a:rPr lang="en-US"/>
              <a:t>  </a:t>
            </a:r>
            <a:fld id="{4887A435-7270-5342-8E5D-300AA53C7D91}" type="slidenum">
              <a:rPr lang="en-US" smtClean="0"/>
              <a:pPr/>
              <a:t>2</a:t>
            </a:fld>
            <a:endParaRPr lang="en-US" dirty="0"/>
          </a:p>
        </p:txBody>
      </p:sp>
      <p:sp>
        <p:nvSpPr>
          <p:cNvPr id="5" name="Date Placeholder 4">
            <a:extLst>
              <a:ext uri="{FF2B5EF4-FFF2-40B4-BE49-F238E27FC236}">
                <a16:creationId xmlns:a16="http://schemas.microsoft.com/office/drawing/2014/main" id="{D4CA893C-DECA-314B-A75B-E05B180E13CA}"/>
              </a:ext>
            </a:extLst>
          </p:cNvPr>
          <p:cNvSpPr>
            <a:spLocks noGrp="1"/>
          </p:cNvSpPr>
          <p:nvPr>
            <p:ph type="dt" sz="half" idx="2"/>
          </p:nvPr>
        </p:nvSpPr>
        <p:spPr/>
        <p:txBody>
          <a:bodyPr/>
          <a:lstStyle/>
          <a:p>
            <a:fld id="{933562FF-1FEE-9142-B759-DA40CA62DC07}" type="datetime1">
              <a:rPr lang="en-IN" smtClean="0"/>
              <a:pPr/>
              <a:t>08-11-2020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17006332"/>
              </p:ext>
            </p:extLst>
          </p:nvPr>
        </p:nvGraphicFramePr>
        <p:xfrm>
          <a:off x="2032000" y="2329723"/>
          <a:ext cx="8128000" cy="21434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98724350"/>
                    </a:ext>
                  </a:extLst>
                </a:gridCol>
                <a:gridCol w="4064000">
                  <a:extLst>
                    <a:ext uri="{9D8B030D-6E8A-4147-A177-3AD203B41FA5}">
                      <a16:colId xmlns:a16="http://schemas.microsoft.com/office/drawing/2014/main" val="2877596232"/>
                    </a:ext>
                  </a:extLst>
                </a:gridCol>
              </a:tblGrid>
              <a:tr h="428685">
                <a:tc>
                  <a:txBody>
                    <a:bodyPr/>
                    <a:lstStyle/>
                    <a:p>
                      <a:pPr algn="ctr"/>
                      <a:r>
                        <a:rPr lang="en-IN" sz="1600" dirty="0">
                          <a:latin typeface="Bookman Old Style" panose="02050604050505020204" pitchFamily="18" charset="0"/>
                        </a:rPr>
                        <a:t>NAME </a:t>
                      </a:r>
                    </a:p>
                  </a:txBody>
                  <a:tcPr anchor="ctr"/>
                </a:tc>
                <a:tc>
                  <a:txBody>
                    <a:bodyPr/>
                    <a:lstStyle/>
                    <a:p>
                      <a:pPr algn="ctr"/>
                      <a:r>
                        <a:rPr lang="en-IN" sz="1600" dirty="0">
                          <a:latin typeface="Bookman Old Style" panose="02050604050505020204" pitchFamily="18" charset="0"/>
                        </a:rPr>
                        <a:t>ROLL NUMBER </a:t>
                      </a:r>
                    </a:p>
                  </a:txBody>
                  <a:tcPr anchor="ctr"/>
                </a:tc>
                <a:extLst>
                  <a:ext uri="{0D108BD9-81ED-4DB2-BD59-A6C34878D82A}">
                    <a16:rowId xmlns:a16="http://schemas.microsoft.com/office/drawing/2014/main" val="1514735134"/>
                  </a:ext>
                </a:extLst>
              </a:tr>
              <a:tr h="428685">
                <a:tc>
                  <a:txBody>
                    <a:bodyPr/>
                    <a:lstStyle/>
                    <a:p>
                      <a:pPr algn="ctr"/>
                      <a:r>
                        <a:rPr lang="en-US" sz="1600" dirty="0">
                          <a:latin typeface="Bookman Old Style" panose="02050604050505020204" pitchFamily="18" charset="0"/>
                        </a:rPr>
                        <a:t>T</a:t>
                      </a:r>
                      <a:r>
                        <a:rPr lang="en-IN" sz="1600" dirty="0">
                          <a:latin typeface="Bookman Old Style" panose="02050604050505020204" pitchFamily="18" charset="0"/>
                        </a:rPr>
                        <a:t>irth Patel</a:t>
                      </a:r>
                    </a:p>
                  </a:txBody>
                  <a:tcPr anchor="ctr"/>
                </a:tc>
                <a:tc>
                  <a:txBody>
                    <a:bodyPr/>
                    <a:lstStyle/>
                    <a:p>
                      <a:pPr algn="ctr"/>
                      <a:r>
                        <a:rPr lang="en-IN" sz="1600" dirty="0">
                          <a:latin typeface="Bookman Old Style" panose="02050604050505020204" pitchFamily="18" charset="0"/>
                        </a:rPr>
                        <a:t>AU1940137</a:t>
                      </a:r>
                    </a:p>
                  </a:txBody>
                  <a:tcPr anchor="ctr"/>
                </a:tc>
                <a:extLst>
                  <a:ext uri="{0D108BD9-81ED-4DB2-BD59-A6C34878D82A}">
                    <a16:rowId xmlns:a16="http://schemas.microsoft.com/office/drawing/2014/main" val="2976719308"/>
                  </a:ext>
                </a:extLst>
              </a:tr>
              <a:tr h="428685">
                <a:tc>
                  <a:txBody>
                    <a:bodyPr/>
                    <a:lstStyle/>
                    <a:p>
                      <a:pPr algn="ctr"/>
                      <a:r>
                        <a:rPr lang="en-IN" sz="1600" dirty="0">
                          <a:latin typeface="Bookman Old Style" panose="02050604050505020204" pitchFamily="18" charset="0"/>
                        </a:rPr>
                        <a:t>Nipun</a:t>
                      </a:r>
                      <a:r>
                        <a:rPr lang="en-IN" sz="1600" baseline="0" dirty="0">
                          <a:latin typeface="Bookman Old Style" panose="02050604050505020204" pitchFamily="18" charset="0"/>
                        </a:rPr>
                        <a:t> Patel</a:t>
                      </a:r>
                      <a:endParaRPr lang="en-IN" sz="1600" dirty="0">
                        <a:latin typeface="Bookman Old Style" panose="02050604050505020204" pitchFamily="18" charset="0"/>
                      </a:endParaRPr>
                    </a:p>
                  </a:txBody>
                  <a:tcPr anchor="ctr"/>
                </a:tc>
                <a:tc>
                  <a:txBody>
                    <a:bodyPr/>
                    <a:lstStyle/>
                    <a:p>
                      <a:pPr algn="ctr"/>
                      <a:r>
                        <a:rPr lang="en-IN" sz="1600" dirty="0">
                          <a:latin typeface="Bookman Old Style" panose="02050604050505020204" pitchFamily="18" charset="0"/>
                        </a:rPr>
                        <a:t>AU1940033</a:t>
                      </a:r>
                    </a:p>
                  </a:txBody>
                  <a:tcPr anchor="ctr"/>
                </a:tc>
                <a:extLst>
                  <a:ext uri="{0D108BD9-81ED-4DB2-BD59-A6C34878D82A}">
                    <a16:rowId xmlns:a16="http://schemas.microsoft.com/office/drawing/2014/main" val="2797973091"/>
                  </a:ext>
                </a:extLst>
              </a:tr>
              <a:tr h="428685">
                <a:tc>
                  <a:txBody>
                    <a:bodyPr/>
                    <a:lstStyle/>
                    <a:p>
                      <a:pPr algn="ctr"/>
                      <a:r>
                        <a:rPr lang="en-IN" sz="1600" dirty="0">
                          <a:latin typeface="Bookman Old Style" panose="02050604050505020204" pitchFamily="18" charset="0"/>
                        </a:rPr>
                        <a:t>Neel</a:t>
                      </a:r>
                      <a:r>
                        <a:rPr lang="en-IN" sz="1600" baseline="0" dirty="0">
                          <a:latin typeface="Bookman Old Style" panose="02050604050505020204" pitchFamily="18" charset="0"/>
                        </a:rPr>
                        <a:t> Shah</a:t>
                      </a:r>
                      <a:endParaRPr lang="en-IN" sz="1600" dirty="0">
                        <a:latin typeface="Bookman Old Style" panose="02050604050505020204" pitchFamily="18" charset="0"/>
                      </a:endParaRPr>
                    </a:p>
                  </a:txBody>
                  <a:tcPr anchor="ctr"/>
                </a:tc>
                <a:tc>
                  <a:txBody>
                    <a:bodyPr/>
                    <a:lstStyle/>
                    <a:p>
                      <a:pPr algn="ctr"/>
                      <a:r>
                        <a:rPr lang="en-IN" sz="1600" dirty="0">
                          <a:latin typeface="Bookman Old Style" panose="02050604050505020204" pitchFamily="18" charset="0"/>
                        </a:rPr>
                        <a:t>AU1940055</a:t>
                      </a:r>
                    </a:p>
                  </a:txBody>
                  <a:tcPr anchor="ctr"/>
                </a:tc>
                <a:extLst>
                  <a:ext uri="{0D108BD9-81ED-4DB2-BD59-A6C34878D82A}">
                    <a16:rowId xmlns:a16="http://schemas.microsoft.com/office/drawing/2014/main" val="3289886118"/>
                  </a:ext>
                </a:extLst>
              </a:tr>
              <a:tr h="428685">
                <a:tc>
                  <a:txBody>
                    <a:bodyPr/>
                    <a:lstStyle/>
                    <a:p>
                      <a:pPr algn="ctr"/>
                      <a:r>
                        <a:rPr lang="en-IN" sz="1600" dirty="0">
                          <a:latin typeface="Bookman Old Style" panose="02050604050505020204" pitchFamily="18" charset="0"/>
                        </a:rPr>
                        <a:t>Kuldeep</a:t>
                      </a:r>
                      <a:r>
                        <a:rPr lang="en-IN" sz="1600" baseline="0" dirty="0">
                          <a:latin typeface="Bookman Old Style" panose="02050604050505020204" pitchFamily="18" charset="0"/>
                        </a:rPr>
                        <a:t> Gohil</a:t>
                      </a:r>
                      <a:endParaRPr lang="en-IN" sz="1600" dirty="0">
                        <a:latin typeface="Bookman Old Style" panose="02050604050505020204" pitchFamily="18" charset="0"/>
                      </a:endParaRPr>
                    </a:p>
                  </a:txBody>
                  <a:tcPr anchor="ctr"/>
                </a:tc>
                <a:tc>
                  <a:txBody>
                    <a:bodyPr/>
                    <a:lstStyle/>
                    <a:p>
                      <a:pPr algn="ctr"/>
                      <a:r>
                        <a:rPr lang="en-IN" sz="1600" dirty="0">
                          <a:latin typeface="Bookman Old Style" panose="02050604050505020204" pitchFamily="18" charset="0"/>
                        </a:rPr>
                        <a:t>AU1940159</a:t>
                      </a:r>
                    </a:p>
                  </a:txBody>
                  <a:tcPr anchor="ctr"/>
                </a:tc>
                <a:extLst>
                  <a:ext uri="{0D108BD9-81ED-4DB2-BD59-A6C34878D82A}">
                    <a16:rowId xmlns:a16="http://schemas.microsoft.com/office/drawing/2014/main" val="1371746362"/>
                  </a:ext>
                </a:extLst>
              </a:tr>
            </a:tbl>
          </a:graphicData>
        </a:graphic>
      </p:graphicFrame>
    </p:spTree>
    <p:extLst>
      <p:ext uri="{BB962C8B-B14F-4D97-AF65-F5344CB8AC3E}">
        <p14:creationId xmlns:p14="http://schemas.microsoft.com/office/powerpoint/2010/main" val="17442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219EA4-DEBB-3B43-9064-9B80E18C2C00}"/>
              </a:ext>
            </a:extLst>
          </p:cNvPr>
          <p:cNvSpPr>
            <a:spLocks noGrp="1"/>
          </p:cNvSpPr>
          <p:nvPr>
            <p:ph type="sldNum" sz="quarter" idx="4"/>
          </p:nvPr>
        </p:nvSpPr>
        <p:spPr/>
        <p:txBody>
          <a:bodyPr/>
          <a:lstStyle/>
          <a:p>
            <a:r>
              <a:rPr lang="en-US" b="1" dirty="0"/>
              <a:t>|</a:t>
            </a:r>
            <a:r>
              <a:rPr lang="en-US" dirty="0"/>
              <a:t>  </a:t>
            </a:r>
            <a:fld id="{4887A435-7270-5342-8E5D-300AA53C7D91}" type="slidenum">
              <a:rPr lang="en-US" smtClean="0"/>
              <a:pPr/>
              <a:t>3</a:t>
            </a:fld>
            <a:endParaRPr lang="en-US" dirty="0"/>
          </a:p>
        </p:txBody>
      </p:sp>
      <p:sp>
        <p:nvSpPr>
          <p:cNvPr id="5" name="Date Placeholder 4">
            <a:extLst>
              <a:ext uri="{FF2B5EF4-FFF2-40B4-BE49-F238E27FC236}">
                <a16:creationId xmlns:a16="http://schemas.microsoft.com/office/drawing/2014/main" id="{C2AE1904-96CD-5049-BDCC-DB3AD8B6CE2B}"/>
              </a:ext>
            </a:extLst>
          </p:cNvPr>
          <p:cNvSpPr>
            <a:spLocks noGrp="1"/>
          </p:cNvSpPr>
          <p:nvPr>
            <p:ph type="dt" sz="half" idx="2"/>
          </p:nvPr>
        </p:nvSpPr>
        <p:spPr>
          <a:xfrm>
            <a:off x="7862656" y="6247256"/>
            <a:ext cx="2877878" cy="377426"/>
          </a:xfrm>
        </p:spPr>
        <p:txBody>
          <a:bodyPr/>
          <a:lstStyle/>
          <a:p>
            <a:fld id="{933562FF-1FEE-9142-B759-DA40CA62DC07}" type="datetime1">
              <a:rPr lang="en-IN" smtClean="0"/>
              <a:pPr/>
              <a:t>08-11-2020</a:t>
            </a:fld>
            <a:endParaRPr lang="en-US" dirty="0"/>
          </a:p>
        </p:txBody>
      </p:sp>
      <p:sp>
        <p:nvSpPr>
          <p:cNvPr id="2" name="TextBox 1"/>
          <p:cNvSpPr txBox="1"/>
          <p:nvPr/>
        </p:nvSpPr>
        <p:spPr>
          <a:xfrm>
            <a:off x="823784" y="2033272"/>
            <a:ext cx="10220037" cy="29537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Bookman Old Style" panose="02050604050505020204" pitchFamily="18" charset="0"/>
              </a:rPr>
              <a:t>Object detection is a computer vision technique that allows us to identify and locate objects in an image or video. </a:t>
            </a:r>
          </a:p>
          <a:p>
            <a:pPr marL="285750" indent="-285750">
              <a:lnSpc>
                <a:spcPct val="150000"/>
              </a:lnSpc>
              <a:buFont typeface="Arial" panose="020B0604020202020204" pitchFamily="34" charset="0"/>
              <a:buChar char="•"/>
            </a:pPr>
            <a:r>
              <a:rPr lang="en-US" dirty="0">
                <a:latin typeface="Bookman Old Style" panose="02050604050505020204" pitchFamily="18" charset="0"/>
              </a:rPr>
              <a:t>With this kind of identification and localization, object detection can be used to count objects in a scene and determine and track their precise locations, all while accurately labeling them.</a:t>
            </a:r>
          </a:p>
          <a:p>
            <a:pPr marL="285750" indent="-285750">
              <a:lnSpc>
                <a:spcPct val="150000"/>
              </a:lnSpc>
              <a:buFont typeface="Arial" panose="020B0604020202020204" pitchFamily="34" charset="0"/>
              <a:buChar char="•"/>
            </a:pPr>
            <a:r>
              <a:rPr lang="en-US" dirty="0">
                <a:latin typeface="Bookman Old Style" panose="02050604050505020204" pitchFamily="18" charset="0"/>
              </a:rPr>
              <a:t>Object detection is used for many different purposes like image retrieval, security, machine inspection and many more.</a:t>
            </a:r>
          </a:p>
        </p:txBody>
      </p:sp>
      <p:sp>
        <p:nvSpPr>
          <p:cNvPr id="9" name="Title 1">
            <a:extLst>
              <a:ext uri="{FF2B5EF4-FFF2-40B4-BE49-F238E27FC236}">
                <a16:creationId xmlns:a16="http://schemas.microsoft.com/office/drawing/2014/main" id="{2FBB6BA1-B4DB-4E4E-BDF8-EF70A48D1BFC}"/>
              </a:ext>
            </a:extLst>
          </p:cNvPr>
          <p:cNvSpPr>
            <a:spLocks noGrp="1"/>
          </p:cNvSpPr>
          <p:nvPr>
            <p:ph type="title"/>
          </p:nvPr>
        </p:nvSpPr>
        <p:spPr>
          <a:xfrm>
            <a:off x="366204" y="545336"/>
            <a:ext cx="10515600" cy="1300148"/>
          </a:xfrm>
        </p:spPr>
        <p:txBody>
          <a:bodyPr>
            <a:normAutofit fontScale="90000"/>
          </a:body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latin typeface="Bookman Old Style" panose="02050604050505020204" pitchFamily="18" charset="0"/>
              </a:rPr>
              <a:t>Introduction</a:t>
            </a:r>
            <a:br>
              <a:rPr lang="en-US" sz="3200" b="0" dirty="0">
                <a:latin typeface="Bookman Old Style" panose="02050604050505020204" pitchFamily="18" charset="0"/>
              </a:rPr>
            </a:br>
            <a:r>
              <a:rPr lang="en-US" sz="3200" b="0" dirty="0">
                <a:latin typeface="Bookman Old Style" panose="02050604050505020204" pitchFamily="18" charset="0"/>
              </a:rPr>
              <a:t> </a:t>
            </a:r>
          </a:p>
        </p:txBody>
      </p:sp>
    </p:spTree>
    <p:extLst>
      <p:ext uri="{BB962C8B-B14F-4D97-AF65-F5344CB8AC3E}">
        <p14:creationId xmlns:p14="http://schemas.microsoft.com/office/powerpoint/2010/main" val="368118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4C2327-F2C7-5248-B819-548AAD46AF34}"/>
              </a:ext>
            </a:extLst>
          </p:cNvPr>
          <p:cNvSpPr>
            <a:spLocks noGrp="1"/>
          </p:cNvSpPr>
          <p:nvPr>
            <p:ph type="sldNum" sz="quarter" idx="4"/>
          </p:nvPr>
        </p:nvSpPr>
        <p:spPr/>
        <p:txBody>
          <a:bodyPr/>
          <a:lstStyle/>
          <a:p>
            <a:r>
              <a:rPr lang="en-US" b="1"/>
              <a:t>|</a:t>
            </a:r>
            <a:r>
              <a:rPr lang="en-US"/>
              <a:t>  </a:t>
            </a:r>
            <a:fld id="{4887A435-7270-5342-8E5D-300AA53C7D91}" type="slidenum">
              <a:rPr lang="en-US" smtClean="0"/>
              <a:pPr/>
              <a:t>4</a:t>
            </a:fld>
            <a:endParaRPr lang="en-US" dirty="0"/>
          </a:p>
        </p:txBody>
      </p:sp>
      <p:sp>
        <p:nvSpPr>
          <p:cNvPr id="3" name="Date Placeholder 2">
            <a:extLst>
              <a:ext uri="{FF2B5EF4-FFF2-40B4-BE49-F238E27FC236}">
                <a16:creationId xmlns:a16="http://schemas.microsoft.com/office/drawing/2014/main" id="{05642231-EC19-4C40-A1D7-DAABF707D550}"/>
              </a:ext>
            </a:extLst>
          </p:cNvPr>
          <p:cNvSpPr>
            <a:spLocks noGrp="1"/>
          </p:cNvSpPr>
          <p:nvPr>
            <p:ph type="dt" sz="half" idx="10"/>
          </p:nvPr>
        </p:nvSpPr>
        <p:spPr/>
        <p:txBody>
          <a:bodyPr/>
          <a:lstStyle/>
          <a:p>
            <a:fld id="{933562FF-1FEE-9142-B759-DA40CA62DC07}" type="datetime1">
              <a:rPr lang="en-IN" smtClean="0"/>
              <a:pPr/>
              <a:t>08-11-2020</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42602" y="2192785"/>
            <a:ext cx="7634797" cy="3773009"/>
          </a:xfrm>
          <a:prstGeom prst="rect">
            <a:avLst/>
          </a:prstGeom>
        </p:spPr>
      </p:pic>
      <p:sp>
        <p:nvSpPr>
          <p:cNvPr id="9" name="Title 1">
            <a:extLst>
              <a:ext uri="{FF2B5EF4-FFF2-40B4-BE49-F238E27FC236}">
                <a16:creationId xmlns:a16="http://schemas.microsoft.com/office/drawing/2014/main" id="{F5D22644-48E9-41E4-99FA-242FB25B7FEA}"/>
              </a:ext>
            </a:extLst>
          </p:cNvPr>
          <p:cNvSpPr txBox="1">
            <a:spLocks/>
          </p:cNvSpPr>
          <p:nvPr/>
        </p:nvSpPr>
        <p:spPr>
          <a:xfrm>
            <a:off x="641764" y="0"/>
            <a:ext cx="10436474" cy="1505873"/>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Flow of RCNN Algorithm</a:t>
            </a:r>
            <a:r>
              <a:rPr lang="en-US" sz="3200" b="0" dirty="0">
                <a:latin typeface="Bookman Old Style" panose="02050604050505020204" pitchFamily="18" charset="0"/>
              </a:rPr>
              <a:t> </a:t>
            </a:r>
          </a:p>
        </p:txBody>
      </p:sp>
    </p:spTree>
    <p:extLst>
      <p:ext uri="{BB962C8B-B14F-4D97-AF65-F5344CB8AC3E}">
        <p14:creationId xmlns:p14="http://schemas.microsoft.com/office/powerpoint/2010/main" val="106289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b="1"/>
              <a:t>|</a:t>
            </a:r>
            <a:r>
              <a:rPr lang="en-US"/>
              <a:t>  </a:t>
            </a:r>
            <a:fld id="{4887A435-7270-5342-8E5D-300AA53C7D91}" type="slidenum">
              <a:rPr lang="en-US" smtClean="0"/>
              <a:pPr/>
              <a:t>5</a:t>
            </a:fld>
            <a:endParaRPr lang="en-US" dirty="0"/>
          </a:p>
        </p:txBody>
      </p:sp>
      <p:sp>
        <p:nvSpPr>
          <p:cNvPr id="3" name="Date Placeholder 2"/>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extBox 4"/>
          <p:cNvSpPr txBox="1"/>
          <p:nvPr/>
        </p:nvSpPr>
        <p:spPr>
          <a:xfrm>
            <a:off x="892797" y="1842509"/>
            <a:ext cx="5243119" cy="364016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Selective search takes the input of image and returns region proposals in sorted order. The number of region proposals generated by selective search is not fixed.</a:t>
            </a: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Selective search firstly performs segmentation on the image.</a:t>
            </a:r>
          </a:p>
          <a:p>
            <a:pPr marL="285750" indent="-285750">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Then all the points in the image matrix are grouped together with neighbouring points based 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similarities in colour, texture, size and shape. </a:t>
            </a:r>
          </a:p>
          <a:p>
            <a:pPr marL="285750" indent="-285750">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We used open CV library in order to apply selective search.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553" y="2055573"/>
            <a:ext cx="3667125" cy="2819400"/>
          </a:xfrm>
          <a:prstGeom prst="rect">
            <a:avLst/>
          </a:prstGeom>
        </p:spPr>
      </p:pic>
      <p:sp>
        <p:nvSpPr>
          <p:cNvPr id="8" name="Title 1">
            <a:extLst>
              <a:ext uri="{FF2B5EF4-FFF2-40B4-BE49-F238E27FC236}">
                <a16:creationId xmlns:a16="http://schemas.microsoft.com/office/drawing/2014/main" id="{A7849B6C-D169-458E-97C4-B7CB86CF41B4}"/>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Selective Search</a:t>
            </a:r>
            <a:endParaRPr lang="en-US" sz="3200" b="0" dirty="0">
              <a:latin typeface="Bookman Old Style" panose="02050604050505020204" pitchFamily="18" charset="0"/>
            </a:endParaRPr>
          </a:p>
        </p:txBody>
      </p:sp>
    </p:spTree>
    <p:extLst>
      <p:ext uri="{BB962C8B-B14F-4D97-AF65-F5344CB8AC3E}">
        <p14:creationId xmlns:p14="http://schemas.microsoft.com/office/powerpoint/2010/main" val="310990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b="1"/>
              <a:t>|</a:t>
            </a:r>
            <a:r>
              <a:rPr lang="en-US"/>
              <a:t>  </a:t>
            </a:r>
            <a:fld id="{4887A435-7270-5342-8E5D-300AA53C7D91}" type="slidenum">
              <a:rPr lang="en-US" smtClean="0"/>
              <a:pPr/>
              <a:t>6</a:t>
            </a:fld>
            <a:endParaRPr lang="en-US" dirty="0"/>
          </a:p>
        </p:txBody>
      </p:sp>
      <p:sp>
        <p:nvSpPr>
          <p:cNvPr id="3" name="Date Placeholder 2"/>
          <p:cNvSpPr>
            <a:spLocks noGrp="1"/>
          </p:cNvSpPr>
          <p:nvPr>
            <p:ph type="dt" sz="half" idx="10"/>
          </p:nvPr>
        </p:nvSpPr>
        <p:spPr/>
        <p:txBody>
          <a:bodyPr/>
          <a:lstStyle/>
          <a:p>
            <a:fld id="{933562FF-1FEE-9142-B759-DA40CA62DC07}" type="datetime1">
              <a:rPr lang="en-IN" smtClean="0"/>
              <a:pPr/>
              <a:t>08-11-2020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11186" y="2253069"/>
                <a:ext cx="5429816" cy="2351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IOU measures the quality of region proposal.</a:t>
                </a:r>
              </a:p>
              <a:p>
                <a:pPr marL="285750" indent="-285750">
                  <a:lnSpc>
                    <a:spcPct val="150000"/>
                  </a:lnSpc>
                  <a:buFont typeface="Arial" panose="020B0604020202020204" pitchFamily="34" charset="0"/>
                  <a:buChar char="•"/>
                </a:pPr>
                <a:r>
                  <a:rPr lang="en-US" dirty="0"/>
                  <a:t>We use it to filter the region proposals.</a:t>
                </a:r>
              </a:p>
              <a:p>
                <a:pPr marL="285750" indent="-285750">
                  <a:lnSpc>
                    <a:spcPct val="150000"/>
                  </a:lnSpc>
                  <a:buFont typeface="Arial" panose="020B0604020202020204" pitchFamily="34" charset="0"/>
                  <a:buChar char="•"/>
                </a:pPr>
                <a:r>
                  <a:rPr lang="en-US" dirty="0"/>
                  <a:t>IOU takes the input of region proposal and ground truth box and outputs the number in range of 0 to 1.</a:t>
                </a:r>
              </a:p>
              <a:p>
                <a:pPr marL="285750" indent="-285750">
                  <a:lnSpc>
                    <a:spcPct val="150000"/>
                  </a:lnSpc>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𝐼𝑂𝑈</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 </m:t>
                        </m:r>
                        <m:r>
                          <a:rPr lang="en-US" b="0" i="1" smtClean="0">
                            <a:latin typeface="Cambria Math" panose="02040503050406030204" pitchFamily="18" charset="0"/>
                          </a:rPr>
                          <m:t>𝑎𝑟𝑒𝑎</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𝑟𝑒𝑔𝑖𝑜𝑛𝑠</m:t>
                        </m:r>
                        <m:r>
                          <a:rPr lang="en-US" b="0" i="1" smtClean="0">
                            <a:latin typeface="Cambria Math" panose="02040503050406030204" pitchFamily="18" charset="0"/>
                          </a:rPr>
                          <m:t> </m:t>
                        </m:r>
                      </m:num>
                      <m:den>
                        <m:r>
                          <a:rPr lang="en-US" b="0" i="1" smtClean="0">
                            <a:latin typeface="Cambria Math" panose="02040503050406030204" pitchFamily="18" charset="0"/>
                          </a:rPr>
                          <m:t>𝑢𝑛𝑖𝑜𝑛</m:t>
                        </m:r>
                        <m:r>
                          <a:rPr lang="en-US" b="0" i="1" smtClean="0">
                            <a:latin typeface="Cambria Math" panose="02040503050406030204" pitchFamily="18" charset="0"/>
                          </a:rPr>
                          <m:t> </m:t>
                        </m:r>
                        <m:r>
                          <a:rPr lang="en-US" b="0" i="1" smtClean="0">
                            <a:latin typeface="Cambria Math" panose="02040503050406030204" pitchFamily="18" charset="0"/>
                          </a:rPr>
                          <m:t>𝑎𝑟𝑒𝑎</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𝑟𝑒𝑔𝑖𝑜𝑛𝑠</m:t>
                        </m:r>
                      </m:den>
                    </m:f>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11186" y="2253069"/>
                <a:ext cx="5429816" cy="2351862"/>
              </a:xfrm>
              <a:prstGeom prst="rect">
                <a:avLst/>
              </a:prstGeom>
              <a:blipFill>
                <a:blip r:embed="rId6"/>
                <a:stretch>
                  <a:fillRect l="-673" b="-1039"/>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D32C4BCC-C2B5-4F19-8430-165E2ABC1A4D}"/>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Intersection Over Union</a:t>
            </a:r>
            <a:endParaRPr lang="en-US" sz="3200" b="0" dirty="0">
              <a:latin typeface="Bookman Old Style" panose="02050604050505020204" pitchFamily="18" charset="0"/>
            </a:endParaRPr>
          </a:p>
        </p:txBody>
      </p:sp>
      <p:pic>
        <p:nvPicPr>
          <p:cNvPr id="10" name="Picture 9">
            <a:extLst>
              <a:ext uri="{FF2B5EF4-FFF2-40B4-BE49-F238E27FC236}">
                <a16:creationId xmlns:a16="http://schemas.microsoft.com/office/drawing/2014/main" id="{E12D3393-1C3F-4950-88F0-AA8B2D55F1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2640" y="2160132"/>
            <a:ext cx="4296793" cy="3068816"/>
          </a:xfrm>
          <a:prstGeom prst="rect">
            <a:avLst/>
          </a:prstGeom>
        </p:spPr>
      </p:pic>
    </p:spTree>
    <p:extLst>
      <p:ext uri="{BB962C8B-B14F-4D97-AF65-F5344CB8AC3E}">
        <p14:creationId xmlns:p14="http://schemas.microsoft.com/office/powerpoint/2010/main" val="46783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C535C-A856-4D8C-8308-3D354F4DB937}"/>
              </a:ext>
            </a:extLst>
          </p:cNvPr>
          <p:cNvSpPr>
            <a:spLocks noGrp="1"/>
          </p:cNvSpPr>
          <p:nvPr>
            <p:ph type="sldNum" sz="quarter" idx="4"/>
          </p:nvPr>
        </p:nvSpPr>
        <p:spPr/>
        <p:txBody>
          <a:bodyPr/>
          <a:lstStyle/>
          <a:p>
            <a:r>
              <a:rPr lang="en-US" b="1"/>
              <a:t>|</a:t>
            </a:r>
            <a:r>
              <a:rPr lang="en-US"/>
              <a:t>  </a:t>
            </a:r>
            <a:fld id="{4887A435-7270-5342-8E5D-300AA53C7D91}" type="slidenum">
              <a:rPr lang="en-US" smtClean="0"/>
              <a:pPr/>
              <a:t>7</a:t>
            </a:fld>
            <a:endParaRPr lang="en-US" dirty="0"/>
          </a:p>
        </p:txBody>
      </p:sp>
      <p:sp>
        <p:nvSpPr>
          <p:cNvPr id="3" name="Date Placeholder 2">
            <a:extLst>
              <a:ext uri="{FF2B5EF4-FFF2-40B4-BE49-F238E27FC236}">
                <a16:creationId xmlns:a16="http://schemas.microsoft.com/office/drawing/2014/main" id="{4F1E0B17-F638-4348-9338-BE67A29AD930}"/>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1A0AD340-B960-4806-92C8-BD4E56B830A4}"/>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Convolutional Neural Network </a:t>
            </a:r>
            <a:endParaRPr lang="en-US" sz="3200" b="0" dirty="0">
              <a:latin typeface="Bookman Old Style" panose="02050604050505020204" pitchFamily="18" charset="0"/>
            </a:endParaRPr>
          </a:p>
        </p:txBody>
      </p:sp>
      <p:sp>
        <p:nvSpPr>
          <p:cNvPr id="6" name="TextBox 5">
            <a:extLst>
              <a:ext uri="{FF2B5EF4-FFF2-40B4-BE49-F238E27FC236}">
                <a16:creationId xmlns:a16="http://schemas.microsoft.com/office/drawing/2014/main" id="{02DA835D-4391-4CC7-8594-9126808A7E4B}"/>
              </a:ext>
            </a:extLst>
          </p:cNvPr>
          <p:cNvSpPr txBox="1"/>
          <p:nvPr/>
        </p:nvSpPr>
        <p:spPr>
          <a:xfrm>
            <a:off x="1044974" y="2094780"/>
            <a:ext cx="9630054" cy="33692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92929"/>
                </a:solidFill>
                <a:effectLst/>
                <a:latin typeface="Bookman Old Style" panose="02050604050505020204" pitchFamily="18" charset="0"/>
              </a:rPr>
              <a:t>A</a:t>
            </a:r>
            <a:r>
              <a:rPr lang="en-US" i="0" dirty="0">
                <a:solidFill>
                  <a:srgbClr val="292929"/>
                </a:solidFill>
                <a:effectLst/>
                <a:latin typeface="Bookman Old Style" panose="02050604050505020204" pitchFamily="18" charset="0"/>
              </a:rPr>
              <a:t> Convolutional Neural Network (</a:t>
            </a:r>
            <a:r>
              <a:rPr lang="en-US" i="0" dirty="0" err="1">
                <a:solidFill>
                  <a:srgbClr val="292929"/>
                </a:solidFill>
                <a:effectLst/>
                <a:latin typeface="Bookman Old Style" panose="02050604050505020204" pitchFamily="18" charset="0"/>
              </a:rPr>
              <a:t>ConvNet</a:t>
            </a:r>
            <a:r>
              <a:rPr lang="en-US" i="0" dirty="0">
                <a:solidFill>
                  <a:srgbClr val="292929"/>
                </a:solidFill>
                <a:effectLst/>
                <a:latin typeface="Bookman Old Style" panose="02050604050505020204" pitchFamily="18" charset="0"/>
              </a:rPr>
              <a:t>/CNN) </a:t>
            </a:r>
            <a:r>
              <a:rPr lang="en-US" b="0" i="0" dirty="0">
                <a:solidFill>
                  <a:srgbClr val="292929"/>
                </a:solidFill>
                <a:effectLst/>
                <a:latin typeface="Bookman Old Style" panose="02050604050505020204" pitchFamily="18" charset="0"/>
              </a:rPr>
              <a:t>is a Deep Learning algorithm which can take in an input image, assign importance (learnable weights and biases) to various aspects/objects in the image and be able to differentiate one from the other.</a:t>
            </a:r>
          </a:p>
          <a:p>
            <a:pPr marL="285750" indent="-285750">
              <a:lnSpc>
                <a:spcPct val="150000"/>
              </a:lnSpc>
              <a:buFont typeface="Arial" panose="020B0604020202020204" pitchFamily="34" charset="0"/>
              <a:buChar char="•"/>
            </a:pPr>
            <a:r>
              <a:rPr lang="en-US" dirty="0">
                <a:solidFill>
                  <a:srgbClr val="292929"/>
                </a:solidFill>
                <a:latin typeface="Bookman Old Style" panose="02050604050505020204" pitchFamily="18" charset="0"/>
              </a:rPr>
              <a:t>CNN has three main types of layers</a:t>
            </a:r>
            <a:r>
              <a:rPr lang="en-IN" dirty="0">
                <a:solidFill>
                  <a:srgbClr val="292929"/>
                </a:solidFill>
                <a:latin typeface="Bookman Old Style" panose="02050604050505020204" pitchFamily="18" charset="0"/>
              </a:rPr>
              <a:t>-</a:t>
            </a:r>
          </a:p>
          <a:p>
            <a:pPr marL="800100" lvl="1" indent="-342900">
              <a:lnSpc>
                <a:spcPct val="150000"/>
              </a:lnSpc>
              <a:buFont typeface="+mj-lt"/>
              <a:buAutoNum type="arabicPeriod"/>
            </a:pPr>
            <a:r>
              <a:rPr lang="en-IN" dirty="0">
                <a:solidFill>
                  <a:srgbClr val="292929"/>
                </a:solidFill>
                <a:latin typeface="Bookman Old Style" panose="02050604050505020204" pitchFamily="18" charset="0"/>
              </a:rPr>
              <a:t>Convolution Layer</a:t>
            </a:r>
          </a:p>
          <a:p>
            <a:pPr marL="800100" lvl="1" indent="-342900">
              <a:lnSpc>
                <a:spcPct val="150000"/>
              </a:lnSpc>
              <a:buFont typeface="+mj-lt"/>
              <a:buAutoNum type="arabicPeriod"/>
            </a:pPr>
            <a:r>
              <a:rPr lang="en-IN" dirty="0">
                <a:solidFill>
                  <a:srgbClr val="292929"/>
                </a:solidFill>
                <a:latin typeface="Bookman Old Style" panose="02050604050505020204" pitchFamily="18" charset="0"/>
              </a:rPr>
              <a:t>Pooling Layer(Max pool/Average Pool)</a:t>
            </a:r>
          </a:p>
          <a:p>
            <a:pPr marL="800100" lvl="1" indent="-342900">
              <a:lnSpc>
                <a:spcPct val="150000"/>
              </a:lnSpc>
              <a:buFont typeface="+mj-lt"/>
              <a:buAutoNum type="arabicPeriod"/>
            </a:pPr>
            <a:r>
              <a:rPr lang="en-IN" dirty="0">
                <a:solidFill>
                  <a:srgbClr val="292929"/>
                </a:solidFill>
                <a:latin typeface="Bookman Old Style" panose="02050604050505020204" pitchFamily="18" charset="0"/>
              </a:rPr>
              <a:t>SoftMax Layer(Dense Layer + SoftMax Activation Function)</a:t>
            </a:r>
            <a:endParaRPr lang="en-US" dirty="0">
              <a:solidFill>
                <a:srgbClr val="292929"/>
              </a:solidFill>
              <a:latin typeface="Bookman Old Style" panose="02050604050505020204" pitchFamily="18" charset="0"/>
            </a:endParaRPr>
          </a:p>
        </p:txBody>
      </p:sp>
    </p:spTree>
    <p:extLst>
      <p:ext uri="{BB962C8B-B14F-4D97-AF65-F5344CB8AC3E}">
        <p14:creationId xmlns:p14="http://schemas.microsoft.com/office/powerpoint/2010/main" val="327717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5FA610-A19F-41BC-BB52-0E98501E94C7}"/>
              </a:ext>
            </a:extLst>
          </p:cNvPr>
          <p:cNvSpPr>
            <a:spLocks noGrp="1"/>
          </p:cNvSpPr>
          <p:nvPr>
            <p:ph type="sldNum" sz="quarter" idx="4"/>
          </p:nvPr>
        </p:nvSpPr>
        <p:spPr/>
        <p:txBody>
          <a:bodyPr/>
          <a:lstStyle/>
          <a:p>
            <a:r>
              <a:rPr lang="en-US" b="1"/>
              <a:t>|</a:t>
            </a:r>
            <a:r>
              <a:rPr lang="en-US"/>
              <a:t>  </a:t>
            </a:r>
            <a:fld id="{4887A435-7270-5342-8E5D-300AA53C7D91}" type="slidenum">
              <a:rPr lang="en-US" smtClean="0"/>
              <a:pPr/>
              <a:t>8</a:t>
            </a:fld>
            <a:endParaRPr lang="en-US" dirty="0"/>
          </a:p>
        </p:txBody>
      </p:sp>
      <p:sp>
        <p:nvSpPr>
          <p:cNvPr id="3" name="Date Placeholder 2">
            <a:extLst>
              <a:ext uri="{FF2B5EF4-FFF2-40B4-BE49-F238E27FC236}">
                <a16:creationId xmlns:a16="http://schemas.microsoft.com/office/drawing/2014/main" id="{6F183372-23F5-4718-82E3-3B2A20D7E8B2}"/>
              </a:ext>
            </a:extLst>
          </p:cNvPr>
          <p:cNvSpPr>
            <a:spLocks noGrp="1"/>
          </p:cNvSpPr>
          <p:nvPr>
            <p:ph type="dt" sz="half" idx="10"/>
          </p:nvPr>
        </p:nvSpPr>
        <p:spPr/>
        <p:txBody>
          <a:bodyPr/>
          <a:lstStyle/>
          <a:p>
            <a:fld id="{933562FF-1FEE-9142-B759-DA40CA62DC07}" type="datetime1">
              <a:rPr lang="en-IN" smtClean="0"/>
              <a:pPr/>
              <a:t>08-11-2020</a:t>
            </a:fld>
            <a:endParaRPr lang="en-US" dirty="0"/>
          </a:p>
        </p:txBody>
      </p:sp>
      <p:pic>
        <p:nvPicPr>
          <p:cNvPr id="5" name="Picture 4">
            <a:extLst>
              <a:ext uri="{FF2B5EF4-FFF2-40B4-BE49-F238E27FC236}">
                <a16:creationId xmlns:a16="http://schemas.microsoft.com/office/drawing/2014/main" id="{C6E90E67-29A8-4206-B6B6-5B44602DD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98" y="1499794"/>
            <a:ext cx="2812651" cy="3858412"/>
          </a:xfrm>
          <a:prstGeom prst="rect">
            <a:avLst/>
          </a:prstGeom>
        </p:spPr>
      </p:pic>
      <p:pic>
        <p:nvPicPr>
          <p:cNvPr id="7" name="Picture 6">
            <a:hlinkClick r:id="rId3"/>
            <a:extLst>
              <a:ext uri="{FF2B5EF4-FFF2-40B4-BE49-F238E27FC236}">
                <a16:creationId xmlns:a16="http://schemas.microsoft.com/office/drawing/2014/main" id="{95C2AD01-176A-4CBE-8F73-C010334F9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034" y="2619796"/>
            <a:ext cx="3400147" cy="1481688"/>
          </a:xfrm>
          <a:prstGeom prst="rect">
            <a:avLst/>
          </a:prstGeom>
        </p:spPr>
      </p:pic>
      <p:pic>
        <p:nvPicPr>
          <p:cNvPr id="9" name="Picture 8">
            <a:hlinkClick r:id="rId5"/>
            <a:extLst>
              <a:ext uri="{FF2B5EF4-FFF2-40B4-BE49-F238E27FC236}">
                <a16:creationId xmlns:a16="http://schemas.microsoft.com/office/drawing/2014/main" id="{A243D6A4-5774-440A-961A-E425595F15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398" y="2361850"/>
            <a:ext cx="3338004" cy="2134300"/>
          </a:xfrm>
          <a:prstGeom prst="rect">
            <a:avLst/>
          </a:prstGeom>
        </p:spPr>
      </p:pic>
      <p:sp>
        <p:nvSpPr>
          <p:cNvPr id="11" name="Title 1">
            <a:extLst>
              <a:ext uri="{FF2B5EF4-FFF2-40B4-BE49-F238E27FC236}">
                <a16:creationId xmlns:a16="http://schemas.microsoft.com/office/drawing/2014/main" id="{D85912F3-0DC1-419C-A638-C5D6172F75E3}"/>
              </a:ext>
            </a:extLst>
          </p:cNvPr>
          <p:cNvSpPr txBox="1">
            <a:spLocks/>
          </p:cNvSpPr>
          <p:nvPr/>
        </p:nvSpPr>
        <p:spPr>
          <a:xfrm>
            <a:off x="7520956" y="53732"/>
            <a:ext cx="4462896"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2100" b="0" dirty="0">
                <a:solidFill>
                  <a:schemeClr val="tx2"/>
                </a:solidFill>
                <a:latin typeface="Bookman Old Style" panose="02050604050505020204" pitchFamily="18" charset="0"/>
              </a:rPr>
              <a:t>SoftMax Layer</a:t>
            </a:r>
            <a:endParaRPr lang="en-US" sz="2100" b="0" dirty="0">
              <a:latin typeface="Bookman Old Style" panose="02050604050505020204" pitchFamily="18" charset="0"/>
            </a:endParaRPr>
          </a:p>
        </p:txBody>
      </p:sp>
      <p:sp>
        <p:nvSpPr>
          <p:cNvPr id="13" name="Title 1">
            <a:extLst>
              <a:ext uri="{FF2B5EF4-FFF2-40B4-BE49-F238E27FC236}">
                <a16:creationId xmlns:a16="http://schemas.microsoft.com/office/drawing/2014/main" id="{FFEC678E-EAB5-4884-94C9-16E80A7F1E69}"/>
              </a:ext>
            </a:extLst>
          </p:cNvPr>
          <p:cNvSpPr txBox="1">
            <a:spLocks/>
          </p:cNvSpPr>
          <p:nvPr/>
        </p:nvSpPr>
        <p:spPr>
          <a:xfrm>
            <a:off x="3320249" y="53732"/>
            <a:ext cx="4462896"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2100" b="0" dirty="0">
                <a:solidFill>
                  <a:schemeClr val="tx2"/>
                </a:solidFill>
                <a:latin typeface="Bookman Old Style" panose="02050604050505020204" pitchFamily="18" charset="0"/>
              </a:rPr>
              <a:t>Max Pooling Layer</a:t>
            </a:r>
            <a:endParaRPr lang="en-US" sz="2100" b="0" dirty="0">
              <a:latin typeface="Bookman Old Style" panose="02050604050505020204" pitchFamily="18" charset="0"/>
            </a:endParaRPr>
          </a:p>
        </p:txBody>
      </p:sp>
      <p:sp>
        <p:nvSpPr>
          <p:cNvPr id="15" name="Title 1">
            <a:extLst>
              <a:ext uri="{FF2B5EF4-FFF2-40B4-BE49-F238E27FC236}">
                <a16:creationId xmlns:a16="http://schemas.microsoft.com/office/drawing/2014/main" id="{76CC226B-1D6E-41BA-AACA-6AE1DA2125E8}"/>
              </a:ext>
            </a:extLst>
          </p:cNvPr>
          <p:cNvSpPr txBox="1">
            <a:spLocks/>
          </p:cNvSpPr>
          <p:nvPr/>
        </p:nvSpPr>
        <p:spPr>
          <a:xfrm>
            <a:off x="-165125" y="105564"/>
            <a:ext cx="4462896"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2100" b="0" dirty="0">
                <a:solidFill>
                  <a:schemeClr val="tx2"/>
                </a:solidFill>
                <a:latin typeface="Bookman Old Style" panose="02050604050505020204" pitchFamily="18" charset="0"/>
              </a:rPr>
              <a:t>Convolutional Layer</a:t>
            </a:r>
            <a:endParaRPr lang="en-US" sz="2100" b="0" dirty="0">
              <a:latin typeface="Bookman Old Style" panose="02050604050505020204" pitchFamily="18" charset="0"/>
            </a:endParaRPr>
          </a:p>
        </p:txBody>
      </p:sp>
    </p:spTree>
    <p:extLst>
      <p:ext uri="{BB962C8B-B14F-4D97-AF65-F5344CB8AC3E}">
        <p14:creationId xmlns:p14="http://schemas.microsoft.com/office/powerpoint/2010/main" val="376463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DA6D9-6CF6-4BF3-AE28-3859461221D7}"/>
              </a:ext>
            </a:extLst>
          </p:cNvPr>
          <p:cNvSpPr>
            <a:spLocks noGrp="1"/>
          </p:cNvSpPr>
          <p:nvPr>
            <p:ph type="sldNum" sz="quarter" idx="4"/>
          </p:nvPr>
        </p:nvSpPr>
        <p:spPr/>
        <p:txBody>
          <a:bodyPr/>
          <a:lstStyle/>
          <a:p>
            <a:r>
              <a:rPr lang="en-US" b="1"/>
              <a:t>|</a:t>
            </a:r>
            <a:r>
              <a:rPr lang="en-US"/>
              <a:t>  </a:t>
            </a:r>
            <a:fld id="{4887A435-7270-5342-8E5D-300AA53C7D91}" type="slidenum">
              <a:rPr lang="en-US" smtClean="0"/>
              <a:pPr/>
              <a:t>9</a:t>
            </a:fld>
            <a:endParaRPr lang="en-US" dirty="0"/>
          </a:p>
        </p:txBody>
      </p:sp>
      <p:sp>
        <p:nvSpPr>
          <p:cNvPr id="3" name="Date Placeholder 2">
            <a:extLst>
              <a:ext uri="{FF2B5EF4-FFF2-40B4-BE49-F238E27FC236}">
                <a16:creationId xmlns:a16="http://schemas.microsoft.com/office/drawing/2014/main" id="{EF5B7A1B-A370-4515-A1B8-08B9156E9EC9}"/>
              </a:ext>
            </a:extLst>
          </p:cNvPr>
          <p:cNvSpPr>
            <a:spLocks noGrp="1"/>
          </p:cNvSpPr>
          <p:nvPr>
            <p:ph type="dt" sz="half" idx="10"/>
          </p:nvPr>
        </p:nvSpPr>
        <p:spPr/>
        <p:txBody>
          <a:bodyPr/>
          <a:lstStyle/>
          <a:p>
            <a:fld id="{933562FF-1FEE-9142-B759-DA40CA62DC07}" type="datetime1">
              <a:rPr lang="en-IN" smtClean="0"/>
              <a:pPr/>
              <a:t>08-11-2020</a:t>
            </a:fld>
            <a:endParaRPr lang="en-US" dirty="0"/>
          </a:p>
        </p:txBody>
      </p:sp>
      <p:sp>
        <p:nvSpPr>
          <p:cNvPr id="5" name="Title 1">
            <a:extLst>
              <a:ext uri="{FF2B5EF4-FFF2-40B4-BE49-F238E27FC236}">
                <a16:creationId xmlns:a16="http://schemas.microsoft.com/office/drawing/2014/main" id="{5E5E3535-C48C-4BB6-A517-90CD68F1C13C}"/>
              </a:ext>
            </a:extLst>
          </p:cNvPr>
          <p:cNvSpPr txBox="1">
            <a:spLocks/>
          </p:cNvSpPr>
          <p:nvPr/>
        </p:nvSpPr>
        <p:spPr>
          <a:xfrm>
            <a:off x="641764" y="0"/>
            <a:ext cx="10436474" cy="1505873"/>
          </a:xfrm>
          <a:prstGeom prst="rect">
            <a:avLst/>
          </a:prstGeom>
        </p:spPr>
        <p:txBody>
          <a:bodyPr>
            <a:normAutofit fontScale="97500"/>
          </a:bodyPr>
          <a:lstStyle>
            <a:lvl1pPr algn="l" defTabSz="914400" rtl="0" eaLnBrk="1" latinLnBrk="0" hangingPunct="1">
              <a:lnSpc>
                <a:spcPct val="90000"/>
              </a:lnSpc>
              <a:spcBef>
                <a:spcPct val="0"/>
              </a:spcBef>
              <a:buNone/>
              <a:defRPr sz="4000" b="1" i="0" kern="1200">
                <a:solidFill>
                  <a:schemeClr val="tx1"/>
                </a:solidFill>
                <a:latin typeface="Helvetica" pitchFamily="2" charset="0"/>
                <a:ea typeface="+mj-ea"/>
                <a:cs typeface="+mj-cs"/>
              </a:defRPr>
            </a:lvl1pPr>
          </a:lstStyle>
          <a:p>
            <a:pPr algn="ctr"/>
            <a:br>
              <a:rPr lang="en-US" sz="3200" b="0" dirty="0">
                <a:latin typeface="Bookman Old Style" panose="02050604050505020204" pitchFamily="18" charset="0"/>
              </a:rPr>
            </a:br>
            <a:br>
              <a:rPr lang="en-US" sz="3200" b="0" dirty="0">
                <a:latin typeface="Bookman Old Style" panose="02050604050505020204" pitchFamily="18" charset="0"/>
              </a:rPr>
            </a:br>
            <a:r>
              <a:rPr lang="en-US" sz="3200" b="0" dirty="0">
                <a:solidFill>
                  <a:schemeClr val="tx2"/>
                </a:solidFill>
                <a:latin typeface="Bookman Old Style" panose="02050604050505020204" pitchFamily="18" charset="0"/>
              </a:rPr>
              <a:t>Our CNN Model</a:t>
            </a:r>
            <a:endParaRPr lang="en-US" sz="3200" b="0" dirty="0">
              <a:latin typeface="Bookman Old Style" panose="02050604050505020204" pitchFamily="18" charset="0"/>
            </a:endParaRPr>
          </a:p>
        </p:txBody>
      </p:sp>
      <p:pic>
        <p:nvPicPr>
          <p:cNvPr id="7" name="Picture 6">
            <a:extLst>
              <a:ext uri="{FF2B5EF4-FFF2-40B4-BE49-F238E27FC236}">
                <a16:creationId xmlns:a16="http://schemas.microsoft.com/office/drawing/2014/main" id="{A2C2BD4E-8AC9-498B-AA5B-6B94E8441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33" y="2879252"/>
            <a:ext cx="11833934" cy="1738049"/>
          </a:xfrm>
          <a:prstGeom prst="rect">
            <a:avLst/>
          </a:prstGeom>
        </p:spPr>
      </p:pic>
      <p:sp>
        <p:nvSpPr>
          <p:cNvPr id="9" name="TextBox 8">
            <a:extLst>
              <a:ext uri="{FF2B5EF4-FFF2-40B4-BE49-F238E27FC236}">
                <a16:creationId xmlns:a16="http://schemas.microsoft.com/office/drawing/2014/main" id="{78A92DE6-67D1-41EA-9376-4534A77E9EC3}"/>
              </a:ext>
            </a:extLst>
          </p:cNvPr>
          <p:cNvSpPr txBox="1"/>
          <p:nvPr/>
        </p:nvSpPr>
        <p:spPr>
          <a:xfrm>
            <a:off x="722408" y="1752378"/>
            <a:ext cx="9167315"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have implemented a small neural network using </a:t>
            </a:r>
            <a:r>
              <a:rPr lang="en-US" dirty="0" err="1"/>
              <a:t>numpy</a:t>
            </a:r>
            <a:r>
              <a:rPr lang="en-US" dirty="0"/>
              <a:t> as shown in the image below.</a:t>
            </a:r>
          </a:p>
          <a:p>
            <a:pPr marL="285750" indent="-285750">
              <a:lnSpc>
                <a:spcPct val="150000"/>
              </a:lnSpc>
              <a:buFont typeface="Arial" panose="020B0604020202020204" pitchFamily="34" charset="0"/>
              <a:buChar char="•"/>
            </a:pPr>
            <a:r>
              <a:rPr lang="en-US" dirty="0"/>
              <a:t>Our Neural network only works with grayscale images.</a:t>
            </a:r>
          </a:p>
        </p:txBody>
      </p:sp>
    </p:spTree>
    <p:extLst>
      <p:ext uri="{BB962C8B-B14F-4D97-AF65-F5344CB8AC3E}">
        <p14:creationId xmlns:p14="http://schemas.microsoft.com/office/powerpoint/2010/main" val="802355439"/>
      </p:ext>
    </p:extLst>
  </p:cSld>
  <p:clrMapOvr>
    <a:masterClrMapping/>
  </p:clrMapOvr>
</p:sld>
</file>

<file path=ppt/theme/theme1.xml><?xml version="1.0" encoding="utf-8"?>
<a:theme xmlns:a="http://schemas.openxmlformats.org/drawingml/2006/main"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63923</TotalTime>
  <Words>759</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Cambria Math</vt:lpstr>
      <vt:lpstr>Helvetica</vt:lpstr>
      <vt:lpstr>Helvetica Light</vt:lpstr>
      <vt:lpstr>Times New Roman</vt:lpstr>
      <vt:lpstr>Office Theme</vt:lpstr>
      <vt:lpstr>Linear Algebra(MAT204)  Faculty – Prof. Gaurav Goswami  </vt:lpstr>
      <vt:lpstr>   Group No. – 14  </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Tirth Patel</cp:lastModifiedBy>
  <cp:revision>139</cp:revision>
  <dcterms:created xsi:type="dcterms:W3CDTF">2019-05-10T05:56:50Z</dcterms:created>
  <dcterms:modified xsi:type="dcterms:W3CDTF">2020-11-08T12:21:06Z</dcterms:modified>
</cp:coreProperties>
</file>