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0" r:id="rId2"/>
    <p:sldId id="282" r:id="rId3"/>
    <p:sldId id="283" r:id="rId4"/>
    <p:sldId id="301" r:id="rId5"/>
    <p:sldId id="302" r:id="rId6"/>
    <p:sldId id="284" r:id="rId7"/>
    <p:sldId id="303" r:id="rId8"/>
    <p:sldId id="304" r:id="rId9"/>
    <p:sldId id="305" r:id="rId10"/>
    <p:sldId id="306" r:id="rId11"/>
    <p:sldId id="290" r:id="rId12"/>
    <p:sldId id="291" r:id="rId13"/>
    <p:sldId id="307" r:id="rId14"/>
    <p:sldId id="308" r:id="rId15"/>
    <p:sldId id="294" r:id="rId16"/>
    <p:sldId id="297" r:id="rId17"/>
    <p:sldId id="298" r:id="rId18"/>
    <p:sldId id="293" r:id="rId19"/>
    <p:sldId id="285" r:id="rId20"/>
    <p:sldId id="310" r:id="rId21"/>
    <p:sldId id="311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B43"/>
    <a:srgbClr val="D1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B791-9B4C-4FC6-ABE7-B3B67CD9C6A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B956F-E29D-46DD-9069-FB7948F08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956F-E29D-46DD-9069-FB7948F083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B956F-E29D-46DD-9069-FB7948F083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F898-F3EE-99B3-49FC-35E956BD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CF705-D44C-F3A3-97A5-6B2DC66F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77CC-58B6-CC0C-1FBC-4CC9CEA3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E0B2-B71C-5321-A9FC-67BF1192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F36E-A3C1-E007-682F-8C0DC9C2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1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D5AA-54B4-1FD8-9441-3DD5113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84D1D-9FCA-6835-BFFD-A75C0D1E7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3BBB-8E09-DA1E-6949-C9B72828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1128-DE43-E8A6-3C49-4BEAD349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A88B-01A0-E269-AC39-10551E1D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1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3C93E-5368-5CF9-26C0-D0B0C62FF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0C09-45E0-0795-6ACD-D8FF81DF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9D2C-A9C4-00B0-4CA1-BE917C4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AC85-13F3-CB21-CACC-23F5E5B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F47E-D10C-3D8D-81E1-4E08FE9C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82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37D-F893-BE28-94CF-027A87AB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FF0D-423C-4E65-CCDA-13829A66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781D-9244-B78E-DBBD-D052BC30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550B-1921-109F-7941-16ED0808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6F53-8AB2-CDE7-B775-69431D82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1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DF2F-F4EA-F17D-6925-BFCCA3E8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D338-AD67-5415-3047-610A45D8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48A3-96D2-5218-B56D-7AEA0BDE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060E-F898-3BAC-C374-9F0445A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BCF7-8EAD-C4BB-2D03-0C48F155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38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C538-84B8-9B0D-4B36-1E60CEF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AF83-7E13-1A93-4713-7F26A975C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70E87-B51F-6089-54AD-C34A86E2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DD7E-BC8F-23D7-875D-F37D963B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BF90A-0F7C-4C51-3269-E66AE64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B513-EC8C-5878-F7F2-80195BCA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57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9A01-8692-0435-5960-E4B4F06E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03A3-77C3-ECD1-E3D1-6F8DA443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23DFB-4D6C-D122-6B26-0346B21D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AF399-3E99-AB91-4FEA-F4B81165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EA4B2-3D8B-B89E-5442-A61EDAD78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CE4AA-C440-C8A0-00EC-E1FDA77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787EE-788A-11C9-D54D-7E9BD32C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DD098-654A-46C4-5FBB-1A6CB2FC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87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10E-480A-C25F-840E-19CCD460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C6B64-FB22-BCC3-6F5B-0FE75116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59E17-D1F1-26BE-8CED-92AAC26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4634-8EA9-5D62-8CF6-2E4344B9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28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6A67D-372F-3829-2261-B9A163F4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EBE93-0085-843D-21E1-AB0DF6A0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A2BF-C577-E3F2-85CF-780323E1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81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AF0D-5F9A-AA5E-AFB2-7AA7B04C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A8B9-09EF-1809-84C1-3D42041A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9083-8D06-416F-6BD7-0AEC64E7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8DB13-4FDC-753F-4AB3-1786941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4AF0-2861-1154-DE5E-4F3170A0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FE81-43FC-54FC-5152-8A519CF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45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82D0-1A44-53E0-E65C-38D7191F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D129-CA56-5CCA-1C5D-F57F6280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00321-C665-DA54-DD26-984C7511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6583-56B7-647F-7C08-EE896454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7413D-B78A-CA9A-1172-E68FB68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6691-608F-6FF0-DDD1-AE361E02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73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615CA-2C70-D649-E832-4142DCDB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0DCC-0ACA-95B0-2686-CB5BFB09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BD6-F5E8-2AA0-B10D-DCDB8A39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BD31A-90E8-4158-B79F-AF13F6459551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C540-A1EA-0449-945B-56A540ED4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FD6B-1FBB-A5E6-0AAC-9A3FCF2E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B3A7D-7EF7-4A95-81E3-DBFA1C853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Telecommunications HD wallpaper">
            <a:extLst>
              <a:ext uri="{FF2B5EF4-FFF2-40B4-BE49-F238E27FC236}">
                <a16:creationId xmlns:a16="http://schemas.microsoft.com/office/drawing/2014/main" id="{92840D73-06F4-A8DF-E9B1-9D5046BED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E37A92-37FC-1A9B-F2D1-ABBECCB59E62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BDC6A5-4F17-2EB2-9F5A-584135DF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15" y="420623"/>
            <a:ext cx="8797158" cy="19130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SRI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LANKA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TELECOM PLC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  KURUNEGALA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31047FE-27C3-737B-2F80-43B4593A174F}"/>
              </a:ext>
            </a:extLst>
          </p:cNvPr>
          <p:cNvSpPr txBox="1">
            <a:spLocks/>
          </p:cNvSpPr>
          <p:nvPr/>
        </p:nvSpPr>
        <p:spPr>
          <a:xfrm>
            <a:off x="263715" y="4677919"/>
            <a:ext cx="7287012" cy="211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                    -: </a:t>
            </a:r>
            <a:r>
              <a:rPr lang="en-US" sz="1800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I.M.S.S. </a:t>
            </a:r>
            <a:r>
              <a:rPr lang="en-US" sz="1800" kern="100" dirty="0" err="1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Jayarathna</a:t>
            </a:r>
            <a:endParaRPr lang="en-US" sz="1800" kern="100" dirty="0">
              <a:solidFill>
                <a:schemeClr val="bg1"/>
              </a:solidFill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en-US" sz="1800" b="1" kern="100" dirty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Registration no   </a:t>
            </a:r>
            <a:r>
              <a:rPr lang="en-US" sz="1800" b="1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-: </a:t>
            </a:r>
            <a:r>
              <a:rPr lang="en-US" sz="1800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192198</a:t>
            </a:r>
          </a:p>
          <a:p>
            <a:pPr marL="0">
              <a:lnSpc>
                <a:spcPct val="100000"/>
              </a:lnSpc>
            </a:pPr>
            <a:r>
              <a:rPr lang="en-US" sz="1800" b="1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Period of Training -: </a:t>
            </a:r>
            <a:r>
              <a:rPr lang="en-US" sz="1800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27</a:t>
            </a:r>
            <a:r>
              <a:rPr lang="en-US" sz="1800" kern="100" baseline="300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May to 26</a:t>
            </a:r>
            <a:r>
              <a:rPr lang="en-US" sz="1800" kern="100" baseline="300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 smtClean="0">
                <a:solidFill>
                  <a:schemeClr val="bg1"/>
                </a:solidFill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November        </a:t>
            </a:r>
            <a:endParaRPr lang="en-US" sz="1800" kern="100" dirty="0">
              <a:solidFill>
                <a:schemeClr val="bg1"/>
              </a:solidFill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25" y="3263024"/>
            <a:ext cx="4375263" cy="26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885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4734791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708264" y="1330036"/>
            <a:ext cx="286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SLT FTTH Network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67606-88C0-EA02-8DD1-74F81511B9F2}"/>
              </a:ext>
            </a:extLst>
          </p:cNvPr>
          <p:cNvGrpSpPr/>
          <p:nvPr/>
        </p:nvGrpSpPr>
        <p:grpSpPr>
          <a:xfrm>
            <a:off x="1665732" y="1455498"/>
            <a:ext cx="8860536" cy="5213222"/>
            <a:chOff x="-516297" y="1453896"/>
            <a:chExt cx="7798737" cy="51906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55D02-DAF3-3D63-2592-0E33D0CB73E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92607" y="1502156"/>
              <a:ext cx="4169410" cy="416941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AC29A-C81C-E0C7-12D5-683F7049CD6B}"/>
                </a:ext>
              </a:extLst>
            </p:cNvPr>
            <p:cNvSpPr/>
            <p:nvPr/>
          </p:nvSpPr>
          <p:spPr>
            <a:xfrm>
              <a:off x="0" y="422380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33B66C-514C-14BC-398E-75103A40431F}"/>
                </a:ext>
              </a:extLst>
            </p:cNvPr>
            <p:cNvSpPr/>
            <p:nvPr/>
          </p:nvSpPr>
          <p:spPr>
            <a:xfrm>
              <a:off x="0" y="438382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69953A-BF8A-D2D2-7BC3-ED52D394D0D8}"/>
                </a:ext>
              </a:extLst>
            </p:cNvPr>
            <p:cNvSpPr/>
            <p:nvPr/>
          </p:nvSpPr>
          <p:spPr>
            <a:xfrm>
              <a:off x="0" y="4543849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35116F-4B35-E34D-BDF1-AB645F7A3433}"/>
                </a:ext>
              </a:extLst>
            </p:cNvPr>
            <p:cNvSpPr/>
            <p:nvPr/>
          </p:nvSpPr>
          <p:spPr>
            <a:xfrm>
              <a:off x="0" y="4705393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9C74B-F5B1-736A-D35D-5101854F46B9}"/>
                </a:ext>
              </a:extLst>
            </p:cNvPr>
            <p:cNvSpPr/>
            <p:nvPr/>
          </p:nvSpPr>
          <p:spPr>
            <a:xfrm>
              <a:off x="0" y="4865413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9EF0A3-9679-BCFE-E1D6-4FB092B1CBA4}"/>
                </a:ext>
              </a:extLst>
            </p:cNvPr>
            <p:cNvSpPr/>
            <p:nvPr/>
          </p:nvSpPr>
          <p:spPr>
            <a:xfrm>
              <a:off x="0" y="5026957"/>
              <a:ext cx="4785364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                                                            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1DD212-F13B-8F7B-D9C9-1934467C3A43}"/>
                </a:ext>
              </a:extLst>
            </p:cNvPr>
            <p:cNvSpPr/>
            <p:nvPr/>
          </p:nvSpPr>
          <p:spPr>
            <a:xfrm>
              <a:off x="5412689" y="5026957"/>
              <a:ext cx="46619" cy="2064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3D8BE-70DF-8F77-22BA-FF07F4E9DCC3}"/>
                </a:ext>
              </a:extLst>
            </p:cNvPr>
            <p:cNvSpPr/>
            <p:nvPr/>
          </p:nvSpPr>
          <p:spPr>
            <a:xfrm>
              <a:off x="0" y="5186977"/>
              <a:ext cx="4925222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                                                                                                       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0F17F1-219E-E437-E89B-B644B517E55B}"/>
                </a:ext>
              </a:extLst>
            </p:cNvPr>
            <p:cNvSpPr/>
            <p:nvPr/>
          </p:nvSpPr>
          <p:spPr>
            <a:xfrm>
              <a:off x="3703904" y="5186977"/>
              <a:ext cx="2300374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7FC7EF-B335-1E23-43F8-5B062A058D40}"/>
                </a:ext>
              </a:extLst>
            </p:cNvPr>
            <p:cNvSpPr/>
            <p:nvPr/>
          </p:nvSpPr>
          <p:spPr>
            <a:xfrm>
              <a:off x="5434025" y="5186977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DBBB2C-1279-79E1-E329-0116ED86C51F}"/>
                </a:ext>
              </a:extLst>
            </p:cNvPr>
            <p:cNvSpPr/>
            <p:nvPr/>
          </p:nvSpPr>
          <p:spPr>
            <a:xfrm>
              <a:off x="0" y="5346997"/>
              <a:ext cx="46619" cy="2064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kern="1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4E6691-B32D-218D-81F9-67C54DDB9EE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-516297" y="1453896"/>
              <a:ext cx="7798737" cy="5190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546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96B8F-5E3B-EF2F-2C36-6C18A58A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C8AE6-85DF-F202-4F6F-222A65D6E9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7C3842-6322-71AD-71D8-34CAE2C3FAE3}"/>
              </a:ext>
            </a:extLst>
          </p:cNvPr>
          <p:cNvSpPr txBox="1"/>
          <p:nvPr/>
        </p:nvSpPr>
        <p:spPr>
          <a:xfrm>
            <a:off x="2583180" y="297360"/>
            <a:ext cx="68534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65A52-8867-9E5D-3684-BCDE24579DD1}"/>
              </a:ext>
            </a:extLst>
          </p:cNvPr>
          <p:cNvSpPr/>
          <p:nvPr/>
        </p:nvSpPr>
        <p:spPr>
          <a:xfrm>
            <a:off x="1316736" y="1526835"/>
            <a:ext cx="9412224" cy="4943238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C80AD-EFC4-C077-289C-4B61131C35C2}"/>
              </a:ext>
            </a:extLst>
          </p:cNvPr>
          <p:cNvSpPr txBox="1">
            <a:spLocks/>
          </p:cNvSpPr>
          <p:nvPr/>
        </p:nvSpPr>
        <p:spPr>
          <a:xfrm>
            <a:off x="1551432" y="1627631"/>
            <a:ext cx="9412224" cy="455414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Damages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effects.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-: vehicle damages, damages done by public.					     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effects.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-: Falling of trees, damages done by rain, wind &amp; lightnings.											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thefts.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-: Done by people.	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effects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-: Biting of monkeys &amp; rats etc. 	</a:t>
            </a:r>
            <a:r>
              <a:rPr lang="en-US" sz="4400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057559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25D3-0111-6BBB-E9BF-C6F2C17EF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86106-6356-66A1-B86D-CD39C3E3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6EBB5-8D3B-A250-0B85-022C960C20DE}"/>
              </a:ext>
            </a:extLst>
          </p:cNvPr>
          <p:cNvSpPr txBox="1"/>
          <p:nvPr/>
        </p:nvSpPr>
        <p:spPr>
          <a:xfrm>
            <a:off x="2583180" y="297360"/>
            <a:ext cx="68534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1F0FF-2BB8-62DB-206E-317C1934FE32}"/>
              </a:ext>
            </a:extLst>
          </p:cNvPr>
          <p:cNvSpPr/>
          <p:nvPr/>
        </p:nvSpPr>
        <p:spPr>
          <a:xfrm>
            <a:off x="1316736" y="1526835"/>
            <a:ext cx="9412224" cy="445334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3F9A80-5E5D-258C-0172-EFE40E648DEF}"/>
              </a:ext>
            </a:extLst>
          </p:cNvPr>
          <p:cNvSpPr txBox="1">
            <a:spLocks/>
          </p:cNvSpPr>
          <p:nvPr/>
        </p:nvSpPr>
        <p:spPr>
          <a:xfrm>
            <a:off x="1536192" y="1968838"/>
            <a:ext cx="8951976" cy="3587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restoring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Splicing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Fiber Lines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– Copper wires.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	- Poles ,heavily damaged cables &amp;  Wires.		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Damaged telephones, routers, power  	  		  packs,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splitter, ONT etc.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07" y="3429000"/>
            <a:ext cx="2557769" cy="113900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93" y="1821096"/>
            <a:ext cx="1138149" cy="146016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05" y="2055911"/>
            <a:ext cx="1315160" cy="99053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07" y="4661996"/>
            <a:ext cx="1114844" cy="13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68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Switching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74310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Maintenance of Transport Networks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8FCB-FC70-117A-AFA8-B2CBA09145C5}"/>
              </a:ext>
            </a:extLst>
          </p:cNvPr>
          <p:cNvSpPr/>
          <p:nvPr/>
        </p:nvSpPr>
        <p:spPr>
          <a:xfrm>
            <a:off x="904876" y="2953708"/>
            <a:ext cx="7431050" cy="1479747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Tool Management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4882430"/>
            <a:ext cx="74310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Maintenance MSANs.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606" y="3429000"/>
            <a:ext cx="2610214" cy="316274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48" y="327287"/>
            <a:ext cx="254353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7792557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Preventive and Corrective Maintenance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8FCB-FC70-117A-AFA8-B2CBA09145C5}"/>
              </a:ext>
            </a:extLst>
          </p:cNvPr>
          <p:cNvSpPr/>
          <p:nvPr/>
        </p:nvSpPr>
        <p:spPr>
          <a:xfrm>
            <a:off x="904876" y="2953708"/>
            <a:ext cx="7792557" cy="1479747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Management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4840865"/>
            <a:ext cx="7792557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Splicing main wires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9" y="878371"/>
            <a:ext cx="2400635" cy="260068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89" y="3929837"/>
            <a:ext cx="240063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3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10BD-C530-06A8-8720-4AF56F1B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33D256-E6D6-AC82-9AC8-483DB1EC3F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210F22-D6FB-CD44-B4A1-53665EF5C79E}"/>
              </a:ext>
            </a:extLst>
          </p:cNvPr>
          <p:cNvSpPr txBox="1"/>
          <p:nvPr/>
        </p:nvSpPr>
        <p:spPr>
          <a:xfrm>
            <a:off x="3387852" y="242496"/>
            <a:ext cx="5416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784937B-95B5-4565-15B3-3D7FF54BF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5" y="1657958"/>
            <a:ext cx="11924810" cy="35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1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8CDEA-6675-A80A-8329-40FD9509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AC479-DEF7-D837-C915-55F5A102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9D7F-9939-C0AE-87A9-A044296F0E89}"/>
              </a:ext>
            </a:extLst>
          </p:cNvPr>
          <p:cNvSpPr txBox="1"/>
          <p:nvPr/>
        </p:nvSpPr>
        <p:spPr>
          <a:xfrm>
            <a:off x="2849880" y="124956"/>
            <a:ext cx="6492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Rehabilitation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7A8501-8FB7-B338-C5E5-D294F3CB6DFD}"/>
              </a:ext>
            </a:extLst>
          </p:cNvPr>
          <p:cNvSpPr/>
          <p:nvPr/>
        </p:nvSpPr>
        <p:spPr>
          <a:xfrm>
            <a:off x="1400176" y="1019353"/>
            <a:ext cx="5686424" cy="635887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Correcting of major breakdowns.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B9B47-C864-DE38-2040-0BD231B67F2E}"/>
              </a:ext>
            </a:extLst>
          </p:cNvPr>
          <p:cNvSpPr/>
          <p:nvPr/>
        </p:nvSpPr>
        <p:spPr>
          <a:xfrm>
            <a:off x="1400176" y="1837741"/>
            <a:ext cx="5686424" cy="635886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reventive maintenance work.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ECDB4-E891-D477-2AE3-24922F62698B}"/>
              </a:ext>
            </a:extLst>
          </p:cNvPr>
          <p:cNvSpPr/>
          <p:nvPr/>
        </p:nvSpPr>
        <p:spPr>
          <a:xfrm>
            <a:off x="1388058" y="5807410"/>
            <a:ext cx="6984872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Replacement of broken poles, faulty cables.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02A5D-499C-C42D-F36A-B14EF3BE4DC1}"/>
              </a:ext>
            </a:extLst>
          </p:cNvPr>
          <p:cNvSpPr/>
          <p:nvPr/>
        </p:nvSpPr>
        <p:spPr>
          <a:xfrm>
            <a:off x="1400176" y="2647566"/>
            <a:ext cx="5686424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 to be done in manholes.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03168-ED6E-CEC3-A5E7-0BADBA8F4FE7}"/>
              </a:ext>
            </a:extLst>
          </p:cNvPr>
          <p:cNvSpPr/>
          <p:nvPr/>
        </p:nvSpPr>
        <p:spPr>
          <a:xfrm>
            <a:off x="1400176" y="3429000"/>
            <a:ext cx="5686424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 clearance.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B2972-316E-BEF2-7BEE-FA69655E52D1}"/>
              </a:ext>
            </a:extLst>
          </p:cNvPr>
          <p:cNvSpPr/>
          <p:nvPr/>
        </p:nvSpPr>
        <p:spPr>
          <a:xfrm>
            <a:off x="1388058" y="4991868"/>
            <a:ext cx="6984872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Cutting slanted trees to telecom lines.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9CF17-82AA-13D3-293E-9415FD0A5AE3}"/>
              </a:ext>
            </a:extLst>
          </p:cNvPr>
          <p:cNvSpPr/>
          <p:nvPr/>
        </p:nvSpPr>
        <p:spPr>
          <a:xfrm>
            <a:off x="1400176" y="4210434"/>
            <a:ext cx="5686424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Manhole &amp; hand hole repairing.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850" y="1131603"/>
            <a:ext cx="3400900" cy="2048161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20" y="3335409"/>
            <a:ext cx="4398560" cy="15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063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38B9-A7E0-8C7F-FF0F-C5496204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6766E-072F-FB72-A17E-146449D1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10343-6E6F-65E4-DB21-DE7AF78840AF}"/>
              </a:ext>
            </a:extLst>
          </p:cNvPr>
          <p:cNvSpPr txBox="1"/>
          <p:nvPr/>
        </p:nvSpPr>
        <p:spPr>
          <a:xfrm>
            <a:off x="4074102" y="480611"/>
            <a:ext cx="40437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ADSL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F21B-0B44-F5DC-C2B7-2B48BBB1011F}"/>
              </a:ext>
            </a:extLst>
          </p:cNvPr>
          <p:cNvSpPr/>
          <p:nvPr/>
        </p:nvSpPr>
        <p:spPr>
          <a:xfrm>
            <a:off x="576072" y="1419578"/>
            <a:ext cx="11137392" cy="50274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D715-086A-AA06-2302-145E96C5D78E}"/>
              </a:ext>
            </a:extLst>
          </p:cNvPr>
          <p:cNvSpPr txBox="1">
            <a:spLocks/>
          </p:cNvSpPr>
          <p:nvPr/>
        </p:nvSpPr>
        <p:spPr>
          <a:xfrm>
            <a:off x="838200" y="1926209"/>
            <a:ext cx="83058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085" algn="just">
              <a:lnSpc>
                <a:spcPct val="99000"/>
              </a:lnSpc>
              <a:spcAft>
                <a:spcPts val="800"/>
              </a:spcAft>
            </a:pPr>
            <a:r>
              <a:rPr lang="en-US" sz="3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ADSL section delivers comprehensive customer solutions related to signal issues, ensuring stable and efficient internet connectivity. </a:t>
            </a:r>
          </a:p>
          <a:p>
            <a:pPr marL="0" marR="45085" algn="just">
              <a:lnSpc>
                <a:spcPct val="99000"/>
              </a:lnSpc>
              <a:spcAft>
                <a:spcPts val="800"/>
              </a:spcAft>
            </a:pPr>
            <a:r>
              <a:rPr lang="en-US" sz="3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team's duties include configuring key devices such as Fiber Optical Network Terminals (ONT) and LTE wireless routers to optimize performance. </a:t>
            </a:r>
            <a:endParaRPr lang="en-US" sz="3000" kern="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45085" algn="just">
              <a:lnSpc>
                <a:spcPct val="99000"/>
              </a:lnSpc>
              <a:spcAft>
                <a:spcPts val="800"/>
              </a:spcAft>
            </a:pPr>
            <a:r>
              <a:rPr lang="en-US" sz="30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ADSL Section handles the replacement of faulty customer equipment with new devices.</a:t>
            </a:r>
            <a:endParaRPr lang="en-US" sz="3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878" y="1587642"/>
            <a:ext cx="1052388" cy="202058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19" y="3608227"/>
            <a:ext cx="120984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474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26436-DAD0-1CD8-6722-6622E602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1FE69-523B-5D95-DF72-C2198547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AFB5F-C3BE-BFD2-522A-DAEE3F7514A9}"/>
              </a:ext>
            </a:extLst>
          </p:cNvPr>
          <p:cNvSpPr txBox="1"/>
          <p:nvPr/>
        </p:nvSpPr>
        <p:spPr>
          <a:xfrm>
            <a:off x="2583181" y="297360"/>
            <a:ext cx="6492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D6D5AE-ED5F-E645-4D10-074F5E1C9766}"/>
              </a:ext>
            </a:extLst>
          </p:cNvPr>
          <p:cNvSpPr/>
          <p:nvPr/>
        </p:nvSpPr>
        <p:spPr>
          <a:xfrm>
            <a:off x="942976" y="1444557"/>
            <a:ext cx="9370605" cy="1015179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Provided New DPPs to proper places clustering the available customers, present waiters and future demand.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D15A1-4111-546F-2C1E-D549D16ACBCE}"/>
              </a:ext>
            </a:extLst>
          </p:cNvPr>
          <p:cNvSpPr/>
          <p:nvPr/>
        </p:nvSpPr>
        <p:spPr>
          <a:xfrm>
            <a:off x="942976" y="2793114"/>
            <a:ext cx="9772650" cy="635886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 waiters can be providing the service with a copper DP.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C798D-6C53-2087-9477-D1CFFBAF3C34}"/>
              </a:ext>
            </a:extLst>
          </p:cNvPr>
          <p:cNvSpPr/>
          <p:nvPr/>
        </p:nvSpPr>
        <p:spPr>
          <a:xfrm>
            <a:off x="942976" y="3762378"/>
            <a:ext cx="9772650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waiters can be providing the service with a fiber DP.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DC979-34E6-DE46-B408-DDE87343F278}"/>
              </a:ext>
            </a:extLst>
          </p:cNvPr>
          <p:cNvSpPr/>
          <p:nvPr/>
        </p:nvSpPr>
        <p:spPr>
          <a:xfrm>
            <a:off x="942976" y="4737359"/>
            <a:ext cx="9772650" cy="64160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 are Voice, Internet and Peo- TV and DATA.	</a:t>
            </a:r>
          </a:p>
        </p:txBody>
      </p:sp>
    </p:spTree>
    <p:extLst>
      <p:ext uri="{BB962C8B-B14F-4D97-AF65-F5344CB8AC3E}">
        <p14:creationId xmlns:p14="http://schemas.microsoft.com/office/powerpoint/2010/main" val="23068372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A3BA-494B-30E1-813F-095BF9805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EE78BB-D3F6-39E4-0E51-03A83B4F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04875-8C48-B084-C52A-1094D6E0F047}"/>
              </a:ext>
            </a:extLst>
          </p:cNvPr>
          <p:cNvSpPr txBox="1"/>
          <p:nvPr/>
        </p:nvSpPr>
        <p:spPr>
          <a:xfrm>
            <a:off x="2002536" y="248776"/>
            <a:ext cx="76701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Connection </a:t>
            </a:r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7A49CD-D2A2-FDC4-E046-6533988A88E3}"/>
              </a:ext>
            </a:extLst>
          </p:cNvPr>
          <p:cNvSpPr/>
          <p:nvPr/>
        </p:nvSpPr>
        <p:spPr>
          <a:xfrm>
            <a:off x="942976" y="1444557"/>
            <a:ext cx="9772650" cy="769441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Fulfill the requirements of New customers(waiters).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AAA207-4457-BB60-9409-A575541DA379}"/>
              </a:ext>
            </a:extLst>
          </p:cNvPr>
          <p:cNvSpPr/>
          <p:nvPr/>
        </p:nvSpPr>
        <p:spPr>
          <a:xfrm>
            <a:off x="942976" y="2591754"/>
            <a:ext cx="9772650" cy="1095376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Makes the path drawing line to customer premises from DP with copper and fiber drop wires.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F50AB-6060-E03A-A6F0-08E82A2FFD8E}"/>
              </a:ext>
            </a:extLst>
          </p:cNvPr>
          <p:cNvSpPr/>
          <p:nvPr/>
        </p:nvSpPr>
        <p:spPr>
          <a:xfrm>
            <a:off x="942976" y="4064886"/>
            <a:ext cx="9772650" cy="1095376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install the subscriber instruments (telephone, ONT, Routers, Rosset box etc.) in subscriber premises.</a:t>
            </a:r>
          </a:p>
        </p:txBody>
      </p:sp>
    </p:spTree>
    <p:extLst>
      <p:ext uri="{BB962C8B-B14F-4D97-AF65-F5344CB8AC3E}">
        <p14:creationId xmlns:p14="http://schemas.microsoft.com/office/powerpoint/2010/main" val="33937296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82DEA5-5D08-5173-ABE9-D391692CF6A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9C5B0F-F0D6-4386-C572-28FED59A7D9D}"/>
              </a:ext>
            </a:extLst>
          </p:cNvPr>
          <p:cNvSpPr/>
          <p:nvPr/>
        </p:nvSpPr>
        <p:spPr>
          <a:xfrm>
            <a:off x="2539146" y="944646"/>
            <a:ext cx="5469255" cy="5295733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F80ED-35AA-7625-C129-6560C8EB1738}"/>
              </a:ext>
            </a:extLst>
          </p:cNvPr>
          <p:cNvSpPr txBox="1"/>
          <p:nvPr/>
        </p:nvSpPr>
        <p:spPr>
          <a:xfrm>
            <a:off x="4119562" y="163810"/>
            <a:ext cx="3952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1438B9-993C-72D7-4B9C-FFFCA486A5F7}"/>
              </a:ext>
            </a:extLst>
          </p:cNvPr>
          <p:cNvSpPr txBox="1">
            <a:spLocks/>
          </p:cNvSpPr>
          <p:nvPr/>
        </p:nvSpPr>
        <p:spPr>
          <a:xfrm>
            <a:off x="2801558" y="1498385"/>
            <a:ext cx="4944429" cy="49058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 and Mission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Overall Experiences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Suggestions and Improvements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kern="100" dirty="0" smtClean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200" kern="100" dirty="0">
              <a:latin typeface="Arial Rounded MT Bold" panose="020F07040305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7A04CF9-00FA-2271-C7D3-8FFD7577B447}"/>
              </a:ext>
            </a:extLst>
          </p:cNvPr>
          <p:cNvSpPr txBox="1">
            <a:spLocks/>
          </p:cNvSpPr>
          <p:nvPr/>
        </p:nvSpPr>
        <p:spPr>
          <a:xfrm>
            <a:off x="6831328" y="1250950"/>
            <a:ext cx="4738215" cy="294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8808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38B9-A7E0-8C7F-FF0F-C5496204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6766E-072F-FB72-A17E-146449D1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10343-6E6F-65E4-DB21-DE7AF78840AF}"/>
              </a:ext>
            </a:extLst>
          </p:cNvPr>
          <p:cNvSpPr txBox="1"/>
          <p:nvPr/>
        </p:nvSpPr>
        <p:spPr>
          <a:xfrm>
            <a:off x="4074102" y="480611"/>
            <a:ext cx="549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Overall Experience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F21B-0B44-F5DC-C2B7-2B48BBB1011F}"/>
              </a:ext>
            </a:extLst>
          </p:cNvPr>
          <p:cNvSpPr/>
          <p:nvPr/>
        </p:nvSpPr>
        <p:spPr>
          <a:xfrm>
            <a:off x="576072" y="1419578"/>
            <a:ext cx="11137392" cy="50274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D715-086A-AA06-2302-145E96C5D78E}"/>
              </a:ext>
            </a:extLst>
          </p:cNvPr>
          <p:cNvSpPr txBox="1">
            <a:spLocks/>
          </p:cNvSpPr>
          <p:nvPr/>
        </p:nvSpPr>
        <p:spPr>
          <a:xfrm>
            <a:off x="838200" y="192620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the problem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the problems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46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38B9-A7E0-8C7F-FF0F-C5496204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56766E-072F-FB72-A17E-146449D1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10343-6E6F-65E4-DB21-DE7AF78840AF}"/>
              </a:ext>
            </a:extLst>
          </p:cNvPr>
          <p:cNvSpPr txBox="1"/>
          <p:nvPr/>
        </p:nvSpPr>
        <p:spPr>
          <a:xfrm>
            <a:off x="2037050" y="454653"/>
            <a:ext cx="8117899" cy="9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Suggestions and Improvements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F21B-0B44-F5DC-C2B7-2B48BBB1011F}"/>
              </a:ext>
            </a:extLst>
          </p:cNvPr>
          <p:cNvSpPr/>
          <p:nvPr/>
        </p:nvSpPr>
        <p:spPr>
          <a:xfrm>
            <a:off x="576072" y="1419578"/>
            <a:ext cx="11137392" cy="50274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D715-086A-AA06-2302-145E96C5D78E}"/>
              </a:ext>
            </a:extLst>
          </p:cNvPr>
          <p:cNvSpPr txBox="1">
            <a:spLocks/>
          </p:cNvSpPr>
          <p:nvPr/>
        </p:nvSpPr>
        <p:spPr>
          <a:xfrm>
            <a:off x="838200" y="192620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workshops on technologies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Welfare Activities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526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lecommunications HD wallpaper">
            <a:extLst>
              <a:ext uri="{FF2B5EF4-FFF2-40B4-BE49-F238E27FC236}">
                <a16:creationId xmlns:a16="http://schemas.microsoft.com/office/drawing/2014/main" id="{C37CC909-7CFE-EF2C-C1CA-62E10EC2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234350-4984-69B4-73E4-AAE68539A4F3}"/>
              </a:ext>
            </a:extLst>
          </p:cNvPr>
          <p:cNvSpPr/>
          <p:nvPr/>
        </p:nvSpPr>
        <p:spPr>
          <a:xfrm>
            <a:off x="0" y="0"/>
            <a:ext cx="12192000" cy="685671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1FD19-2E14-A1B3-51AC-BFEEA5BFCA57}"/>
              </a:ext>
            </a:extLst>
          </p:cNvPr>
          <p:cNvSpPr txBox="1"/>
          <p:nvPr/>
        </p:nvSpPr>
        <p:spPr>
          <a:xfrm>
            <a:off x="2343077" y="2705725"/>
            <a:ext cx="7505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38000"/>
                    </a:schemeClr>
                  </a:glo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59150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400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Sri Lanka Telecom (SLT) is the leading telecommunications service provider in Sri Lanka, it provides telecommunication services to public.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8FCB-FC70-117A-AFA8-B2CBA09145C5}"/>
              </a:ext>
            </a:extLst>
          </p:cNvPr>
          <p:cNvSpPr/>
          <p:nvPr/>
        </p:nvSpPr>
        <p:spPr>
          <a:xfrm>
            <a:off x="904876" y="2953708"/>
            <a:ext cx="9772650" cy="703893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services are voice, internet, Peo – TV, Data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1166BB-8031-F045-918C-3E070065F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40696"/>
              </p:ext>
            </p:extLst>
          </p:nvPr>
        </p:nvGraphicFramePr>
        <p:xfrm>
          <a:off x="1886262" y="3879610"/>
          <a:ext cx="6805454" cy="2763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165">
                  <a:extLst>
                    <a:ext uri="{9D8B030D-6E8A-4147-A177-3AD203B41FA5}">
                      <a16:colId xmlns:a16="http://schemas.microsoft.com/office/drawing/2014/main" val="2554654489"/>
                    </a:ext>
                  </a:extLst>
                </a:gridCol>
                <a:gridCol w="1752752">
                  <a:extLst>
                    <a:ext uri="{9D8B030D-6E8A-4147-A177-3AD203B41FA5}">
                      <a16:colId xmlns:a16="http://schemas.microsoft.com/office/drawing/2014/main" val="3660254876"/>
                    </a:ext>
                  </a:extLst>
                </a:gridCol>
                <a:gridCol w="1999907">
                  <a:extLst>
                    <a:ext uri="{9D8B030D-6E8A-4147-A177-3AD203B41FA5}">
                      <a16:colId xmlns:a16="http://schemas.microsoft.com/office/drawing/2014/main" val="3675568872"/>
                    </a:ext>
                  </a:extLst>
                </a:gridCol>
                <a:gridCol w="1573630">
                  <a:extLst>
                    <a:ext uri="{9D8B030D-6E8A-4147-A177-3AD203B41FA5}">
                      <a16:colId xmlns:a16="http://schemas.microsoft.com/office/drawing/2014/main" val="997508637"/>
                    </a:ext>
                  </a:extLst>
                </a:gridCol>
              </a:tblGrid>
              <a:tr h="779656">
                <a:tc gridSpan="2">
                  <a:txBody>
                    <a:bodyPr/>
                    <a:lstStyle/>
                    <a:p>
                      <a:pPr marL="0" marR="654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 Network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Media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35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 Carried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extLst>
                  <a:ext uri="{0D108BD9-81ED-4DB2-BD59-A6C34878D82A}">
                    <a16:rowId xmlns:a16="http://schemas.microsoft.com/office/drawing/2014/main" val="1348012583"/>
                  </a:ext>
                </a:extLst>
              </a:tr>
              <a:tr h="391967">
                <a:tc rowSpan="2">
                  <a:txBody>
                    <a:bodyPr/>
                    <a:lstStyle/>
                    <a:p>
                      <a:pPr marL="0" marR="654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Wired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66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ADSL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667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Copper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60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Signal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extLst>
                  <a:ext uri="{0D108BD9-81ED-4DB2-BD59-A6C34878D82A}">
                    <a16:rowId xmlns:a16="http://schemas.microsoft.com/office/drawing/2014/main" val="760969632"/>
                  </a:ext>
                </a:extLst>
              </a:tr>
              <a:tr h="391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660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FTTH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794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Fiber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286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Signal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extLst>
                  <a:ext uri="{0D108BD9-81ED-4DB2-BD59-A6C34878D82A}">
                    <a16:rowId xmlns:a16="http://schemas.microsoft.com/office/drawing/2014/main" val="2448470651"/>
                  </a:ext>
                </a:extLst>
              </a:tr>
              <a:tr h="391967">
                <a:tc>
                  <a:txBody>
                    <a:bodyPr/>
                    <a:lstStyle/>
                    <a:p>
                      <a:pPr marL="0" marR="6540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47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4G LTE 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92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Waves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tc>
                  <a:txBody>
                    <a:bodyPr/>
                    <a:lstStyle/>
                    <a:p>
                      <a:pPr marL="0" marR="615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Signal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8430" marR="73025" marT="8890" marB="0"/>
                </a:tc>
                <a:extLst>
                  <a:ext uri="{0D108BD9-81ED-4DB2-BD59-A6C34878D82A}">
                    <a16:rowId xmlns:a16="http://schemas.microsoft.com/office/drawing/2014/main" val="27990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4494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Mission</a:t>
            </a:r>
            <a:endParaRPr lang="en-GB" sz="4400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Vision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Lankans seamlessly connected with world-class information,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entertainment services. </a:t>
            </a:r>
          </a:p>
          <a:p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8FCB-FC70-117A-AFA8-B2CBA09145C5}"/>
              </a:ext>
            </a:extLst>
          </p:cNvPr>
          <p:cNvSpPr/>
          <p:nvPr/>
        </p:nvSpPr>
        <p:spPr>
          <a:xfrm>
            <a:off x="904876" y="2953708"/>
            <a:ext cx="9772650" cy="2214037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Mission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trusted and proven partner for innovative and exciting communication experiences delivered with passion, quality and commitment.</a:t>
            </a: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640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193358"/>
            <a:ext cx="8158163" cy="9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5025736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3" y="1412412"/>
            <a:ext cx="656705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977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74CC4-FCA3-0621-D66B-B0C1ABC3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E4AB1-CE3B-30C7-975B-C33F5CB8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CE9A1-7DBE-FD3C-6B3D-28EBF78ED2CF}"/>
              </a:ext>
            </a:extLst>
          </p:cNvPr>
          <p:cNvSpPr txBox="1"/>
          <p:nvPr/>
        </p:nvSpPr>
        <p:spPr>
          <a:xfrm>
            <a:off x="1143001" y="124951"/>
            <a:ext cx="101727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endParaRPr lang="en-GB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11199-0ADC-25A8-C898-84C872079939}"/>
              </a:ext>
            </a:extLst>
          </p:cNvPr>
          <p:cNvSpPr/>
          <p:nvPr/>
        </p:nvSpPr>
        <p:spPr>
          <a:xfrm>
            <a:off x="790575" y="1600201"/>
            <a:ext cx="10648949" cy="781050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 Sri Lanka Telecom – Kurunegala can be divided into 3 parts.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373D3-889C-948F-3272-A7CF480CC640}"/>
              </a:ext>
            </a:extLst>
          </p:cNvPr>
          <p:cNvSpPr/>
          <p:nvPr/>
        </p:nvSpPr>
        <p:spPr>
          <a:xfrm>
            <a:off x="790575" y="2987036"/>
            <a:ext cx="9772650" cy="303847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OPMC Section -:  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connection, Maintenance, Planning,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(OPMC Manager’s Office)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Rehabilitation,  ADSL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Section-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Switching, Transmission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(Network engineer’s Office)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 Office -: 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Telemarketing, Call Center, Admin work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(R.T.O.M.S Office)</a:t>
            </a:r>
          </a:p>
          <a:p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689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en-GB" sz="4400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4943253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Rehabilitation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Connection</a:t>
            </a:r>
          </a:p>
          <a:p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364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Restoring the Failures of voice, Internet, PEO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tv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DATA services clearing line faults.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98FCB-FC70-117A-AFA8-B2CBA09145C5}"/>
              </a:ext>
            </a:extLst>
          </p:cNvPr>
          <p:cNvSpPr/>
          <p:nvPr/>
        </p:nvSpPr>
        <p:spPr>
          <a:xfrm>
            <a:off x="904876" y="2953708"/>
            <a:ext cx="9772650" cy="1479747"/>
          </a:xfrm>
          <a:prstGeom prst="rect">
            <a:avLst/>
          </a:prstGeom>
          <a:solidFill>
            <a:srgbClr val="D1EBF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Restoring faulty customer equipment in his premises by repairing or replacing faulty ones.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4840865"/>
            <a:ext cx="9772650" cy="1609725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Reporting special heavy damages to rehabilitation section for early repairs.</a:t>
            </a:r>
          </a:p>
        </p:txBody>
      </p:sp>
    </p:spTree>
    <p:extLst>
      <p:ext uri="{BB962C8B-B14F-4D97-AF65-F5344CB8AC3E}">
        <p14:creationId xmlns:p14="http://schemas.microsoft.com/office/powerpoint/2010/main" val="32009017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F099-6A8F-D42F-0D7E-9BFF40E1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2C73E-788D-BD9D-E74C-FD5EA8ED69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8B7A7-35FD-DFDA-114D-43868C8107B8}"/>
              </a:ext>
            </a:extLst>
          </p:cNvPr>
          <p:cNvSpPr txBox="1"/>
          <p:nvPr/>
        </p:nvSpPr>
        <p:spPr>
          <a:xfrm>
            <a:off x="1514474" y="248776"/>
            <a:ext cx="81581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 Section</a:t>
            </a:r>
            <a:endParaRPr lang="en-GB" sz="4400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79ECC-FCAD-D5F1-1513-B46F93DB5C63}"/>
              </a:ext>
            </a:extLst>
          </p:cNvPr>
          <p:cNvSpPr/>
          <p:nvPr/>
        </p:nvSpPr>
        <p:spPr>
          <a:xfrm>
            <a:off x="904876" y="1181100"/>
            <a:ext cx="9772650" cy="4734791"/>
          </a:xfrm>
          <a:prstGeom prst="rect">
            <a:avLst/>
          </a:prstGeom>
          <a:solidFill>
            <a:srgbClr val="D1EBF7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3" descr="A diagram of a power supply&#10;&#10;Description automatically generated">
            <a:extLst>
              <a:ext uri="{FF2B5EF4-FFF2-40B4-BE49-F238E27FC236}">
                <a16:creationId xmlns:a16="http://schemas.microsoft.com/office/drawing/2014/main" id="{1AF48D63-3B3E-7F9D-D2C2-A7CEB0BD501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4" y="1624127"/>
            <a:ext cx="922508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708264" y="1330036"/>
            <a:ext cx="286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SLT OSP Network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131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552</Words>
  <Application>Microsoft Office PowerPoint</Application>
  <PresentationFormat>Widescreen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ADLaM Display</vt:lpstr>
      <vt:lpstr>Aptos</vt:lpstr>
      <vt:lpstr>Aptos Display</vt:lpstr>
      <vt:lpstr>Arial</vt:lpstr>
      <vt:lpstr>Arial Black</vt:lpstr>
      <vt:lpstr>Arial Rounded MT Bold</vt:lpstr>
      <vt:lpstr>Times New Roman</vt:lpstr>
      <vt:lpstr>Wingdings</vt:lpstr>
      <vt:lpstr>Office Theme</vt:lpstr>
      <vt:lpstr>SRI LANKA TELECOM PLC    KURUNEGALA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AT SRI LANKA TELECOM-KURUNEGALA</dc:title>
  <dc:creator>WIJERATHNE P.P.M en22010162</dc:creator>
  <cp:lastModifiedBy>acer</cp:lastModifiedBy>
  <cp:revision>59</cp:revision>
  <dcterms:created xsi:type="dcterms:W3CDTF">2024-11-05T00:04:03Z</dcterms:created>
  <dcterms:modified xsi:type="dcterms:W3CDTF">2025-01-05T06:51:12Z</dcterms:modified>
</cp:coreProperties>
</file>