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61" r:id="rId5"/>
    <p:sldId id="259" r:id="rId6"/>
    <p:sldId id="257" r:id="rId7"/>
    <p:sldId id="260" r:id="rId8"/>
    <p:sldId id="264" r:id="rId9"/>
    <p:sldId id="265" r:id="rId10"/>
    <p:sldId id="268" r:id="rId11"/>
    <p:sldId id="266" r:id="rId12"/>
    <p:sldId id="262" r:id="rId13"/>
    <p:sldId id="267" r:id="rId14"/>
    <p:sldId id="263" r:id="rId15"/>
  </p:sldIdLst>
  <p:sldSz cx="12801600" cy="9601200" type="A3"/>
  <p:notesSz cx="6858000" cy="9144000"/>
  <p:defaultTextStyle>
    <a:defPPr>
      <a:defRPr lang="en-US"/>
    </a:defPPr>
    <a:lvl1pPr marL="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919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8396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67592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5679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45988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35185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24383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513580" algn="l" defTabSz="689198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643" autoAdjust="0"/>
  </p:normalViewPr>
  <p:slideViewPr>
    <p:cSldViewPr snapToGrid="0" snapToObjects="1">
      <p:cViewPr varScale="1">
        <p:scale>
          <a:sx n="89" d="100"/>
          <a:sy n="89" d="100"/>
        </p:scale>
        <p:origin x="-1184" y="-12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9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1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89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8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675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56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45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351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243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5135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3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1" y="384498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8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3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5"/>
            <a:ext cx="10881360" cy="1906906"/>
          </a:xfrm>
        </p:spPr>
        <p:txBody>
          <a:bodyPr anchor="t"/>
          <a:lstStyle>
            <a:lvl1pPr algn="l">
              <a:defRPr sz="6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2"/>
            <a:ext cx="10881360" cy="2100262"/>
          </a:xfrm>
        </p:spPr>
        <p:txBody>
          <a:bodyPr anchor="b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919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839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6759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567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4598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351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2438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51358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1" y="2240280"/>
            <a:ext cx="5654040" cy="6336348"/>
          </a:xfrm>
        </p:spPr>
        <p:txBody>
          <a:bodyPr/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61"/>
            <a:ext cx="5656263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7"/>
            <a:ext cx="5656263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40" y="2149161"/>
            <a:ext cx="5658485" cy="895667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9198" indent="0">
              <a:buNone/>
              <a:defRPr sz="3000" b="1"/>
            </a:lvl2pPr>
            <a:lvl3pPr marL="1378396" indent="0">
              <a:buNone/>
              <a:defRPr sz="2700" b="1"/>
            </a:lvl3pPr>
            <a:lvl4pPr marL="2067592" indent="0">
              <a:buNone/>
              <a:defRPr sz="2400" b="1"/>
            </a:lvl4pPr>
            <a:lvl5pPr marL="2756790" indent="0">
              <a:buNone/>
              <a:defRPr sz="2400" b="1"/>
            </a:lvl5pPr>
            <a:lvl6pPr marL="3445988" indent="0">
              <a:buNone/>
              <a:defRPr sz="2400" b="1"/>
            </a:lvl6pPr>
            <a:lvl7pPr marL="4135185" indent="0">
              <a:buNone/>
              <a:defRPr sz="2400" b="1"/>
            </a:lvl7pPr>
            <a:lvl8pPr marL="4824383" indent="0">
              <a:buNone/>
              <a:defRPr sz="2400" b="1"/>
            </a:lvl8pPr>
            <a:lvl9pPr marL="5513580" indent="0">
              <a:buNone/>
              <a:defRPr sz="2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40" y="3044827"/>
            <a:ext cx="5658485" cy="5531803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7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3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5" y="382273"/>
            <a:ext cx="4211638" cy="1626870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4"/>
            <a:ext cx="7156450" cy="819435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5" y="2009145"/>
            <a:ext cx="4211638" cy="6567488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3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4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800"/>
            </a:lvl1pPr>
            <a:lvl2pPr marL="689198" indent="0">
              <a:buNone/>
              <a:defRPr sz="4200"/>
            </a:lvl2pPr>
            <a:lvl3pPr marL="1378396" indent="0">
              <a:buNone/>
              <a:defRPr sz="3600"/>
            </a:lvl3pPr>
            <a:lvl4pPr marL="2067592" indent="0">
              <a:buNone/>
              <a:defRPr sz="3000"/>
            </a:lvl4pPr>
            <a:lvl5pPr marL="2756790" indent="0">
              <a:buNone/>
              <a:defRPr sz="3000"/>
            </a:lvl5pPr>
            <a:lvl6pPr marL="3445988" indent="0">
              <a:buNone/>
              <a:defRPr sz="3000"/>
            </a:lvl6pPr>
            <a:lvl7pPr marL="4135185" indent="0">
              <a:buNone/>
              <a:defRPr sz="3000"/>
            </a:lvl7pPr>
            <a:lvl8pPr marL="4824383" indent="0">
              <a:buNone/>
              <a:defRPr sz="3000"/>
            </a:lvl8pPr>
            <a:lvl9pPr marL="551358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6"/>
            <a:ext cx="7680960" cy="1126806"/>
          </a:xfrm>
        </p:spPr>
        <p:txBody>
          <a:bodyPr/>
          <a:lstStyle>
            <a:lvl1pPr marL="0" indent="0">
              <a:buNone/>
              <a:defRPr sz="2100"/>
            </a:lvl1pPr>
            <a:lvl2pPr marL="689198" indent="0">
              <a:buNone/>
              <a:defRPr sz="1800"/>
            </a:lvl2pPr>
            <a:lvl3pPr marL="1378396" indent="0">
              <a:buNone/>
              <a:defRPr sz="1500"/>
            </a:lvl3pPr>
            <a:lvl4pPr marL="2067592" indent="0">
              <a:buNone/>
              <a:defRPr sz="1400"/>
            </a:lvl4pPr>
            <a:lvl5pPr marL="2756790" indent="0">
              <a:buNone/>
              <a:defRPr sz="1400"/>
            </a:lvl5pPr>
            <a:lvl6pPr marL="3445988" indent="0">
              <a:buNone/>
              <a:defRPr sz="1400"/>
            </a:lvl6pPr>
            <a:lvl7pPr marL="4135185" indent="0">
              <a:buNone/>
              <a:defRPr sz="1400"/>
            </a:lvl7pPr>
            <a:lvl8pPr marL="4824383" indent="0">
              <a:buNone/>
              <a:defRPr sz="1400"/>
            </a:lvl8pPr>
            <a:lvl9pPr marL="551358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1" y="384493"/>
            <a:ext cx="11521440" cy="1600200"/>
          </a:xfrm>
          <a:prstGeom prst="rect">
            <a:avLst/>
          </a:prstGeom>
        </p:spPr>
        <p:txBody>
          <a:bodyPr vert="horz" lIns="137840" tIns="68918" rIns="137840" bIns="6891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1" y="2240280"/>
            <a:ext cx="11521440" cy="6336348"/>
          </a:xfrm>
          <a:prstGeom prst="rect">
            <a:avLst/>
          </a:prstGeom>
        </p:spPr>
        <p:txBody>
          <a:bodyPr vert="horz" lIns="137840" tIns="68918" rIns="137840" bIns="6891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27FD6-7394-0F44-B86B-46BBC2D874F2}" type="datetimeFigureOut">
              <a:rPr lang="en-US" smtClean="0"/>
              <a:t>12/30/14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1" y="8898894"/>
            <a:ext cx="40538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4"/>
            <a:ext cx="2987040" cy="511175"/>
          </a:xfrm>
          <a:prstGeom prst="rect">
            <a:avLst/>
          </a:prstGeom>
        </p:spPr>
        <p:txBody>
          <a:bodyPr vert="horz" lIns="137840" tIns="68918" rIns="137840" bIns="68918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89E4-1705-084B-B0C6-81DC22C8E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6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9198" rtl="0" eaLnBrk="1" latinLnBrk="0" hangingPunct="1"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6899" indent="-516899" algn="l" defTabSz="689198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19946" indent="-430748" algn="l" defTabSz="689198" rtl="0" eaLnBrk="1" latinLnBrk="0" hangingPunct="1">
        <a:spcBef>
          <a:spcPct val="20000"/>
        </a:spcBef>
        <a:buFont typeface="Arial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1722994" indent="-344598" algn="l" defTabSz="689198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412192" indent="-344598" algn="l" defTabSz="689198" rtl="0" eaLnBrk="1" latinLnBrk="0" hangingPunct="1">
        <a:spcBef>
          <a:spcPct val="20000"/>
        </a:spcBef>
        <a:buFont typeface="Arial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101389" indent="-344598" algn="l" defTabSz="689198" rtl="0" eaLnBrk="1" latinLnBrk="0" hangingPunct="1">
        <a:spcBef>
          <a:spcPct val="20000"/>
        </a:spcBef>
        <a:buFont typeface="Arial"/>
        <a:buChar char="»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90586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479784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168981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5858179" indent="-344598" algn="l" defTabSz="689198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919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8396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67592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5679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45988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35185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24383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513580" algn="l" defTabSz="689198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51197" y="4822740"/>
            <a:ext cx="2477719" cy="22898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 rot="16200000">
            <a:off x="9420029" y="704814"/>
            <a:ext cx="1614470" cy="10977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1938539" y="937433"/>
            <a:ext cx="4429015" cy="1497567"/>
            <a:chOff x="1384670" y="857589"/>
            <a:chExt cx="3163582" cy="1069691"/>
          </a:xfrm>
        </p:grpSpPr>
        <p:sp>
          <p:nvSpPr>
            <p:cNvPr id="4" name="Rectangle 3"/>
            <p:cNvSpPr/>
            <p:nvPr/>
          </p:nvSpPr>
          <p:spPr>
            <a:xfrm>
              <a:off x="2322974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1834498" y="1692525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4670" y="883128"/>
              <a:ext cx="444613" cy="488243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9885" y="1450487"/>
              <a:ext cx="434186" cy="476793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2322974" y="1633575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  <a:endParaRPr lang="en-US" sz="1800" i="1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1818645" y="1204440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3191375" y="1417394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679851" y="857589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79851" y="1450719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Backend</a:t>
              </a:r>
            </a:p>
            <a:p>
              <a:pPr algn="ctr"/>
              <a:r>
                <a:rPr lang="en-US" sz="1800" i="1" dirty="0"/>
                <a:t>Server</a:t>
              </a:r>
              <a:endParaRPr lang="en-US" sz="1800" i="1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722780" y="3149247"/>
            <a:ext cx="8201304" cy="3556281"/>
            <a:chOff x="516269" y="2249461"/>
            <a:chExt cx="5858074" cy="2540201"/>
          </a:xfrm>
        </p:grpSpPr>
        <p:sp>
          <p:nvSpPr>
            <p:cNvPr id="47" name="Rectangle 46"/>
            <p:cNvSpPr/>
            <p:nvPr/>
          </p:nvSpPr>
          <p:spPr>
            <a:xfrm>
              <a:off x="1454573" y="2950142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966097" y="3785078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6269" y="2975681"/>
              <a:ext cx="444613" cy="488243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1484" y="3543040"/>
              <a:ext cx="434186" cy="476793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1454573" y="3646578"/>
              <a:ext cx="868401" cy="2638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Webserver</a:t>
              </a:r>
              <a:endParaRPr lang="en-US" sz="1800" i="1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950244" y="3296993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2322974" y="3444811"/>
              <a:ext cx="48847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2811022" y="3155480"/>
              <a:ext cx="868401" cy="73064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811450" y="321987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  <a:endParaRPr lang="en-US" sz="1800" dirty="0"/>
            </a:p>
          </p:txBody>
        </p:sp>
        <p:cxnSp>
          <p:nvCxnSpPr>
            <p:cNvPr id="57" name="Straight Arrow Connector 56"/>
            <p:cNvCxnSpPr>
              <a:endCxn id="63" idx="1"/>
            </p:cNvCxnSpPr>
            <p:nvPr/>
          </p:nvCxnSpPr>
          <p:spPr>
            <a:xfrm flipV="1">
              <a:off x="3679851" y="2880200"/>
              <a:ext cx="488904" cy="5348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64" idx="1"/>
            </p:cNvCxnSpPr>
            <p:nvPr/>
          </p:nvCxnSpPr>
          <p:spPr>
            <a:xfrm>
              <a:off x="3679423" y="3595367"/>
              <a:ext cx="489332" cy="53125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168755" y="2345354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168755" y="3591780"/>
              <a:ext cx="868401" cy="106969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68755" y="2950142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  <a:endParaRPr lang="en-US" sz="1800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69183" y="4224793"/>
              <a:ext cx="8684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Backend</a:t>
              </a:r>
            </a:p>
            <a:p>
              <a:pPr algn="ctr"/>
              <a:r>
                <a:rPr lang="en-US" sz="1800" dirty="0"/>
                <a:t>Process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551358" y="2249461"/>
              <a:ext cx="2648198" cy="254020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168755" y="2435753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Production</a:t>
              </a:r>
            </a:p>
            <a:p>
              <a:pPr algn="ctr"/>
              <a:r>
                <a:rPr lang="en-US" sz="1700" i="1" dirty="0"/>
                <a:t>Container</a:t>
              </a:r>
              <a:endParaRPr lang="en-US" sz="1700" i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69183" y="3661967"/>
              <a:ext cx="868401" cy="43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i="1" dirty="0"/>
                <a:t>Test</a:t>
              </a:r>
            </a:p>
            <a:p>
              <a:pPr algn="ctr"/>
              <a:r>
                <a:rPr lang="en-US" sz="1700" i="1" dirty="0"/>
                <a:t>Container</a:t>
              </a:r>
              <a:endParaRPr lang="en-US" sz="1700" i="1" dirty="0"/>
            </a:p>
          </p:txBody>
        </p:sp>
        <p:sp>
          <p:nvSpPr>
            <p:cNvPr id="74" name="Curved Left Arrow 73"/>
            <p:cNvSpPr/>
            <p:nvPr/>
          </p:nvSpPr>
          <p:spPr>
            <a:xfrm>
              <a:off x="5059294" y="2975681"/>
              <a:ext cx="639593" cy="1150945"/>
            </a:xfrm>
            <a:prstGeom prst="curvedLef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 rot="5400000">
              <a:off x="5709311" y="3233092"/>
              <a:ext cx="86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/>
                <a:t>Clone Manager</a:t>
              </a:r>
              <a:endParaRPr lang="en-US" sz="1800" i="1" dirty="0"/>
            </a:p>
          </p:txBody>
        </p:sp>
      </p:grpSp>
      <p:sp>
        <p:nvSpPr>
          <p:cNvPr id="78" name="TextBox 77"/>
          <p:cNvSpPr txBox="1"/>
          <p:nvPr/>
        </p:nvSpPr>
        <p:spPr>
          <a:xfrm rot="2819856">
            <a:off x="4919659" y="4964730"/>
            <a:ext cx="1215762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>
                <a:solidFill>
                  <a:srgbClr val="FF0000"/>
                </a:solidFill>
              </a:rPr>
              <a:t>Request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 rot="18841792">
            <a:off x="4776869" y="3704498"/>
            <a:ext cx="1268077" cy="693180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1800" i="1" dirty="0"/>
              <a:t>Request+ Response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44231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546" y="4716932"/>
            <a:ext cx="744577" cy="744577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089" y="3592824"/>
            <a:ext cx="827906" cy="425856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3657" y="2863635"/>
            <a:ext cx="674131" cy="67413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446" y="2798970"/>
            <a:ext cx="590035" cy="590035"/>
          </a:xfrm>
          <a:prstGeom prst="rect">
            <a:avLst/>
          </a:prstGeom>
        </p:spPr>
      </p:pic>
      <p:grpSp>
        <p:nvGrpSpPr>
          <p:cNvPr id="76" name="Group 75"/>
          <p:cNvGrpSpPr/>
          <p:nvPr/>
        </p:nvGrpSpPr>
        <p:grpSpPr>
          <a:xfrm>
            <a:off x="5096634" y="2702094"/>
            <a:ext cx="1212367" cy="1380365"/>
            <a:chOff x="2224233" y="1058080"/>
            <a:chExt cx="1616051" cy="1540117"/>
          </a:xfrm>
        </p:grpSpPr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40600" y="1058080"/>
              <a:ext cx="1289539" cy="967154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0600" y="2024278"/>
              <a:ext cx="1289539" cy="265188"/>
            </a:xfrm>
            <a:prstGeom prst="rect">
              <a:avLst/>
            </a:prstGeom>
          </p:spPr>
        </p:pic>
        <p:sp>
          <p:nvSpPr>
            <p:cNvPr id="79" name="Rounded Rectangle 78"/>
            <p:cNvSpPr/>
            <p:nvPr/>
          </p:nvSpPr>
          <p:spPr>
            <a:xfrm>
              <a:off x="2224233" y="1105118"/>
              <a:ext cx="1616051" cy="149307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486636" y="2778808"/>
            <a:ext cx="1247691" cy="1303651"/>
            <a:chOff x="3558770" y="2396359"/>
            <a:chExt cx="1247691" cy="130365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9499" y="2955433"/>
              <a:ext cx="744577" cy="744577"/>
            </a:xfrm>
            <a:prstGeom prst="rect">
              <a:avLst/>
            </a:prstGeom>
          </p:spPr>
        </p:pic>
        <p:sp>
          <p:nvSpPr>
            <p:cNvPr id="82" name="Rounded Rectangle 81"/>
            <p:cNvSpPr/>
            <p:nvPr/>
          </p:nvSpPr>
          <p:spPr>
            <a:xfrm>
              <a:off x="3558770" y="2396359"/>
              <a:ext cx="1247691" cy="13036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39499" y="2416523"/>
              <a:ext cx="939962" cy="583766"/>
            </a:xfrm>
            <a:prstGeom prst="rect">
              <a:avLst/>
            </a:prstGeom>
          </p:spPr>
        </p:pic>
      </p:grpSp>
      <p:sp>
        <p:nvSpPr>
          <p:cNvPr id="84" name="Rounded Rectangle 83"/>
          <p:cNvSpPr/>
          <p:nvPr/>
        </p:nvSpPr>
        <p:spPr>
          <a:xfrm>
            <a:off x="5035035" y="3382738"/>
            <a:ext cx="2794000" cy="810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7877882" y="2778806"/>
            <a:ext cx="1263214" cy="1303652"/>
            <a:chOff x="5106324" y="2416524"/>
            <a:chExt cx="1419522" cy="1303652"/>
          </a:xfrm>
        </p:grpSpPr>
        <p:pic>
          <p:nvPicPr>
            <p:cNvPr id="86" name="Picture 8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17692" y="2501351"/>
              <a:ext cx="1151846" cy="441065"/>
            </a:xfrm>
            <a:prstGeom prst="rect">
              <a:avLst/>
            </a:prstGeom>
          </p:spPr>
        </p:pic>
        <p:pic>
          <p:nvPicPr>
            <p:cNvPr id="87" name="Picture 8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17692" y="2942416"/>
              <a:ext cx="1015077" cy="718675"/>
            </a:xfrm>
            <a:prstGeom prst="rect">
              <a:avLst/>
            </a:prstGeom>
          </p:spPr>
        </p:pic>
        <p:sp>
          <p:nvSpPr>
            <p:cNvPr id="88" name="Rounded Rectangle 87"/>
            <p:cNvSpPr/>
            <p:nvPr/>
          </p:nvSpPr>
          <p:spPr>
            <a:xfrm>
              <a:off x="5106324" y="2416524"/>
              <a:ext cx="1419522" cy="13036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ounded Rectangle 88"/>
          <p:cNvSpPr/>
          <p:nvPr/>
        </p:nvSpPr>
        <p:spPr>
          <a:xfrm>
            <a:off x="5601817" y="4716933"/>
            <a:ext cx="2794000" cy="810184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0715" y="4992037"/>
            <a:ext cx="967417" cy="237682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663415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7127457" y="4799707"/>
            <a:ext cx="1212367" cy="62272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93" name="Rounded Rectangle 92"/>
          <p:cNvSpPr/>
          <p:nvPr/>
        </p:nvSpPr>
        <p:spPr>
          <a:xfrm>
            <a:off x="3738711" y="2744252"/>
            <a:ext cx="1227019" cy="1338206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4841798" y="4082458"/>
            <a:ext cx="760019" cy="6200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7887649" y="4091216"/>
            <a:ext cx="374214" cy="6257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95"/>
          <p:cNvSpPr/>
          <p:nvPr/>
        </p:nvSpPr>
        <p:spPr>
          <a:xfrm>
            <a:off x="9293496" y="2778806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 rotWithShape="1">
          <a:blip r:embed="rId11"/>
          <a:srcRect l="-1" r="63002"/>
          <a:stretch/>
        </p:blipFill>
        <p:spPr>
          <a:xfrm>
            <a:off x="8911704" y="4841491"/>
            <a:ext cx="657505" cy="617506"/>
          </a:xfrm>
          <a:prstGeom prst="rect">
            <a:avLst/>
          </a:prstGeom>
        </p:spPr>
      </p:pic>
      <p:sp>
        <p:nvSpPr>
          <p:cNvPr id="99" name="Right Arrow 98"/>
          <p:cNvSpPr/>
          <p:nvPr/>
        </p:nvSpPr>
        <p:spPr>
          <a:xfrm>
            <a:off x="8473330" y="5007447"/>
            <a:ext cx="390769" cy="257054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5611587" y="5517462"/>
            <a:ext cx="2880356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Cloned </a:t>
            </a:r>
            <a:r>
              <a:rPr lang="en-US" sz="1600" dirty="0" smtClean="0"/>
              <a:t>test containers &amp;</a:t>
            </a:r>
          </a:p>
          <a:p>
            <a:pPr algn="ctr"/>
            <a:r>
              <a:rPr lang="en-US" sz="1600" dirty="0" smtClean="0"/>
              <a:t>network </a:t>
            </a:r>
            <a:r>
              <a:rPr lang="en-US" sz="1600" dirty="0"/>
              <a:t>d</a:t>
            </a:r>
            <a:r>
              <a:rPr lang="en-US" sz="1600" dirty="0" smtClean="0"/>
              <a:t>uplication</a:t>
            </a:r>
            <a:endParaRPr lang="en-US" sz="16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561269" y="5422433"/>
            <a:ext cx="1207593" cy="584763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/>
              <a:t>Debug </a:t>
            </a:r>
            <a:endParaRPr lang="en-US" sz="1600" dirty="0" smtClean="0"/>
          </a:p>
          <a:p>
            <a:pPr algn="ctr"/>
            <a:r>
              <a:rPr lang="en-US" sz="1600" dirty="0"/>
              <a:t>o</a:t>
            </a:r>
            <a:r>
              <a:rPr lang="en-US" sz="1600" dirty="0" smtClean="0"/>
              <a:t>utput</a:t>
            </a:r>
            <a:endParaRPr lang="en-US" sz="1600" dirty="0"/>
          </a:p>
        </p:txBody>
      </p:sp>
      <p:sp>
        <p:nvSpPr>
          <p:cNvPr id="103" name="TextBox 102"/>
          <p:cNvSpPr txBox="1"/>
          <p:nvPr/>
        </p:nvSpPr>
        <p:spPr>
          <a:xfrm>
            <a:off x="9768862" y="4644949"/>
            <a:ext cx="2463189" cy="1169539"/>
          </a:xfrm>
          <a:prstGeom prst="rect">
            <a:avLst/>
          </a:prstGeom>
          <a:noFill/>
        </p:spPr>
        <p:txBody>
          <a:bodyPr wrap="square" lIns="91430" tIns="45714" rIns="91430" bIns="45714" numCol="1" rtlCol="0">
            <a:spAutoFit/>
          </a:bodyPr>
          <a:lstStyle/>
          <a:p>
            <a:pPr marL="342862" indent="-342862">
              <a:buAutoNum type="arabicPeriod"/>
            </a:pPr>
            <a:r>
              <a:rPr lang="en-US" sz="1400" dirty="0"/>
              <a:t>Live </a:t>
            </a:r>
            <a:r>
              <a:rPr lang="en-US" sz="1400" dirty="0" smtClean="0"/>
              <a:t>debugging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Same system state</a:t>
            </a:r>
          </a:p>
          <a:p>
            <a:pPr marL="342862" indent="-342862">
              <a:buAutoNum type="arabicPeriod"/>
            </a:pPr>
            <a:r>
              <a:rPr lang="en-US" sz="1400" dirty="0"/>
              <a:t>User input available</a:t>
            </a:r>
          </a:p>
          <a:p>
            <a:pPr marL="342862" indent="-342862">
              <a:buAutoNum type="arabicPeriod"/>
            </a:pPr>
            <a:r>
              <a:rPr lang="en-US" sz="1400" dirty="0"/>
              <a:t>Less </a:t>
            </a:r>
            <a:r>
              <a:rPr lang="en-US" sz="1400" dirty="0" smtClean="0"/>
              <a:t>resources used</a:t>
            </a:r>
            <a:endParaRPr lang="en-US" sz="1400" dirty="0"/>
          </a:p>
          <a:p>
            <a:pPr marL="342862" indent="-342862">
              <a:buAutoNum type="arabicPeriod"/>
            </a:pPr>
            <a:r>
              <a:rPr lang="en-US" sz="1400" dirty="0"/>
              <a:t>Fast </a:t>
            </a:r>
            <a:r>
              <a:rPr lang="en-US" sz="1400" dirty="0" smtClean="0"/>
              <a:t>time </a:t>
            </a:r>
            <a:r>
              <a:rPr lang="en-US" sz="1400" dirty="0"/>
              <a:t>to </a:t>
            </a:r>
            <a:r>
              <a:rPr lang="en-US" sz="1400" dirty="0" smtClean="0"/>
              <a:t>debug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791746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1</a:t>
            </a:r>
            <a:endParaRPr lang="en-US" sz="16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161202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2</a:t>
            </a:r>
            <a:endParaRPr lang="en-US" sz="1600" dirty="0"/>
          </a:p>
        </p:txBody>
      </p:sp>
      <p:sp>
        <p:nvSpPr>
          <p:cNvPr id="106" name="TextBox 105"/>
          <p:cNvSpPr txBox="1"/>
          <p:nvPr/>
        </p:nvSpPr>
        <p:spPr>
          <a:xfrm>
            <a:off x="6514289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3</a:t>
            </a:r>
            <a:endParaRPr lang="en-US" sz="1600" dirty="0"/>
          </a:p>
        </p:txBody>
      </p:sp>
      <p:sp>
        <p:nvSpPr>
          <p:cNvPr id="107" name="TextBox 106"/>
          <p:cNvSpPr txBox="1"/>
          <p:nvPr/>
        </p:nvSpPr>
        <p:spPr>
          <a:xfrm>
            <a:off x="8006086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4</a:t>
            </a:r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9293497" y="237492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 5</a:t>
            </a:r>
            <a:endParaRPr lang="en-US" sz="16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0509681" y="2787564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10682736" y="2917101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10901511" y="3052829"/>
            <a:ext cx="1049268" cy="1303652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10568354" y="2375371"/>
            <a:ext cx="1050053" cy="338542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Tiers n</a:t>
            </a:r>
            <a:endParaRPr lang="en-US" sz="1600" dirty="0"/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9962" y="3823461"/>
            <a:ext cx="399824" cy="399824"/>
          </a:xfrm>
          <a:prstGeom prst="rect">
            <a:avLst/>
          </a:prstGeom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574" y="3442775"/>
            <a:ext cx="575904" cy="575904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411730" y="5204978"/>
            <a:ext cx="1706754" cy="830985"/>
          </a:xfrm>
          <a:prstGeom prst="rect">
            <a:avLst/>
          </a:prstGeom>
          <a:noFill/>
        </p:spPr>
        <p:txBody>
          <a:bodyPr wrap="square" lIns="91430" tIns="45714" rIns="91430" bIns="45714" rtlCol="0">
            <a:spAutoFit/>
          </a:bodyPr>
          <a:lstStyle/>
          <a:p>
            <a:pPr algn="ctr"/>
            <a:r>
              <a:rPr lang="en-US" sz="1600" dirty="0" smtClean="0"/>
              <a:t>User observes error &amp; creates sandbox clones</a:t>
            </a:r>
            <a:endParaRPr lang="en-US" sz="1600" dirty="0"/>
          </a:p>
        </p:txBody>
      </p:sp>
      <p:pic>
        <p:nvPicPr>
          <p:cNvPr id="117" name="Picture 1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65107" y="4716933"/>
            <a:ext cx="399824" cy="399824"/>
          </a:xfrm>
          <a:prstGeom prst="rect">
            <a:avLst/>
          </a:prstGeom>
        </p:spPr>
      </p:pic>
      <p:cxnSp>
        <p:nvCxnSpPr>
          <p:cNvPr id="119" name="Straight Connector 118"/>
          <p:cNvCxnSpPr/>
          <p:nvPr/>
        </p:nvCxnSpPr>
        <p:spPr>
          <a:xfrm>
            <a:off x="2064388" y="4509348"/>
            <a:ext cx="10089584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064388" y="3014798"/>
            <a:ext cx="1204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Live </a:t>
            </a:r>
          </a:p>
          <a:p>
            <a:pPr algn="ctr"/>
            <a:r>
              <a:rPr lang="en-US" sz="1600" dirty="0"/>
              <a:t>p</a:t>
            </a:r>
            <a:r>
              <a:rPr lang="en-US" sz="1600" dirty="0" smtClean="0"/>
              <a:t>roduction </a:t>
            </a:r>
            <a:r>
              <a:rPr lang="en-US" sz="1600" dirty="0"/>
              <a:t>s</a:t>
            </a:r>
            <a:r>
              <a:rPr lang="en-US" sz="1600" dirty="0" smtClean="0"/>
              <a:t>ystem</a:t>
            </a:r>
            <a:endParaRPr lang="en-US" sz="1600" dirty="0"/>
          </a:p>
        </p:txBody>
      </p:sp>
      <p:sp>
        <p:nvSpPr>
          <p:cNvPr id="122" name="Left Brace 121"/>
          <p:cNvSpPr/>
          <p:nvPr/>
        </p:nvSpPr>
        <p:spPr>
          <a:xfrm>
            <a:off x="3268730" y="2550832"/>
            <a:ext cx="328457" cy="180564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eft Brace 122"/>
          <p:cNvSpPr/>
          <p:nvPr/>
        </p:nvSpPr>
        <p:spPr>
          <a:xfrm>
            <a:off x="3268730" y="4601949"/>
            <a:ext cx="328457" cy="143047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1839358" y="4644949"/>
            <a:ext cx="1429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smtClean="0"/>
              <a:t>PARIKSHAN</a:t>
            </a:r>
          </a:p>
          <a:p>
            <a:pPr algn="ctr"/>
            <a:endParaRPr lang="en-US" sz="1600" i="1" dirty="0" smtClean="0"/>
          </a:p>
          <a:p>
            <a:pPr algn="ctr"/>
            <a:r>
              <a:rPr lang="en-US" sz="1600" dirty="0" smtClean="0"/>
              <a:t>“sandbox </a:t>
            </a:r>
          </a:p>
          <a:p>
            <a:pPr algn="ctr"/>
            <a:r>
              <a:rPr lang="en-US" sz="1600" dirty="0"/>
              <a:t>c</a:t>
            </a:r>
            <a:r>
              <a:rPr lang="en-US" sz="1600" dirty="0" smtClean="0"/>
              <a:t>loned </a:t>
            </a:r>
            <a:r>
              <a:rPr lang="en-US" sz="1600" dirty="0"/>
              <a:t>d</a:t>
            </a:r>
            <a:r>
              <a:rPr lang="en-US" sz="1600" dirty="0" smtClean="0"/>
              <a:t>ebug system”</a:t>
            </a:r>
            <a:endParaRPr lang="en-US" sz="16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97187" y="4702507"/>
            <a:ext cx="428345" cy="406927"/>
          </a:xfrm>
          <a:prstGeom prst="rect">
            <a:avLst/>
          </a:prstGeom>
        </p:spPr>
      </p:pic>
      <p:sp>
        <p:nvSpPr>
          <p:cNvPr id="115" name="Right Arrow 114"/>
          <p:cNvSpPr/>
          <p:nvPr/>
        </p:nvSpPr>
        <p:spPr>
          <a:xfrm rot="5400000">
            <a:off x="6923167" y="4340598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  <p:sp>
        <p:nvSpPr>
          <p:cNvPr id="127" name="Right Arrow 126"/>
          <p:cNvSpPr/>
          <p:nvPr/>
        </p:nvSpPr>
        <p:spPr>
          <a:xfrm>
            <a:off x="5040551" y="5036561"/>
            <a:ext cx="390769" cy="2570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4" rIns="91430" bIns="45714" spcCol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1279"/>
            <a:ext cx="12801600" cy="688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5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5288127" y="5056405"/>
            <a:ext cx="6978069" cy="2484979"/>
            <a:chOff x="4575954" y="3046761"/>
            <a:chExt cx="4984335" cy="1774985"/>
          </a:xfrm>
        </p:grpSpPr>
        <p:sp>
          <p:nvSpPr>
            <p:cNvPr id="8" name="Rectangle 7"/>
            <p:cNvSpPr/>
            <p:nvPr/>
          </p:nvSpPr>
          <p:spPr>
            <a:xfrm>
              <a:off x="4575954" y="3396042"/>
              <a:ext cx="1253346" cy="592584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Webserver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12" idx="1"/>
            </p:cNvCxnSpPr>
            <p:nvPr/>
          </p:nvCxnSpPr>
          <p:spPr>
            <a:xfrm>
              <a:off x="5829300" y="3692334"/>
              <a:ext cx="39703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6226336" y="339604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Backend-Server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26336" y="4229162"/>
              <a:ext cx="1310640" cy="59258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Test container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14" idx="1"/>
            </p:cNvCxnSpPr>
            <p:nvPr/>
          </p:nvCxnSpPr>
          <p:spPr>
            <a:xfrm>
              <a:off x="5829300" y="3692334"/>
              <a:ext cx="397036" cy="83312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2"/>
            <a:srcRect l="-1" r="63002"/>
            <a:stretch/>
          </p:blipFill>
          <p:spPr>
            <a:xfrm>
              <a:off x="7940785" y="3046761"/>
              <a:ext cx="969264" cy="1508760"/>
            </a:xfrm>
            <a:prstGeom prst="rect">
              <a:avLst/>
            </a:prstGeom>
          </p:spPr>
        </p:pic>
        <p:cxnSp>
          <p:nvCxnSpPr>
            <p:cNvPr id="20" name="Straight Connector 19"/>
            <p:cNvCxnSpPr/>
            <p:nvPr/>
          </p:nvCxnSpPr>
          <p:spPr>
            <a:xfrm flipV="1">
              <a:off x="7444740" y="3108444"/>
              <a:ext cx="496045" cy="112071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444740" y="4555521"/>
              <a:ext cx="496045" cy="26622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own Arrow 27"/>
            <p:cNvSpPr/>
            <p:nvPr/>
          </p:nvSpPr>
          <p:spPr>
            <a:xfrm>
              <a:off x="6824980" y="3988626"/>
              <a:ext cx="162560" cy="240536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42129" y="3704550"/>
              <a:ext cx="518160" cy="820904"/>
            </a:xfrm>
            <a:prstGeom prst="rect">
              <a:avLst/>
            </a:prstGeom>
          </p:spPr>
        </p:pic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46" y="4397328"/>
            <a:ext cx="784664" cy="745429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439648" y="4723572"/>
            <a:ext cx="4145431" cy="2578155"/>
            <a:chOff x="359245" y="2411433"/>
            <a:chExt cx="2961022" cy="1841539"/>
          </a:xfrm>
        </p:grpSpPr>
        <p:grpSp>
          <p:nvGrpSpPr>
            <p:cNvPr id="34" name="Group 33"/>
            <p:cNvGrpSpPr/>
            <p:nvPr/>
          </p:nvGrpSpPr>
          <p:grpSpPr>
            <a:xfrm>
              <a:off x="359245" y="3660388"/>
              <a:ext cx="2961022" cy="592584"/>
              <a:chOff x="189374" y="3932870"/>
              <a:chExt cx="2961022" cy="59258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9374" y="3932870"/>
                <a:ext cx="1253346" cy="5925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Webserver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5" idx="3"/>
                <a:endCxn id="22" idx="1"/>
              </p:cNvCxnSpPr>
              <p:nvPr/>
            </p:nvCxnSpPr>
            <p:spPr>
              <a:xfrm>
                <a:off x="1442720" y="4229162"/>
                <a:ext cx="397036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ounded Rectangle 21"/>
              <p:cNvSpPr/>
              <p:nvPr/>
            </p:nvSpPr>
            <p:spPr>
              <a:xfrm>
                <a:off x="1839756" y="3932870"/>
                <a:ext cx="1310640" cy="5925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</a:rPr>
                  <a:t>Backend-Server</a:t>
                </a:r>
                <a:endParaRPr lang="en-US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245" y="2686630"/>
              <a:ext cx="560474" cy="532450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1082277" y="2411433"/>
              <a:ext cx="2237989" cy="1220114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516899" indent="-516899">
                <a:buAutoNum type="arabicPeriod"/>
              </a:pPr>
              <a:r>
                <a:rPr lang="en-US" sz="2100" dirty="0"/>
                <a:t>User Input 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Bug Symptoms?</a:t>
              </a:r>
              <a:endParaRPr lang="en-US" sz="2100" dirty="0"/>
            </a:p>
            <a:p>
              <a:pPr marL="516899" indent="-516899">
                <a:buAutoNum type="arabicPeriod"/>
              </a:pPr>
              <a:r>
                <a:rPr lang="en-US" sz="2100" dirty="0"/>
                <a:t>Configuration?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System State</a:t>
              </a:r>
            </a:p>
            <a:p>
              <a:pPr marL="516899" indent="-516899">
                <a:buAutoNum type="arabicPeriod"/>
              </a:pPr>
              <a:r>
                <a:rPr lang="en-US" sz="2100" dirty="0"/>
                <a:t>Scale?</a:t>
              </a:r>
              <a:endParaRPr lang="en-US" sz="21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672107" y="4322833"/>
            <a:ext cx="3133185" cy="1108678"/>
          </a:xfrm>
          <a:prstGeom prst="rect">
            <a:avLst/>
          </a:prstGeom>
          <a:noFill/>
        </p:spPr>
        <p:txBody>
          <a:bodyPr wrap="square" lIns="137840" tIns="68918" rIns="137840" bIns="68918" numCol="1" rtlCol="0">
            <a:spAutoFit/>
          </a:bodyPr>
          <a:lstStyle/>
          <a:p>
            <a:pPr marL="516899" indent="-516899">
              <a:buAutoNum type="arabicPeriod"/>
            </a:pPr>
            <a:r>
              <a:rPr lang="en-US" sz="2100" dirty="0"/>
              <a:t>Live Debugging</a:t>
            </a:r>
          </a:p>
          <a:p>
            <a:pPr marL="516899" indent="-516899">
              <a:buAutoNum type="arabicPeriod"/>
            </a:pPr>
            <a:r>
              <a:rPr lang="en-US" sz="2100" dirty="0"/>
              <a:t>Same system state</a:t>
            </a:r>
          </a:p>
          <a:p>
            <a:pPr marL="516899" indent="-516899">
              <a:buAutoNum type="arabicPeriod"/>
            </a:pPr>
            <a:r>
              <a:rPr lang="en-US" sz="2100" dirty="0"/>
              <a:t>User input available</a:t>
            </a:r>
            <a:endParaRPr lang="en-US" sz="21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085" y="4322834"/>
            <a:ext cx="707644" cy="70764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71" y="5200869"/>
            <a:ext cx="505301" cy="60096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249633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</a:t>
            </a:r>
            <a:r>
              <a:rPr lang="en-US" sz="2100" dirty="0" err="1"/>
              <a:t>i</a:t>
            </a:r>
            <a:r>
              <a:rPr lang="en-US" sz="2100" dirty="0"/>
              <a:t>). Without </a:t>
            </a:r>
            <a:r>
              <a:rPr lang="en-US" sz="2100" dirty="0" err="1"/>
              <a:t>Parikshan</a:t>
            </a:r>
            <a:r>
              <a:rPr lang="en-US" sz="2100" dirty="0"/>
              <a:t> </a:t>
            </a:r>
            <a:r>
              <a:rPr lang="en-US" sz="2100" dirty="0"/>
              <a:t>- Offline Testing</a:t>
            </a:r>
            <a:endParaRPr lang="en-US" sz="2100" dirty="0"/>
          </a:p>
        </p:txBody>
      </p:sp>
      <p:sp>
        <p:nvSpPr>
          <p:cNvPr id="47" name="TextBox 46"/>
          <p:cNvSpPr txBox="1"/>
          <p:nvPr/>
        </p:nvSpPr>
        <p:spPr>
          <a:xfrm>
            <a:off x="6182585" y="7756825"/>
            <a:ext cx="4494784" cy="4623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(ii). With </a:t>
            </a:r>
            <a:r>
              <a:rPr lang="en-US" sz="2100" dirty="0" err="1"/>
              <a:t>Parikshan</a:t>
            </a:r>
            <a:r>
              <a:rPr lang="en-US" sz="2100" dirty="0"/>
              <a:t> - Online Testing</a:t>
            </a:r>
            <a:endParaRPr lang="en-US" sz="21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000449" y="4076978"/>
            <a:ext cx="0" cy="411073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146667" y="7216384"/>
            <a:ext cx="2460905" cy="416181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1800" dirty="0"/>
              <a:t>View traces/test-cases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249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85499" y="185046"/>
            <a:ext cx="6254797" cy="4108947"/>
            <a:chOff x="2306969" y="2825246"/>
            <a:chExt cx="6254797" cy="4108947"/>
          </a:xfrm>
        </p:grpSpPr>
        <p:sp>
          <p:nvSpPr>
            <p:cNvPr id="38" name="Rectangle 37"/>
            <p:cNvSpPr/>
            <p:nvPr/>
          </p:nvSpPr>
          <p:spPr>
            <a:xfrm>
              <a:off x="2306969" y="4466637"/>
              <a:ext cx="1503010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989651" y="4494702"/>
              <a:ext cx="1612464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382424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380997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405393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408246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5886203" y="4821759"/>
            <a:ext cx="5982521" cy="4108947"/>
            <a:chOff x="4248770" y="198629"/>
            <a:chExt cx="5982521" cy="4108947"/>
          </a:xfrm>
        </p:grpSpPr>
        <p:sp>
          <p:nvSpPr>
            <p:cNvPr id="73" name="Rectangle 72"/>
            <p:cNvSpPr/>
            <p:nvPr/>
          </p:nvSpPr>
          <p:spPr>
            <a:xfrm>
              <a:off x="5522896" y="1840020"/>
              <a:ext cx="2305910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Aggergator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248770" y="198629"/>
              <a:ext cx="2254505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248770" y="3453840"/>
              <a:ext cx="2254505" cy="85373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H="1" flipV="1">
              <a:off x="5522897" y="1052366"/>
              <a:ext cx="812798" cy="7876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7828806" y="2094047"/>
              <a:ext cx="747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>
              <a:off x="7828806" y="2485233"/>
              <a:ext cx="7472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078843" y="1052366"/>
              <a:ext cx="813366" cy="7876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H="1">
              <a:off x="5522897" y="2724231"/>
              <a:ext cx="812798" cy="68113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6078843" y="2724232"/>
              <a:ext cx="813366" cy="7017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/>
            <p:cNvSpPr/>
            <p:nvPr/>
          </p:nvSpPr>
          <p:spPr>
            <a:xfrm>
              <a:off x="8576020" y="1868085"/>
              <a:ext cx="1655271" cy="88421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Backend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743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fioResul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636"/>
            <a:ext cx="12801600" cy="5974517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>
            <a:off x="10346594" y="29405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700267" y="3241436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External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10339755" y="5027640"/>
            <a:ext cx="396631" cy="1873739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93426" y="5342211"/>
            <a:ext cx="601538" cy="1326661"/>
          </a:xfrm>
          <a:prstGeom prst="rect">
            <a:avLst/>
          </a:prstGeom>
          <a:noFill/>
        </p:spPr>
        <p:txBody>
          <a:bodyPr vert="vert270" wrap="square" lIns="137840" tIns="68918" rIns="137840" bIns="68918" rtlCol="0">
            <a:spAutoFit/>
          </a:bodyPr>
          <a:lstStyle/>
          <a:p>
            <a:pPr algn="ctr"/>
            <a:r>
              <a:rPr lang="en-US" sz="2100" dirty="0"/>
              <a:t>Internal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39197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28"/>
          <p:cNvGrpSpPr/>
          <p:nvPr/>
        </p:nvGrpSpPr>
        <p:grpSpPr>
          <a:xfrm>
            <a:off x="3226227" y="2757225"/>
            <a:ext cx="6957771" cy="3868470"/>
            <a:chOff x="3226227" y="2757225"/>
            <a:chExt cx="6957771" cy="3868470"/>
          </a:xfrm>
        </p:grpSpPr>
        <p:sp>
          <p:nvSpPr>
            <p:cNvPr id="120" name="Rounded Rectangle 119"/>
            <p:cNvSpPr/>
            <p:nvPr/>
          </p:nvSpPr>
          <p:spPr>
            <a:xfrm>
              <a:off x="5773619" y="3141564"/>
              <a:ext cx="1921754" cy="348413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>
              <a:endCxn id="13" idx="1"/>
            </p:cNvCxnSpPr>
            <p:nvPr/>
          </p:nvCxnSpPr>
          <p:spPr>
            <a:xfrm flipV="1">
              <a:off x="4237295" y="4805101"/>
              <a:ext cx="395713" cy="106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5642" y="4377534"/>
              <a:ext cx="430588" cy="4728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226227" y="4943351"/>
              <a:ext cx="14067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i="1" dirty="0" smtClean="0"/>
                <a:t>webserver</a:t>
              </a:r>
              <a:endParaRPr lang="en-US" sz="1800" i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33008" y="4481935"/>
              <a:ext cx="140678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/>
                <a:t>Duplicator</a:t>
              </a:r>
              <a:endParaRPr lang="en-US" sz="1800" dirty="0"/>
            </a:p>
          </p:txBody>
        </p:sp>
        <p:cxnSp>
          <p:nvCxnSpPr>
            <p:cNvPr id="14" name="Straight Arrow Connector 13"/>
            <p:cNvCxnSpPr>
              <a:stCxn id="13" idx="0"/>
              <a:endCxn id="21" idx="1"/>
            </p:cNvCxnSpPr>
            <p:nvPr/>
          </p:nvCxnSpPr>
          <p:spPr>
            <a:xfrm flipV="1">
              <a:off x="5336398" y="3749324"/>
              <a:ext cx="703390" cy="7326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3" idx="2"/>
              <a:endCxn id="22" idx="1"/>
            </p:cNvCxnSpPr>
            <p:nvPr/>
          </p:nvCxnSpPr>
          <p:spPr>
            <a:xfrm>
              <a:off x="5336398" y="5128266"/>
              <a:ext cx="685966" cy="51593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039788" y="3333825"/>
              <a:ext cx="140678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600" i="1" dirty="0" smtClean="0"/>
            </a:p>
            <a:p>
              <a:pPr algn="ctr"/>
              <a:r>
                <a:rPr lang="en-US" sz="1700" i="1" dirty="0" smtClean="0"/>
                <a:t>Production</a:t>
              </a:r>
              <a:endParaRPr lang="en-US" sz="1700" i="1" dirty="0"/>
            </a:p>
            <a:p>
              <a:pPr algn="ctr"/>
              <a:r>
                <a:rPr lang="en-US" sz="1700" i="1" dirty="0" smtClean="0"/>
                <a:t>Container</a:t>
              </a:r>
            </a:p>
            <a:p>
              <a:pPr algn="ctr"/>
              <a:endParaRPr lang="en-US" sz="700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022364" y="5221011"/>
              <a:ext cx="1406780" cy="846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700" i="1" dirty="0" smtClean="0"/>
            </a:p>
            <a:p>
              <a:pPr algn="ctr"/>
              <a:r>
                <a:rPr lang="en-US" sz="1700" i="1" dirty="0" smtClean="0"/>
                <a:t>Test</a:t>
              </a:r>
              <a:endParaRPr lang="en-US" sz="1700" i="1" dirty="0"/>
            </a:p>
            <a:p>
              <a:pPr algn="ctr"/>
              <a:r>
                <a:rPr lang="en-US" sz="1700" i="1" dirty="0" smtClean="0"/>
                <a:t>Container</a:t>
              </a:r>
            </a:p>
            <a:p>
              <a:pPr algn="ctr"/>
              <a:endParaRPr lang="en-US" sz="700" i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70438" y="4527124"/>
              <a:ext cx="140678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/>
                <a:t>Proxy</a:t>
              </a:r>
            </a:p>
            <a:p>
              <a:pPr algn="ctr"/>
              <a:r>
                <a:rPr lang="en-US" sz="1800" dirty="0" smtClean="0"/>
                <a:t>Aggregator</a:t>
              </a:r>
              <a:endParaRPr lang="en-US" sz="1800" dirty="0"/>
            </a:p>
          </p:txBody>
        </p:sp>
        <p:cxnSp>
          <p:nvCxnSpPr>
            <p:cNvPr id="33" name="Straight Arrow Connector 32"/>
            <p:cNvCxnSpPr>
              <a:stCxn id="21" idx="3"/>
              <a:endCxn id="32" idx="0"/>
            </p:cNvCxnSpPr>
            <p:nvPr/>
          </p:nvCxnSpPr>
          <p:spPr>
            <a:xfrm>
              <a:off x="7446568" y="3749324"/>
              <a:ext cx="627260" cy="77780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2" idx="3"/>
              <a:endCxn id="32" idx="2"/>
            </p:cNvCxnSpPr>
            <p:nvPr/>
          </p:nvCxnSpPr>
          <p:spPr>
            <a:xfrm flipV="1">
              <a:off x="7429144" y="5173455"/>
              <a:ext cx="644684" cy="47074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3"/>
            </p:cNvCxnSpPr>
            <p:nvPr/>
          </p:nvCxnSpPr>
          <p:spPr>
            <a:xfrm>
              <a:off x="8777218" y="4850290"/>
              <a:ext cx="34863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8777218" y="5128266"/>
              <a:ext cx="1406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Backend</a:t>
              </a:r>
              <a:endParaRPr lang="en-US" sz="1800" dirty="0"/>
            </a:p>
          </p:txBody>
        </p:sp>
        <p:sp>
          <p:nvSpPr>
            <p:cNvPr id="75" name="Down Arrow 74"/>
            <p:cNvSpPr/>
            <p:nvPr/>
          </p:nvSpPr>
          <p:spPr>
            <a:xfrm>
              <a:off x="6474676" y="4236155"/>
              <a:ext cx="412789" cy="92040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1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5856" y="4478488"/>
              <a:ext cx="730843" cy="730843"/>
            </a:xfrm>
            <a:prstGeom prst="rect">
              <a:avLst/>
            </a:prstGeom>
          </p:spPr>
        </p:pic>
        <p:sp>
          <p:nvSpPr>
            <p:cNvPr id="121" name="TextBox 120"/>
            <p:cNvSpPr txBox="1"/>
            <p:nvPr/>
          </p:nvSpPr>
          <p:spPr>
            <a:xfrm>
              <a:off x="6099481" y="4450694"/>
              <a:ext cx="119483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Live Cloning</a:t>
              </a:r>
              <a:endParaRPr lang="en-US" sz="1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882240" y="6176351"/>
              <a:ext cx="172957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/>
                <a:t>Clone Manager</a:t>
              </a:r>
              <a:endParaRPr lang="en-US" sz="16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90330" y="2757225"/>
              <a:ext cx="1821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Mid-Tier Application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280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" y="604519"/>
            <a:ext cx="12392660" cy="83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2948230" y="942285"/>
            <a:ext cx="6671497" cy="7781246"/>
            <a:chOff x="2105874" y="673058"/>
            <a:chExt cx="4765355" cy="5558033"/>
          </a:xfrm>
        </p:grpSpPr>
        <p:sp>
          <p:nvSpPr>
            <p:cNvPr id="15" name="Rectangle 14"/>
            <p:cNvSpPr/>
            <p:nvPr/>
          </p:nvSpPr>
          <p:spPr>
            <a:xfrm>
              <a:off x="2105874" y="4429491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b</a:t>
              </a:r>
              <a:r>
                <a:rPr lang="en-US" dirty="0" smtClean="0">
                  <a:solidFill>
                    <a:srgbClr val="000000"/>
                  </a:solidFill>
                </a:rPr>
                <a:t>r-eth1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05874" y="3188653"/>
              <a:ext cx="4765355" cy="759889"/>
            </a:xfrm>
            <a:prstGeom prst="rect">
              <a:avLst/>
            </a:prstGeom>
            <a:solidFill>
              <a:srgbClr val="FF6600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rgbClr val="000000"/>
                  </a:solidFill>
                </a:rPr>
                <a:t>b</a:t>
              </a:r>
              <a:r>
                <a:rPr lang="en-US" dirty="0" err="1" smtClean="0">
                  <a:solidFill>
                    <a:srgbClr val="000000"/>
                  </a:solidFill>
                </a:rPr>
                <a:t>r-int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88536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qvoXXX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924955" y="301249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qvoYYY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31216" y="2990000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rgbClr val="000000"/>
                  </a:solidFill>
                </a:rPr>
                <a:t>qvoZZZ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202662" y="3774853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0000"/>
                  </a:solidFill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</a:rPr>
                <a:t>nt-br-eth1</a:t>
              </a: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2662" y="4296334"/>
              <a:ext cx="2160149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rgbClr val="000000"/>
                  </a:solidFill>
                </a:rPr>
                <a:t>p</a:t>
              </a:r>
              <a:r>
                <a:rPr lang="en-US" sz="2100" dirty="0">
                  <a:solidFill>
                    <a:srgbClr val="000000"/>
                  </a:solidFill>
                </a:rPr>
                <a:t>hy-br-eth1</a:t>
              </a:r>
              <a:endParaRPr lang="en-US" sz="21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99303" y="5034512"/>
              <a:ext cx="1465430" cy="30973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eth1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18" name="Straight Connector 17"/>
            <p:cNvCxnSpPr>
              <a:stCxn id="13" idx="2"/>
              <a:endCxn id="14" idx="0"/>
            </p:cNvCxnSpPr>
            <p:nvPr/>
          </p:nvCxnSpPr>
          <p:spPr>
            <a:xfrm>
              <a:off x="4282737" y="4084589"/>
              <a:ext cx="0" cy="21174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6" idx="2"/>
              <a:endCxn id="71" idx="0"/>
            </p:cNvCxnSpPr>
            <p:nvPr/>
          </p:nvCxnSpPr>
          <p:spPr>
            <a:xfrm>
              <a:off x="4332018" y="5344248"/>
              <a:ext cx="4564" cy="2002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2221928" y="1779653"/>
              <a:ext cx="1086446" cy="1012927"/>
              <a:chOff x="1665388" y="1277438"/>
              <a:chExt cx="1086446" cy="1012927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1830081" y="1980629"/>
                <a:ext cx="814126" cy="3097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qvbXXX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665388" y="1581866"/>
                <a:ext cx="1086446" cy="39876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 err="1">
                    <a:solidFill>
                      <a:schemeClr val="tx1"/>
                    </a:solidFill>
                  </a:rPr>
                  <a:t>qbrXXX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30081" y="1277438"/>
                <a:ext cx="814126" cy="30973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solidFill>
                      <a:schemeClr val="tx1"/>
                    </a:solidFill>
                  </a:rPr>
                  <a:t>vnet0</a:t>
                </a:r>
                <a:endParaRPr lang="en-US" sz="2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3927417" y="2477536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762724" y="2078773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qbrYYY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7417" y="1774345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531875" y="2472228"/>
              <a:ext cx="814126" cy="30973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qvbZZZ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67182" y="2073465"/>
              <a:ext cx="1086446" cy="3987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>
                  <a:solidFill>
                    <a:schemeClr val="tx1"/>
                  </a:solidFill>
                </a:rPr>
                <a:t>qbrZZZ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531875" y="1769037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vnet2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221928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386622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eth0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62724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27418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eth1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367182" y="673058"/>
              <a:ext cx="1086446" cy="74903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VM 03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31876" y="1267223"/>
              <a:ext cx="814126" cy="30973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>
                  <a:solidFill>
                    <a:schemeClr val="tx1"/>
                  </a:solidFill>
                </a:rPr>
                <a:t>eth2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cxnSp>
          <p:nvCxnSpPr>
            <p:cNvPr id="52" name="Straight Connector 51"/>
            <p:cNvCxnSpPr>
              <a:stCxn id="26" idx="2"/>
              <a:endCxn id="8" idx="0"/>
            </p:cNvCxnSpPr>
            <p:nvPr/>
          </p:nvCxnSpPr>
          <p:spPr>
            <a:xfrm>
              <a:off x="2793684" y="2792580"/>
              <a:ext cx="1915" cy="21991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0" idx="2"/>
              <a:endCxn id="9" idx="0"/>
            </p:cNvCxnSpPr>
            <p:nvPr/>
          </p:nvCxnSpPr>
          <p:spPr>
            <a:xfrm flipH="1">
              <a:off x="4332018" y="2787272"/>
              <a:ext cx="2462" cy="22522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43" idx="2"/>
              <a:endCxn id="10" idx="0"/>
            </p:cNvCxnSpPr>
            <p:nvPr/>
          </p:nvCxnSpPr>
          <p:spPr>
            <a:xfrm flipH="1">
              <a:off x="5938279" y="2781964"/>
              <a:ext cx="659" cy="20803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1" idx="2"/>
              <a:endCxn id="45" idx="0"/>
            </p:cNvCxnSpPr>
            <p:nvPr/>
          </p:nvCxnSpPr>
          <p:spPr>
            <a:xfrm flipH="1">
              <a:off x="5938938" y="1576959"/>
              <a:ext cx="1" cy="19207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9" idx="2"/>
              <a:endCxn id="42" idx="0"/>
            </p:cNvCxnSpPr>
            <p:nvPr/>
          </p:nvCxnSpPr>
          <p:spPr>
            <a:xfrm flipH="1">
              <a:off x="4334480" y="1576959"/>
              <a:ext cx="1" cy="19738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7" idx="2"/>
              <a:endCxn id="32" idx="0"/>
            </p:cNvCxnSpPr>
            <p:nvPr/>
          </p:nvCxnSpPr>
          <p:spPr>
            <a:xfrm flipH="1">
              <a:off x="2793684" y="1576959"/>
              <a:ext cx="1" cy="202694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974277" y="5544534"/>
              <a:ext cx="2724610" cy="68655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4070634" y="5666602"/>
              <a:ext cx="0" cy="282245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3093682" y="5948847"/>
              <a:ext cx="976952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570395" y="5677879"/>
              <a:ext cx="0" cy="28224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570395" y="5948847"/>
              <a:ext cx="961481" cy="11277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093682" y="5612322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1</a:t>
              </a:r>
              <a:endParaRPr lang="en-US" sz="210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4649096" y="5595445"/>
              <a:ext cx="831273" cy="2967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dirty="0"/>
                <a:t>VLAN 2</a:t>
              </a:r>
              <a:endParaRPr lang="en-US" sz="2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239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08192" y="1368791"/>
            <a:ext cx="3614862" cy="4848451"/>
            <a:chOff x="720137" y="977707"/>
            <a:chExt cx="2582044" cy="3463177"/>
          </a:xfrm>
        </p:grpSpPr>
        <p:sp>
          <p:nvSpPr>
            <p:cNvPr id="7" name="Rounded Rectangle 6"/>
            <p:cNvSpPr/>
            <p:nvPr/>
          </p:nvSpPr>
          <p:spPr>
            <a:xfrm>
              <a:off x="720137" y="1921701"/>
              <a:ext cx="1186725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1301" y="2584743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51301" y="3528861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115456" y="1921701"/>
              <a:ext cx="1186725" cy="1989253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246620" y="2584743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46620" y="3517623"/>
              <a:ext cx="909460" cy="280951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NAT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851301" y="977707"/>
              <a:ext cx="2304779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4" idx="2"/>
              <a:endCxn id="7" idx="0"/>
            </p:cNvCxnSpPr>
            <p:nvPr/>
          </p:nvCxnSpPr>
          <p:spPr>
            <a:xfrm flipH="1">
              <a:off x="1313500" y="1584560"/>
              <a:ext cx="690191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4" idx="2"/>
              <a:endCxn id="31" idx="0"/>
            </p:cNvCxnSpPr>
            <p:nvPr/>
          </p:nvCxnSpPr>
          <p:spPr>
            <a:xfrm>
              <a:off x="2003691" y="1584560"/>
              <a:ext cx="705128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51301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254089" y="2034081"/>
              <a:ext cx="909460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1311460" y="390602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6920" y="3922192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914392" y="4144100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  <a:endParaRPr lang="en-US" sz="21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996505" y="1368791"/>
            <a:ext cx="3860903" cy="4886822"/>
            <a:chOff x="4191995" y="961537"/>
            <a:chExt cx="2757788" cy="3490585"/>
          </a:xfrm>
        </p:grpSpPr>
        <p:sp>
          <p:nvSpPr>
            <p:cNvPr id="53" name="Rounded Rectangle 52"/>
            <p:cNvSpPr/>
            <p:nvPr/>
          </p:nvSpPr>
          <p:spPr>
            <a:xfrm>
              <a:off x="4191995" y="1905531"/>
              <a:ext cx="2757788" cy="2000491"/>
            </a:xfrm>
            <a:prstGeom prst="roundRect">
              <a:avLst>
                <a:gd name="adj" fmla="val 7797"/>
              </a:avLst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487664" y="2602287"/>
              <a:ext cx="909460" cy="831737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kern="1200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P1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5822453" y="2608592"/>
              <a:ext cx="909460" cy="820500"/>
            </a:xfrm>
            <a:prstGeom prst="roundRect">
              <a:avLst/>
            </a:prstGeom>
            <a:solidFill>
              <a:srgbClr val="FF6600"/>
            </a:solidFill>
            <a:ln w="1905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b="1" dirty="0" smtClean="0">
                  <a:solidFill>
                    <a:srgbClr val="000000"/>
                  </a:solidFill>
                  <a:latin typeface="Arial"/>
                  <a:ea typeface="ＭＳ Ｐゴシック"/>
                </a:rPr>
                <a:t>T1</a:t>
              </a:r>
              <a:endParaRPr lang="en-US" b="1" kern="12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77827" y="961537"/>
              <a:ext cx="2582044" cy="606853"/>
            </a:xfrm>
            <a:prstGeom prst="rect">
              <a:avLst/>
            </a:prstGeom>
            <a:solidFill>
              <a:schemeClr val="accent5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Clone Manager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9" idx="2"/>
              <a:endCxn id="53" idx="0"/>
            </p:cNvCxnSpPr>
            <p:nvPr/>
          </p:nvCxnSpPr>
          <p:spPr>
            <a:xfrm>
              <a:off x="5568849" y="1568390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4498902" y="2017911"/>
              <a:ext cx="2322923" cy="37085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Agent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22783" y="254116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1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658761" y="2537604"/>
              <a:ext cx="1223588" cy="1257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endParaRPr lang="en-US" sz="1800" dirty="0">
                <a:solidFill>
                  <a:srgbClr val="000000"/>
                </a:solidFill>
              </a:endParaRPr>
            </a:p>
            <a:p>
              <a:pPr algn="ctr"/>
              <a:r>
                <a:rPr lang="en-US" sz="1800" b="1" dirty="0">
                  <a:solidFill>
                    <a:srgbClr val="000000"/>
                  </a:solidFill>
                </a:rPr>
                <a:t>IP namespace 2</a:t>
              </a:r>
              <a:endParaRPr lang="en-US" sz="1800" b="1" dirty="0">
                <a:solidFill>
                  <a:srgbClr val="00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>
              <a:off x="4945786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226985" y="3910954"/>
              <a:ext cx="2040" cy="33714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587618" y="4155338"/>
              <a:ext cx="1984940" cy="29678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To/From Duplicator</a:t>
              </a:r>
              <a:endParaRPr lang="en-US" sz="2100" b="1" dirty="0"/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4830347" y="613597"/>
            <a:ext cx="0" cy="5356374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91821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External Mode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5372315" y="613596"/>
            <a:ext cx="3040632" cy="554680"/>
          </a:xfrm>
          <a:prstGeom prst="rect">
            <a:avLst/>
          </a:prstGeom>
          <a:noFill/>
          <a:ln w="19050">
            <a:noFill/>
          </a:ln>
        </p:spPr>
        <p:txBody>
          <a:bodyPr wrap="square" lIns="137840" tIns="68918" rIns="137840" bIns="68918" rtlCol="0">
            <a:spAutoFit/>
          </a:bodyPr>
          <a:lstStyle/>
          <a:p>
            <a:pPr algn="ctr"/>
            <a:r>
              <a:rPr lang="en-US" b="1" dirty="0" smtClean="0"/>
              <a:t>Internal Mode</a:t>
            </a:r>
            <a:endParaRPr lang="en-US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1008198" y="1193595"/>
            <a:ext cx="784921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49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/>
          <p:cNvGrpSpPr/>
          <p:nvPr/>
        </p:nvGrpSpPr>
        <p:grpSpPr>
          <a:xfrm>
            <a:off x="1869241" y="1787682"/>
            <a:ext cx="8338354" cy="5596384"/>
            <a:chOff x="1335168" y="1276912"/>
            <a:chExt cx="5955967" cy="3997417"/>
          </a:xfrm>
        </p:grpSpPr>
        <p:sp>
          <p:nvSpPr>
            <p:cNvPr id="33" name="Rectangle 32"/>
            <p:cNvSpPr/>
            <p:nvPr/>
          </p:nvSpPr>
          <p:spPr>
            <a:xfrm>
              <a:off x="2279554" y="1276912"/>
              <a:ext cx="4157475" cy="399741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452806" y="1681140"/>
              <a:ext cx="2019463" cy="64174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409388" y="1802217"/>
              <a:ext cx="2182287" cy="593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</a:t>
              </a:r>
              <a:r>
                <a:rPr lang="en-US" sz="2400" dirty="0"/>
                <a:t>: Connection Manager</a:t>
              </a:r>
              <a:endParaRPr lang="en-US" sz="2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181860" y="3906529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1736804" y="403832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5400000" flipH="1" flipV="1">
              <a:off x="1850184" y="2925516"/>
              <a:ext cx="1656653" cy="451405"/>
            </a:xfrm>
            <a:prstGeom prst="bentConnector3">
              <a:avLst>
                <a:gd name="adj1" fmla="val 199"/>
              </a:avLst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 rot="16200000">
              <a:off x="5216033" y="1776613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113149" y="1979107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472269" y="1910773"/>
              <a:ext cx="10277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flipH="1">
              <a:off x="6108152" y="2131507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287259" y="1889066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46" idx="0"/>
            </p:cNvCxnSpPr>
            <p:nvPr/>
          </p:nvCxnSpPr>
          <p:spPr>
            <a:xfrm flipH="1" flipV="1">
              <a:off x="4472269" y="2067150"/>
              <a:ext cx="1027790" cy="883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endCxn id="36" idx="3"/>
            </p:cNvCxnSpPr>
            <p:nvPr/>
          </p:nvCxnSpPr>
          <p:spPr>
            <a:xfrm rot="5400000">
              <a:off x="1864422" y="2911272"/>
              <a:ext cx="1758864" cy="58209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 rot="16200000">
              <a:off x="5211036" y="3377138"/>
              <a:ext cx="1166795" cy="59874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6: TCP Connector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6081014" y="3612199"/>
              <a:ext cx="7763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076017" y="3732032"/>
              <a:ext cx="78134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82047" y="3500020"/>
              <a:ext cx="270946" cy="3504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365057" y="2603859"/>
              <a:ext cx="1791079" cy="2507637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365057" y="4641838"/>
              <a:ext cx="1773291" cy="329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5: Buffer Manager</a:t>
              </a:r>
              <a:endParaRPr lang="en-US" sz="24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H="1">
              <a:off x="3512356" y="2322892"/>
              <a:ext cx="15744" cy="231894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3528100" y="3061885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3528100" y="3477330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3528100" y="3724918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3528100" y="4022969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3512356" y="4390097"/>
              <a:ext cx="3362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/>
            <p:cNvSpPr/>
            <p:nvPr/>
          </p:nvSpPr>
          <p:spPr>
            <a:xfrm>
              <a:off x="3864389" y="2942897"/>
              <a:ext cx="1161487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87388" y="3280473"/>
              <a:ext cx="86840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887388" y="3914626"/>
              <a:ext cx="541461" cy="21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887388" y="3594863"/>
              <a:ext cx="997372" cy="2601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887387" y="4246861"/>
              <a:ext cx="1138489" cy="23541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/>
            <p:cNvCxnSpPr>
              <a:endCxn id="66" idx="0"/>
            </p:cNvCxnSpPr>
            <p:nvPr/>
          </p:nvCxnSpPr>
          <p:spPr>
            <a:xfrm>
              <a:off x="5138348" y="3676509"/>
              <a:ext cx="3567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1335168" y="3925570"/>
              <a:ext cx="401636" cy="412511"/>
              <a:chOff x="7489966" y="477645"/>
              <a:chExt cx="401636" cy="412511"/>
            </a:xfrm>
          </p:grpSpPr>
          <p:sp>
            <p:nvSpPr>
              <p:cNvPr id="114" name="Oval 113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1</a:t>
                </a:r>
                <a:endParaRPr lang="en-US" dirty="0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6889499" y="1812667"/>
              <a:ext cx="401636" cy="412511"/>
              <a:chOff x="7489966" y="477645"/>
              <a:chExt cx="401636" cy="412511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524812" y="477645"/>
                <a:ext cx="260144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6889499" y="3453861"/>
              <a:ext cx="401636" cy="412511"/>
              <a:chOff x="7489966" y="477645"/>
              <a:chExt cx="401636" cy="412511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7489966" y="477645"/>
                <a:ext cx="401636" cy="412511"/>
              </a:xfrm>
              <a:prstGeom prst="ellipse">
                <a:avLst/>
              </a:prstGeom>
              <a:noFill/>
              <a:ln w="222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7524812" y="477645"/>
                <a:ext cx="257255" cy="362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7</a:t>
                </a:r>
                <a:endParaRPr lang="en-US" dirty="0"/>
              </a:p>
            </p:txBody>
          </p:sp>
        </p:grpSp>
        <p:cxnSp>
          <p:nvCxnSpPr>
            <p:cNvPr id="123" name="Straight Arrow Connector 122"/>
            <p:cNvCxnSpPr/>
            <p:nvPr/>
          </p:nvCxnSpPr>
          <p:spPr>
            <a:xfrm flipH="1">
              <a:off x="1736804" y="4153538"/>
              <a:ext cx="445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902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840766" y="2825246"/>
            <a:ext cx="6721000" cy="4108947"/>
            <a:chOff x="1840766" y="2825246"/>
            <a:chExt cx="6721000" cy="4108947"/>
          </a:xfrm>
        </p:grpSpPr>
        <p:sp>
          <p:nvSpPr>
            <p:cNvPr id="6" name="Rectangle 5"/>
            <p:cNvSpPr/>
            <p:nvPr/>
          </p:nvSpPr>
          <p:spPr>
            <a:xfrm>
              <a:off x="1840766" y="4466637"/>
              <a:ext cx="1626733" cy="8842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Client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612230" y="4494702"/>
              <a:ext cx="2337142" cy="85614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Proxy</a:t>
              </a:r>
              <a:endParaRPr lang="en-US" sz="2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7261" y="2825246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Production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07261" y="6080457"/>
              <a:ext cx="2254505" cy="8537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Test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467499" y="4720664"/>
              <a:ext cx="114472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5439140" y="3695644"/>
              <a:ext cx="1310365" cy="770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176470" y="5350848"/>
              <a:ext cx="1127252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176470" y="3695644"/>
              <a:ext cx="1215166" cy="7709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 flipV="1">
              <a:off x="5557793" y="5371413"/>
              <a:ext cx="1191710" cy="68113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>
              <a:off x="3467499" y="5111850"/>
              <a:ext cx="114473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5472178" y="3468375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7179823" y="4023738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4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3597295" y="4000246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1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3711448" y="5287800"/>
              <a:ext cx="683553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7022863" y="5203805"/>
              <a:ext cx="654174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5472178" y="5609507"/>
              <a:ext cx="658609" cy="55536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000000"/>
                  </a:solidFill>
                </a:rPr>
                <a:t>6</a:t>
              </a:r>
              <a:endParaRPr lang="en-US" sz="32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68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7871" y="1574871"/>
            <a:ext cx="5587052" cy="6570883"/>
            <a:chOff x="2726601" y="1744437"/>
            <a:chExt cx="1927202" cy="2672156"/>
          </a:xfrm>
        </p:grpSpPr>
        <p:sp>
          <p:nvSpPr>
            <p:cNvPr id="6" name="Rectangle 5"/>
            <p:cNvSpPr/>
            <p:nvPr/>
          </p:nvSpPr>
          <p:spPr>
            <a:xfrm>
              <a:off x="3382016" y="2818931"/>
              <a:ext cx="962757" cy="55363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Proxy</a:t>
              </a:r>
            </a:p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Aggergator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26601" y="1744437"/>
              <a:ext cx="1242493" cy="47849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Production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36336" y="3947264"/>
              <a:ext cx="1242493" cy="46932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Mid-Tier Clone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147782" y="2222930"/>
              <a:ext cx="519470" cy="58950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8" idx="0"/>
            </p:cNvCxnSpPr>
            <p:nvPr/>
          </p:nvCxnSpPr>
          <p:spPr>
            <a:xfrm flipH="1">
              <a:off x="3357583" y="3392865"/>
              <a:ext cx="577777" cy="5543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382016" y="2233786"/>
              <a:ext cx="539570" cy="57865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147782" y="3392867"/>
              <a:ext cx="519469" cy="5259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24413" y="2300626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1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2967800" y="2413550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2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2934493" y="3520208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90104" y="3520208"/>
              <a:ext cx="63699" cy="206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3741604" y="3582012"/>
              <a:ext cx="359963" cy="2258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rgbClr val="000000"/>
                  </a:solidFill>
                </a:rPr>
                <a:t>6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795610" y="4201105"/>
            <a:ext cx="2791079" cy="136139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Backend-Server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549035" y="4660596"/>
            <a:ext cx="124658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5549029" y="5194473"/>
            <a:ext cx="124658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738483" y="3939392"/>
            <a:ext cx="1043550" cy="55536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2" name="Oval 21"/>
          <p:cNvSpPr/>
          <p:nvPr/>
        </p:nvSpPr>
        <p:spPr>
          <a:xfrm>
            <a:off x="5738483" y="5284815"/>
            <a:ext cx="1043550" cy="555364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</a:rPr>
              <a:t>4</a:t>
            </a:r>
            <a:endParaRPr lang="en-US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41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94346" y="898236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289397" y="123111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54687" y="684645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89402" y="68171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7" name="Rectangle 26"/>
          <p:cNvSpPr/>
          <p:nvPr/>
        </p:nvSpPr>
        <p:spPr>
          <a:xfrm>
            <a:off x="3794340" y="2111467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289397" y="242388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89404" y="183138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48" name="Rounded Rectangle 47"/>
          <p:cNvSpPr/>
          <p:nvPr/>
        </p:nvSpPr>
        <p:spPr>
          <a:xfrm rot="16200000">
            <a:off x="6613042" y="113038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654687" y="183138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798213" y="123222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63503" y="68575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798217" y="682818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4798213" y="2424988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798218" y="1832493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66" name="TextBox 65"/>
          <p:cNvSpPr txBox="1"/>
          <p:nvPr/>
        </p:nvSpPr>
        <p:spPr>
          <a:xfrm>
            <a:off x="6163503" y="1832493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3794346" y="883452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15920" y="4530825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510971" y="4863711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6261" y="431723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510975" y="4314305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4" name="Rectangle 23"/>
          <p:cNvSpPr/>
          <p:nvPr/>
        </p:nvSpPr>
        <p:spPr>
          <a:xfrm>
            <a:off x="4015914" y="5744058"/>
            <a:ext cx="760435" cy="696241"/>
          </a:xfrm>
          <a:prstGeom prst="rect">
            <a:avLst/>
          </a:prstGeom>
          <a:pattFill prst="lgCheck">
            <a:fgClr>
              <a:schemeClr val="accent3">
                <a:lumMod val="75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10971" y="6056472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10976" y="5463979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sp>
        <p:nvSpPr>
          <p:cNvPr id="29" name="Rounded Rectangle 28"/>
          <p:cNvSpPr/>
          <p:nvPr/>
        </p:nvSpPr>
        <p:spPr>
          <a:xfrm rot="16200000">
            <a:off x="6834616" y="4762978"/>
            <a:ext cx="2250053" cy="1155021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Proxy Aggregator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6261" y="5463979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019787" y="4864816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85077" y="4318342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019792" y="4315412"/>
            <a:ext cx="967295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sz="4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19787" y="6057579"/>
            <a:ext cx="233498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019793" y="5465086"/>
            <a:ext cx="1230923" cy="600847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RQ1</a:t>
            </a:r>
            <a:endParaRPr lang="en-US" sz="4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85077" y="5465086"/>
            <a:ext cx="873958" cy="1062512"/>
          </a:xfrm>
          <a:prstGeom prst="rect">
            <a:avLst/>
          </a:prstGeom>
          <a:noFill/>
        </p:spPr>
        <p:txBody>
          <a:bodyPr wrap="square" lIns="137840" tIns="68918" rIns="137840" bIns="68918" rtlCol="0">
            <a:spAutoFit/>
          </a:bodyPr>
          <a:lstStyle/>
          <a:p>
            <a:r>
              <a:rPr lang="en-US" sz="3000" dirty="0"/>
              <a:t>RQ2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015920" y="4516041"/>
            <a:ext cx="787429" cy="695340"/>
          </a:xfrm>
          <a:prstGeom prst="rect">
            <a:avLst/>
          </a:prstGeom>
          <a:pattFill prst="dkHorz">
            <a:fgClr>
              <a:schemeClr val="accent6">
                <a:lumMod val="50000"/>
              </a:schemeClr>
            </a:fgClr>
            <a:bgClr>
              <a:prstClr val="white"/>
            </a:bgClr>
          </a:patt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840" tIns="68918" rIns="137840" bIns="68918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24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23180</TotalTime>
  <Words>307</Words>
  <Application>Microsoft Macintosh PowerPoint</Application>
  <PresentationFormat>A3 Paper (297x420 mm)</PresentationFormat>
  <Paragraphs>185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Nipun Arora</dc:creator>
  <cp:lastModifiedBy>Nipun Arora</cp:lastModifiedBy>
  <cp:revision>86</cp:revision>
  <dcterms:created xsi:type="dcterms:W3CDTF">2014-04-04T04:42:04Z</dcterms:created>
  <dcterms:modified xsi:type="dcterms:W3CDTF">2015-01-05T06:14:47Z</dcterms:modified>
</cp:coreProperties>
</file>