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57" r:id="rId5"/>
    <p:sldId id="260" r:id="rId6"/>
    <p:sldId id="264" r:id="rId7"/>
    <p:sldId id="265" r:id="rId8"/>
    <p:sldId id="268" r:id="rId9"/>
    <p:sldId id="266" r:id="rId10"/>
    <p:sldId id="262" r:id="rId11"/>
    <p:sldId id="267" r:id="rId12"/>
    <p:sldId id="263" r:id="rId13"/>
  </p:sldIdLst>
  <p:sldSz cx="12801600" cy="9601200" type="A3"/>
  <p:notesSz cx="6858000" cy="9144000"/>
  <p:defaultTextStyle>
    <a:defPPr>
      <a:defRPr lang="en-US"/>
    </a:defPPr>
    <a:lvl1pPr marL="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19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396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592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679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598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185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383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358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43" autoAdjust="0"/>
  </p:normalViewPr>
  <p:slideViewPr>
    <p:cSldViewPr snapToGrid="0" snapToObjects="1">
      <p:cViewPr varScale="1">
        <p:scale>
          <a:sx n="91" d="100"/>
          <a:sy n="91" d="100"/>
        </p:scale>
        <p:origin x="-1104" y="-11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6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5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1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5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67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59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3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35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1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7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2149161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3044827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198" indent="0">
              <a:buNone/>
              <a:defRPr sz="4200"/>
            </a:lvl2pPr>
            <a:lvl3pPr marL="1378396" indent="0">
              <a:buNone/>
              <a:defRPr sz="3600"/>
            </a:lvl3pPr>
            <a:lvl4pPr marL="2067592" indent="0">
              <a:buNone/>
              <a:defRPr sz="3000"/>
            </a:lvl4pPr>
            <a:lvl5pPr marL="2756790" indent="0">
              <a:buNone/>
              <a:defRPr sz="3000"/>
            </a:lvl5pPr>
            <a:lvl6pPr marL="3445988" indent="0">
              <a:buNone/>
              <a:defRPr sz="3000"/>
            </a:lvl6pPr>
            <a:lvl7pPr marL="4135185" indent="0">
              <a:buNone/>
              <a:defRPr sz="3000"/>
            </a:lvl7pPr>
            <a:lvl8pPr marL="4824383" indent="0">
              <a:buNone/>
              <a:defRPr sz="3000"/>
            </a:lvl8pPr>
            <a:lvl9pPr marL="551358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37840" tIns="68918" rIns="137840" bIns="68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40280"/>
            <a:ext cx="11521440" cy="6336348"/>
          </a:xfrm>
          <a:prstGeom prst="rect">
            <a:avLst/>
          </a:prstGeom>
        </p:spPr>
        <p:txBody>
          <a:bodyPr vert="horz" lIns="137840" tIns="68918" rIns="137840" bIns="68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8898894"/>
            <a:ext cx="40538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98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899" indent="-516899" algn="l" defTabSz="68919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946" indent="-430748" algn="l" defTabSz="689198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994" indent="-344598" algn="l" defTabSz="68919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92" indent="-344598" algn="l" defTabSz="68919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389" indent="-344598" algn="l" defTabSz="689198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0586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79784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8981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179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19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396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592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679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598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185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383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358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1197" y="4822740"/>
            <a:ext cx="2477719" cy="2289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9420029" y="704814"/>
            <a:ext cx="1614470" cy="1097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38539" y="937433"/>
            <a:ext cx="4429015" cy="1497567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Backend</a:t>
              </a:r>
            </a:p>
            <a:p>
              <a:pPr algn="ctr"/>
              <a:r>
                <a:rPr lang="en-US" sz="1800" i="1" dirty="0"/>
                <a:t>Server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780" y="3149247"/>
            <a:ext cx="8201304" cy="3556281"/>
            <a:chOff x="516269" y="2249461"/>
            <a:chExt cx="585807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Production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Test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2"/>
              <a:ext cx="86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Clone Manager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4919659" y="4964730"/>
            <a:ext cx="1215762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79" name="TextBox 78"/>
          <p:cNvSpPr txBox="1"/>
          <p:nvPr/>
        </p:nvSpPr>
        <p:spPr>
          <a:xfrm rot="18841792">
            <a:off x="4776869" y="3704498"/>
            <a:ext cx="1268077" cy="693180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/>
              <a:t>Request+ Response</a:t>
            </a:r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288127" y="5056405"/>
            <a:ext cx="6978069" cy="2484979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46" y="4397328"/>
            <a:ext cx="784664" cy="7454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39648" y="4723572"/>
            <a:ext cx="4145431" cy="2578155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22011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16899" indent="-516899">
                <a:buAutoNum type="arabicPeriod"/>
              </a:pPr>
              <a:r>
                <a:rPr lang="en-US" sz="2100" dirty="0"/>
                <a:t>User Input 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Bug Symptoms?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Configuration?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System State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Scale?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2107" y="4322833"/>
            <a:ext cx="3133185" cy="1108678"/>
          </a:xfrm>
          <a:prstGeom prst="rect">
            <a:avLst/>
          </a:prstGeom>
          <a:noFill/>
        </p:spPr>
        <p:txBody>
          <a:bodyPr wrap="square" lIns="137840" tIns="68918" rIns="137840" bIns="68918" numCol="1" rtlCol="0">
            <a:spAutoFit/>
          </a:bodyPr>
          <a:lstStyle/>
          <a:p>
            <a:pPr marL="516899" indent="-516899">
              <a:buAutoNum type="arabicPeriod"/>
            </a:pPr>
            <a:r>
              <a:rPr lang="en-US" sz="2100" dirty="0"/>
              <a:t>Live Debugging</a:t>
            </a:r>
          </a:p>
          <a:p>
            <a:pPr marL="516899" indent="-516899">
              <a:buAutoNum type="arabicPeriod"/>
            </a:pPr>
            <a:r>
              <a:rPr lang="en-US" sz="2100" dirty="0"/>
              <a:t>Same system state</a:t>
            </a:r>
          </a:p>
          <a:p>
            <a:pPr marL="516899" indent="-516899">
              <a:buAutoNum type="arabicPeriod"/>
            </a:pPr>
            <a:r>
              <a:rPr lang="en-US" sz="2100" dirty="0"/>
              <a:t>User input available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85" y="4322834"/>
            <a:ext cx="707644" cy="7076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71" y="5200869"/>
            <a:ext cx="505301" cy="6009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633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</a:t>
            </a:r>
            <a:r>
              <a:rPr lang="en-US" sz="2100" dirty="0" err="1"/>
              <a:t>i</a:t>
            </a:r>
            <a:r>
              <a:rPr lang="en-US" sz="2100" dirty="0"/>
              <a:t>). Without </a:t>
            </a:r>
            <a:r>
              <a:rPr lang="en-US" sz="2100" dirty="0" err="1"/>
              <a:t>Parikshan</a:t>
            </a:r>
            <a:r>
              <a:rPr lang="en-US" sz="2100" dirty="0"/>
              <a:t> - Offline Testing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2585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(ii). With </a:t>
            </a:r>
            <a:r>
              <a:rPr lang="en-US" sz="2100" dirty="0" err="1"/>
              <a:t>Parikshan</a:t>
            </a:r>
            <a:r>
              <a:rPr lang="en-US" sz="2100" dirty="0"/>
              <a:t> - Online Testing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449" y="4076978"/>
            <a:ext cx="0" cy="41107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46667" y="7216384"/>
            <a:ext cx="2460905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1800" dirty="0"/>
              <a:t>View traces/test-cases</a:t>
            </a:r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99148" y="185046"/>
            <a:ext cx="6830283" cy="4108947"/>
            <a:chOff x="2241524" y="2825246"/>
            <a:chExt cx="6830283" cy="4108947"/>
          </a:xfrm>
        </p:grpSpPr>
        <p:sp>
          <p:nvSpPr>
            <p:cNvPr id="38" name="Rectangle 37"/>
            <p:cNvSpPr/>
            <p:nvPr/>
          </p:nvSpPr>
          <p:spPr>
            <a:xfrm>
              <a:off x="2241524" y="4466637"/>
              <a:ext cx="1568455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Client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89651" y="4494702"/>
              <a:ext cx="1612464" cy="8561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Proxy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30787" y="2825246"/>
              <a:ext cx="2941020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07261" y="6080457"/>
              <a:ext cx="2764546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Debug Clone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24249" y="4720664"/>
              <a:ext cx="11447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09979" y="5111850"/>
              <a:ext cx="11447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439140" y="352419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861557" y="4125404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53935" y="4000246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082469" y="5287800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861557" y="5147985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439140" y="5651372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9148" y="4894833"/>
            <a:ext cx="6830283" cy="4108947"/>
            <a:chOff x="1246910" y="5053889"/>
            <a:chExt cx="6830283" cy="4108947"/>
          </a:xfrm>
        </p:grpSpPr>
        <p:grpSp>
          <p:nvGrpSpPr>
            <p:cNvPr id="111" name="Group 110"/>
            <p:cNvGrpSpPr/>
            <p:nvPr/>
          </p:nvGrpSpPr>
          <p:grpSpPr>
            <a:xfrm>
              <a:off x="1246910" y="5053889"/>
              <a:ext cx="6830283" cy="4108947"/>
              <a:chOff x="4248770" y="198629"/>
              <a:chExt cx="6830283" cy="410894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51216" y="1840020"/>
                <a:ext cx="2059503" cy="8842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Aggregator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248770" y="198629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248770" y="3453840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Debug Clone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522897" y="1052366"/>
                <a:ext cx="812798" cy="787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7816566" y="2094047"/>
                <a:ext cx="13640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7816566" y="2485233"/>
                <a:ext cx="13354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6078843" y="1052366"/>
                <a:ext cx="813366" cy="787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5522897" y="2724231"/>
                <a:ext cx="812798" cy="6811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078843" y="2724232"/>
                <a:ext cx="813366" cy="701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9180600" y="1840020"/>
                <a:ext cx="1898453" cy="884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Backend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3606700" y="5831195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085472" y="6108876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056933" y="7615880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3606700" y="779654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206538" y="6228446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14579" y="7427256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43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636"/>
            <a:ext cx="12801600" cy="5974517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0346594" y="29405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0267" y="3241436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0339755" y="50276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3426" y="5342211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879262" y="1200151"/>
            <a:ext cx="9304732" cy="5749556"/>
            <a:chOff x="3537545" y="2605266"/>
            <a:chExt cx="6646453" cy="4344440"/>
          </a:xfrm>
        </p:grpSpPr>
        <p:sp>
          <p:nvSpPr>
            <p:cNvPr id="120" name="Rounded Rectangle 119"/>
            <p:cNvSpPr/>
            <p:nvPr/>
          </p:nvSpPr>
          <p:spPr>
            <a:xfrm>
              <a:off x="5773619" y="3141564"/>
              <a:ext cx="1921754" cy="380814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Arrow Connector 5"/>
            <p:cNvCxnSpPr>
              <a:endCxn id="13" idx="1"/>
            </p:cNvCxnSpPr>
            <p:nvPr/>
          </p:nvCxnSpPr>
          <p:spPr>
            <a:xfrm flipV="1">
              <a:off x="4237295" y="4795891"/>
              <a:ext cx="395713" cy="199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529" y="4304871"/>
              <a:ext cx="530278" cy="77373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37545" y="5140289"/>
              <a:ext cx="1295998" cy="348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Webserver</a:t>
              </a:r>
              <a:endParaRPr lang="en-US" sz="2400" i="1" dirty="0"/>
            </a:p>
          </p:txBody>
        </p:sp>
        <p:cxnSp>
          <p:nvCxnSpPr>
            <p:cNvPr id="14" name="Straight Arrow Connector 13"/>
            <p:cNvCxnSpPr>
              <a:stCxn id="13" idx="0"/>
              <a:endCxn id="21" idx="1"/>
            </p:cNvCxnSpPr>
            <p:nvPr/>
          </p:nvCxnSpPr>
          <p:spPr>
            <a:xfrm flipV="1">
              <a:off x="5336399" y="3734992"/>
              <a:ext cx="703390" cy="7469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  <a:endCxn id="22" idx="1"/>
            </p:cNvCxnSpPr>
            <p:nvPr/>
          </p:nvCxnSpPr>
          <p:spPr>
            <a:xfrm>
              <a:off x="5336399" y="5109847"/>
              <a:ext cx="685965" cy="8088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9788" y="3333825"/>
              <a:ext cx="1406780" cy="802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i="1" dirty="0" smtClean="0"/>
            </a:p>
            <a:p>
              <a:pPr algn="ctr"/>
              <a:r>
                <a:rPr lang="en-US" sz="2400" i="1" dirty="0" smtClean="0"/>
                <a:t>Production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8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364" y="5500111"/>
              <a:ext cx="1406780" cy="837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900" i="1" dirty="0" smtClean="0"/>
            </a:p>
            <a:p>
              <a:pPr algn="ctr"/>
              <a:r>
                <a:rPr lang="en-US" sz="2400" i="1" dirty="0" smtClean="0"/>
                <a:t>Debug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900" i="1" dirty="0"/>
            </a:p>
          </p:txBody>
        </p:sp>
        <p:cxnSp>
          <p:nvCxnSpPr>
            <p:cNvPr id="33" name="Straight Arrow Connector 32"/>
            <p:cNvCxnSpPr>
              <a:stCxn id="21" idx="3"/>
              <a:endCxn id="32" idx="0"/>
            </p:cNvCxnSpPr>
            <p:nvPr/>
          </p:nvCxnSpPr>
          <p:spPr>
            <a:xfrm>
              <a:off x="7446568" y="3734992"/>
              <a:ext cx="627260" cy="79213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3"/>
              <a:endCxn id="32" idx="2"/>
            </p:cNvCxnSpPr>
            <p:nvPr/>
          </p:nvCxnSpPr>
          <p:spPr>
            <a:xfrm flipV="1">
              <a:off x="7429144" y="5155036"/>
              <a:ext cx="644684" cy="7636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</p:cNvCxnSpPr>
            <p:nvPr/>
          </p:nvCxnSpPr>
          <p:spPr>
            <a:xfrm>
              <a:off x="8777217" y="4841081"/>
              <a:ext cx="348638" cy="92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777218" y="5128266"/>
              <a:ext cx="1406780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Backend</a:t>
              </a:r>
              <a:endParaRPr lang="en-US" sz="24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474676" y="4236154"/>
              <a:ext cx="412789" cy="126144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5856" y="4236154"/>
              <a:ext cx="730843" cy="97317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022364" y="4450693"/>
              <a:ext cx="1348073" cy="627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Live </a:t>
              </a:r>
            </a:p>
            <a:p>
              <a:pPr algn="ctr"/>
              <a:r>
                <a:rPr lang="en-US" sz="2400" dirty="0" smtClean="0"/>
                <a:t>Cloning</a:t>
              </a:r>
              <a:endParaRPr lang="en-US" sz="2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82240" y="6361017"/>
              <a:ext cx="1729579" cy="348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Clone Manager</a:t>
              </a:r>
              <a:endParaRPr lang="en-US" sz="2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64275" y="2605266"/>
              <a:ext cx="2283498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Mid-Tier Application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3008" y="4481935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/>
                <a:t>Duplicator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0438" y="4527124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 smtClean="0"/>
                <a:t>Aggregator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8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8192" y="1368791"/>
            <a:ext cx="3614862" cy="5048122"/>
            <a:chOff x="720137" y="977707"/>
            <a:chExt cx="2582044" cy="3605801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11423" y="2034081"/>
              <a:ext cx="982982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716555" y="392219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20137" y="4253748"/>
              <a:ext cx="2582044" cy="3297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65459" y="1368791"/>
            <a:ext cx="3740746" cy="5048121"/>
            <a:chOff x="4277825" y="961537"/>
            <a:chExt cx="2671956" cy="3605800"/>
          </a:xfrm>
        </p:grpSpPr>
        <p:sp>
          <p:nvSpPr>
            <p:cNvPr id="53" name="Rounded Rectangle 52"/>
            <p:cNvSpPr/>
            <p:nvPr/>
          </p:nvSpPr>
          <p:spPr>
            <a:xfrm>
              <a:off x="4277825" y="1905531"/>
              <a:ext cx="2671956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7693" y="961537"/>
              <a:ext cx="258203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608712" y="1568390"/>
              <a:ext cx="50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77825" y="4237576"/>
              <a:ext cx="2671956" cy="3297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732648" y="725237"/>
            <a:ext cx="0" cy="535637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8192" y="561535"/>
            <a:ext cx="3614862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External Mode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65459" y="561535"/>
            <a:ext cx="3740746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Internal Mode</a:t>
            </a:r>
            <a:endParaRPr lang="en-US" sz="3200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80149" y="1193595"/>
            <a:ext cx="71469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35832" y="3519463"/>
            <a:ext cx="1800303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>
                <a:solidFill>
                  <a:srgbClr val="000000"/>
                </a:solidFill>
              </a:rPr>
              <a:t>IP namespace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21274" y="3519463"/>
            <a:ext cx="1807431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IP namespace 1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869241" y="1787682"/>
            <a:ext cx="8338354" cy="5596384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2: Connection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5: Buffer Manager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260144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840766" y="2825246"/>
            <a:ext cx="6721000" cy="4108947"/>
            <a:chOff x="1840766" y="2825246"/>
            <a:chExt cx="6721000" cy="4108947"/>
          </a:xfrm>
        </p:grpSpPr>
        <p:sp>
          <p:nvSpPr>
            <p:cNvPr id="6" name="Rectangle 5"/>
            <p:cNvSpPr/>
            <p:nvPr/>
          </p:nvSpPr>
          <p:spPr>
            <a:xfrm>
              <a:off x="1840766" y="4466637"/>
              <a:ext cx="1626733" cy="884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Client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12230" y="4494702"/>
              <a:ext cx="2337142" cy="856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Proxy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7261" y="2825246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7261" y="6080457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67499" y="4720664"/>
              <a:ext cx="1144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467499" y="5111850"/>
              <a:ext cx="11447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472178" y="3468375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179823" y="4023738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597295" y="4000246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711448" y="5287800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7022863" y="5203805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472178" y="5609507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4441" y="1908230"/>
            <a:ext cx="7634197" cy="5504731"/>
            <a:chOff x="1270050" y="2116811"/>
            <a:chExt cx="7634197" cy="5504731"/>
          </a:xfrm>
        </p:grpSpPr>
        <p:grpSp>
          <p:nvGrpSpPr>
            <p:cNvPr id="4" name="Group 3"/>
            <p:cNvGrpSpPr/>
            <p:nvPr/>
          </p:nvGrpSpPr>
          <p:grpSpPr>
            <a:xfrm>
              <a:off x="1270050" y="2116811"/>
              <a:ext cx="5174874" cy="5504731"/>
              <a:chOff x="2868778" y="1964825"/>
              <a:chExt cx="1785025" cy="223858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382016" y="2818931"/>
                <a:ext cx="962757" cy="5536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3200" dirty="0" err="1" smtClean="0">
                    <a:solidFill>
                      <a:schemeClr val="tx1"/>
                    </a:solidFill>
                  </a:rPr>
                  <a:t>Aggergator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68778" y="1964825"/>
                <a:ext cx="876178" cy="4784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68778" y="3734085"/>
                <a:ext cx="876178" cy="469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Clone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3162440" y="2443318"/>
                <a:ext cx="557767" cy="369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382016" y="3372564"/>
                <a:ext cx="578083" cy="354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382016" y="2443318"/>
                <a:ext cx="578083" cy="369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162440" y="3392867"/>
                <a:ext cx="548137" cy="3338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763294" y="2473665"/>
                <a:ext cx="21094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087372" y="2586589"/>
                <a:ext cx="223094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87372" y="3359589"/>
                <a:ext cx="18978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90104" y="3520208"/>
                <a:ext cx="63699" cy="206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82550" y="3469088"/>
                <a:ext cx="217003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95610" y="4201105"/>
              <a:ext cx="2108637" cy="1361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Backend-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Server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549035" y="4660596"/>
              <a:ext cx="1246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549029" y="5194473"/>
              <a:ext cx="1246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847773" y="4009167"/>
              <a:ext cx="59714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47763" y="5368545"/>
              <a:ext cx="65512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4346" y="898236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89397" y="123111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4687" y="684645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9402" y="68171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7" name="Rectangle 26"/>
          <p:cNvSpPr/>
          <p:nvPr/>
        </p:nvSpPr>
        <p:spPr>
          <a:xfrm>
            <a:off x="3794340" y="2111467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397" y="242388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404" y="183138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613042" y="113038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4687" y="183138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98213" y="123222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63503" y="68575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98217" y="682818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98213" y="2424988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8218" y="1832493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63503" y="183249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94346" y="883452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920" y="4530825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0971" y="4863711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6261" y="431723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0975" y="431430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4" name="Rectangle 23"/>
          <p:cNvSpPr/>
          <p:nvPr/>
        </p:nvSpPr>
        <p:spPr>
          <a:xfrm>
            <a:off x="4015914" y="5744058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0971" y="605647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0976" y="546397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834616" y="476297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6261" y="546397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19787" y="486481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5077" y="4318342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9792" y="4315412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19787" y="605757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793" y="5465086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sz="4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077" y="546508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15920" y="4516041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8737" y="2374921"/>
            <a:ext cx="10718592" cy="3788860"/>
            <a:chOff x="1688737" y="2374921"/>
            <a:chExt cx="10718592" cy="378886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6546" y="4716932"/>
              <a:ext cx="744577" cy="744577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089" y="3592824"/>
              <a:ext cx="827906" cy="42585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3657" y="2863635"/>
              <a:ext cx="674131" cy="67413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7446" y="2798970"/>
              <a:ext cx="590035" cy="590035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5096634" y="2702094"/>
              <a:ext cx="1212367" cy="1380365"/>
              <a:chOff x="2224233" y="1058080"/>
              <a:chExt cx="1616051" cy="1540117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600" y="1058080"/>
                <a:ext cx="1289539" cy="967154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600" y="2024278"/>
                <a:ext cx="1289539" cy="265188"/>
              </a:xfrm>
              <a:prstGeom prst="rect">
                <a:avLst/>
              </a:prstGeom>
            </p:spPr>
          </p:pic>
          <p:sp>
            <p:nvSpPr>
              <p:cNvPr id="79" name="Rounded Rectangle 78"/>
              <p:cNvSpPr/>
              <p:nvPr/>
            </p:nvSpPr>
            <p:spPr>
              <a:xfrm>
                <a:off x="2224233" y="1105118"/>
                <a:ext cx="1616051" cy="1493079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486636" y="2778808"/>
              <a:ext cx="1247691" cy="1303651"/>
              <a:chOff x="3558770" y="2396359"/>
              <a:chExt cx="1247691" cy="1303651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9499" y="2955433"/>
                <a:ext cx="744577" cy="744577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>
              <a:xfrm>
                <a:off x="3558770" y="2396359"/>
                <a:ext cx="1247691" cy="1303651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9499" y="2416523"/>
                <a:ext cx="939962" cy="583766"/>
              </a:xfrm>
              <a:prstGeom prst="rect">
                <a:avLst/>
              </a:prstGeom>
            </p:spPr>
          </p:pic>
        </p:grpSp>
        <p:sp>
          <p:nvSpPr>
            <p:cNvPr id="84" name="Rounded Rectangle 83"/>
            <p:cNvSpPr/>
            <p:nvPr/>
          </p:nvSpPr>
          <p:spPr>
            <a:xfrm>
              <a:off x="5035035" y="3382738"/>
              <a:ext cx="2794000" cy="8101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877882" y="2778806"/>
              <a:ext cx="1263214" cy="1303652"/>
              <a:chOff x="5106324" y="2416524"/>
              <a:chExt cx="1419522" cy="1303652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7692" y="2501351"/>
                <a:ext cx="1151846" cy="441065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7692" y="2942416"/>
                <a:ext cx="1015077" cy="718675"/>
              </a:xfrm>
              <a:prstGeom prst="rect">
                <a:avLst/>
              </a:prstGeom>
            </p:spPr>
          </p:pic>
          <p:sp>
            <p:nvSpPr>
              <p:cNvPr id="88" name="Rounded Rectangle 87"/>
              <p:cNvSpPr/>
              <p:nvPr/>
            </p:nvSpPr>
            <p:spPr>
              <a:xfrm>
                <a:off x="5106324" y="2416524"/>
                <a:ext cx="1419522" cy="1303652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5601817" y="4716933"/>
              <a:ext cx="2794000" cy="8101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0715" y="4992037"/>
              <a:ext cx="967417" cy="237682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5663415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27457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38711" y="2744252"/>
              <a:ext cx="1227019" cy="1338206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841798" y="4082458"/>
              <a:ext cx="760019" cy="6200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887649" y="4091216"/>
              <a:ext cx="374214" cy="6257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9293496" y="2778806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11"/>
            <a:srcRect l="-1" r="63002"/>
            <a:stretch/>
          </p:blipFill>
          <p:spPr>
            <a:xfrm>
              <a:off x="8911704" y="4841491"/>
              <a:ext cx="657505" cy="617506"/>
            </a:xfrm>
            <a:prstGeom prst="rect">
              <a:avLst/>
            </a:prstGeom>
          </p:spPr>
        </p:pic>
        <p:sp>
          <p:nvSpPr>
            <p:cNvPr id="99" name="Right Arrow 98"/>
            <p:cNvSpPr/>
            <p:nvPr/>
          </p:nvSpPr>
          <p:spPr>
            <a:xfrm>
              <a:off x="8473330" y="5007447"/>
              <a:ext cx="390769" cy="2570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11587" y="5517462"/>
              <a:ext cx="2880356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Cloned </a:t>
              </a:r>
              <a:r>
                <a:rPr lang="en-US" sz="1800" dirty="0" smtClean="0"/>
                <a:t>test containers &amp;</a:t>
              </a:r>
            </a:p>
            <a:p>
              <a:pPr algn="ctr"/>
              <a:r>
                <a:rPr lang="en-US" sz="1800" dirty="0" smtClean="0"/>
                <a:t>network </a:t>
              </a:r>
              <a:r>
                <a:rPr lang="en-US" sz="1800" dirty="0"/>
                <a:t>d</a:t>
              </a:r>
              <a:r>
                <a:rPr lang="en-US" sz="1800" dirty="0" smtClean="0"/>
                <a:t>uplication</a:t>
              </a:r>
              <a:endParaRPr lang="en-US" sz="1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61269" y="5422433"/>
              <a:ext cx="1207593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Debug </a:t>
              </a:r>
              <a:endParaRPr lang="en-US" sz="1800" dirty="0" smtClean="0"/>
            </a:p>
            <a:p>
              <a:pPr algn="ctr"/>
              <a:r>
                <a:rPr lang="en-US" sz="1800" dirty="0"/>
                <a:t>o</a:t>
              </a:r>
              <a:r>
                <a:rPr lang="en-US" sz="1800" dirty="0" smtClean="0"/>
                <a:t>utput</a:t>
              </a:r>
              <a:endParaRPr lang="en-US" sz="1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68862" y="4589129"/>
              <a:ext cx="2638467" cy="1477315"/>
            </a:xfrm>
            <a:prstGeom prst="rect">
              <a:avLst/>
            </a:prstGeom>
            <a:noFill/>
          </p:spPr>
          <p:txBody>
            <a:bodyPr wrap="square" lIns="91430" tIns="45714" rIns="91430" bIns="45714" numCol="1" rtlCol="0">
              <a:spAutoFit/>
            </a:bodyPr>
            <a:lstStyle/>
            <a:p>
              <a:pPr marL="342862" indent="-342862">
                <a:buAutoNum type="arabicPeriod"/>
              </a:pPr>
              <a:r>
                <a:rPr lang="en-US" sz="1800" dirty="0"/>
                <a:t>Live </a:t>
              </a:r>
              <a:r>
                <a:rPr lang="en-US" sz="1800" dirty="0" smtClean="0"/>
                <a:t>debugging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Same system state</a:t>
              </a:r>
            </a:p>
            <a:p>
              <a:pPr marL="342862" indent="-342862">
                <a:buAutoNum type="arabicPeriod"/>
              </a:pPr>
              <a:r>
                <a:rPr lang="en-US" sz="1800" dirty="0"/>
                <a:t>User input available</a:t>
              </a:r>
            </a:p>
            <a:p>
              <a:pPr marL="342862" indent="-342862">
                <a:buAutoNum type="arabicPeriod"/>
              </a:pPr>
              <a:r>
                <a:rPr lang="en-US" sz="1800" dirty="0"/>
                <a:t>Less </a:t>
              </a:r>
              <a:r>
                <a:rPr lang="en-US" sz="1800" dirty="0" smtClean="0"/>
                <a:t>resources used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Fast </a:t>
              </a:r>
              <a:r>
                <a:rPr lang="en-US" sz="1800" dirty="0" smtClean="0"/>
                <a:t>time </a:t>
              </a:r>
              <a:r>
                <a:rPr lang="en-US" sz="1800" dirty="0"/>
                <a:t>to </a:t>
              </a:r>
              <a:r>
                <a:rPr lang="en-US" sz="1800" dirty="0" smtClean="0"/>
                <a:t>debug</a:t>
              </a:r>
              <a:endParaRPr lang="en-US" sz="1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1746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1</a:t>
              </a:r>
              <a:endParaRPr lang="en-US" sz="1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61202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2</a:t>
              </a:r>
              <a:endParaRPr lang="en-US" sz="1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514289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3</a:t>
              </a:r>
              <a:endParaRPr lang="en-US" sz="1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06086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4</a:t>
              </a:r>
              <a:endParaRPr lang="en-US" sz="1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293497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5</a:t>
              </a:r>
              <a:endParaRPr lang="en-US" sz="18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0509681" y="2787564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0682736" y="2917101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0901511" y="3052829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568354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Tiers n</a:t>
              </a:r>
              <a:endParaRPr lang="en-US" sz="1800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09962" y="3823461"/>
              <a:ext cx="399824" cy="39982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1574" y="3442775"/>
              <a:ext cx="575904" cy="575904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3411730" y="5204978"/>
              <a:ext cx="1706754" cy="923318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User observes error &amp; creates sandbox clones</a:t>
              </a:r>
              <a:endParaRPr lang="en-US" sz="1800" dirty="0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65107" y="4716933"/>
              <a:ext cx="399824" cy="399824"/>
            </a:xfrm>
            <a:prstGeom prst="rect">
              <a:avLst/>
            </a:prstGeom>
          </p:spPr>
        </p:pic>
        <p:cxnSp>
          <p:nvCxnSpPr>
            <p:cNvPr id="119" name="Straight Connector 118"/>
            <p:cNvCxnSpPr/>
            <p:nvPr/>
          </p:nvCxnSpPr>
          <p:spPr>
            <a:xfrm>
              <a:off x="2064388" y="4509348"/>
              <a:ext cx="1008958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688737" y="3014798"/>
              <a:ext cx="15799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Live </a:t>
              </a:r>
            </a:p>
            <a:p>
              <a:pPr algn="ctr"/>
              <a:r>
                <a:rPr lang="en-US" sz="1800" dirty="0"/>
                <a:t>p</a:t>
              </a:r>
              <a:r>
                <a:rPr lang="en-US" sz="1800" dirty="0" smtClean="0"/>
                <a:t>roduction </a:t>
              </a:r>
              <a:r>
                <a:rPr lang="en-US" sz="1800" dirty="0"/>
                <a:t>s</a:t>
              </a:r>
              <a:r>
                <a:rPr lang="en-US" sz="1800" dirty="0" smtClean="0"/>
                <a:t>ystem</a:t>
              </a:r>
              <a:endParaRPr lang="en-US" sz="1800" dirty="0"/>
            </a:p>
          </p:txBody>
        </p:sp>
        <p:sp>
          <p:nvSpPr>
            <p:cNvPr id="122" name="Left Brace 121"/>
            <p:cNvSpPr/>
            <p:nvPr/>
          </p:nvSpPr>
          <p:spPr>
            <a:xfrm>
              <a:off x="3268730" y="2550832"/>
              <a:ext cx="328457" cy="1805649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3268730" y="4601949"/>
              <a:ext cx="328457" cy="1430470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88737" y="4644949"/>
              <a:ext cx="157999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 smtClean="0"/>
                <a:t>PARIKSHAN</a:t>
              </a:r>
            </a:p>
            <a:p>
              <a:pPr algn="ctr"/>
              <a:endParaRPr lang="en-US" sz="1800" i="1" dirty="0" smtClean="0"/>
            </a:p>
            <a:p>
              <a:pPr algn="ctr"/>
              <a:r>
                <a:rPr lang="en-US" sz="1800" dirty="0" smtClean="0"/>
                <a:t>“sandbox </a:t>
              </a:r>
            </a:p>
            <a:p>
              <a:pPr algn="ctr"/>
              <a:r>
                <a:rPr lang="en-US" sz="1800" dirty="0"/>
                <a:t>c</a:t>
              </a:r>
              <a:r>
                <a:rPr lang="en-US" sz="1800" dirty="0" smtClean="0"/>
                <a:t>loned </a:t>
              </a:r>
              <a:r>
                <a:rPr lang="en-US" sz="1800" dirty="0"/>
                <a:t>d</a:t>
              </a:r>
              <a:r>
                <a:rPr lang="en-US" sz="1800" dirty="0" smtClean="0"/>
                <a:t>ebug system”</a:t>
              </a:r>
              <a:endParaRPr lang="en-US" sz="1800" dirty="0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97187" y="4702507"/>
              <a:ext cx="428345" cy="406927"/>
            </a:xfrm>
            <a:prstGeom prst="rect">
              <a:avLst/>
            </a:prstGeom>
          </p:spPr>
        </p:pic>
        <p:sp>
          <p:nvSpPr>
            <p:cNvPr id="115" name="Right Arrow 114"/>
            <p:cNvSpPr/>
            <p:nvPr/>
          </p:nvSpPr>
          <p:spPr>
            <a:xfrm rot="5400000">
              <a:off x="6923167" y="4340598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>
              <a:off x="5040551" y="5036561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6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9"/>
            <a:ext cx="12801600" cy="6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26346</TotalTime>
  <Words>267</Words>
  <Application>Microsoft Macintosh PowerPoint</Application>
  <PresentationFormat>A3 Paper (297x420 mm)</PresentationFormat>
  <Paragraphs>168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117</cp:revision>
  <dcterms:created xsi:type="dcterms:W3CDTF">2014-04-04T04:42:04Z</dcterms:created>
  <dcterms:modified xsi:type="dcterms:W3CDTF">2015-03-23T04:02:55Z</dcterms:modified>
</cp:coreProperties>
</file>