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88" r:id="rId4"/>
    <p:sldId id="283" r:id="rId5"/>
    <p:sldId id="284" r:id="rId6"/>
    <p:sldId id="287" r:id="rId7"/>
    <p:sldId id="285" r:id="rId8"/>
    <p:sldId id="28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8"/>
            <p14:sldId id="283"/>
            <p14:sldId id="284"/>
            <p14:sldId id="287"/>
            <p14:sldId id="285"/>
            <p14:sldId id="28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923922"/>
    <a:srgbClr val="D24726"/>
    <a:srgbClr val="404040"/>
    <a:srgbClr val="DD462F"/>
    <a:srgbClr val="F8CFB6"/>
    <a:srgbClr val="F8CAB6"/>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3" d="100"/>
          <a:sy n="113" d="100"/>
        </p:scale>
        <p:origin x="45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1/18/2023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1/18/2023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Recreating Images From Inside The Human Brain using AI</a:t>
            </a:r>
          </a:p>
        </p:txBody>
      </p:sp>
      <p:sp>
        <p:nvSpPr>
          <p:cNvPr id="3" name="Subtitle 2"/>
          <p:cNvSpPr>
            <a:spLocks noGrp="1"/>
          </p:cNvSpPr>
          <p:nvPr>
            <p:ph type="subTitle" idx="4294967295"/>
          </p:nvPr>
        </p:nvSpPr>
        <p:spPr>
          <a:xfrm>
            <a:off x="838200" y="3429000"/>
            <a:ext cx="9582736" cy="1137793"/>
          </a:xfrm>
        </p:spPr>
        <p:txBody>
          <a:bodyPr>
            <a:normAutofit/>
          </a:bodyPr>
          <a:lstStyle/>
          <a:p>
            <a:pPr marL="0" indent="0">
              <a:buNone/>
            </a:pPr>
            <a:r>
              <a:rPr lang="en-US" sz="2400" dirty="0">
                <a:solidFill>
                  <a:schemeClr val="bg1"/>
                </a:solidFill>
                <a:latin typeface="+mj-lt"/>
              </a:rPr>
              <a:t>Nipun Bhushan</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What’s it all about?</a:t>
            </a:r>
          </a:p>
        </p:txBody>
      </p:sp>
      <p:sp>
        <p:nvSpPr>
          <p:cNvPr id="38" name="Content Placeholder 17"/>
          <p:cNvSpPr txBox="1">
            <a:spLocks/>
          </p:cNvSpPr>
          <p:nvPr/>
        </p:nvSpPr>
        <p:spPr>
          <a:xfrm>
            <a:off x="516338" y="1380775"/>
            <a:ext cx="11159323" cy="272555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600"/>
              </a:spcAft>
              <a:defRPr/>
            </a:pPr>
            <a:r>
              <a:rPr lang="en-US" sz="1800" dirty="0">
                <a:latin typeface="Segoe UI" panose="020B0502040204020203" pitchFamily="34" charset="0"/>
                <a:cs typeface="Segoe UI" panose="020B0502040204020203" pitchFamily="34" charset="0"/>
              </a:rPr>
              <a:t>A team of researchers from Kyoto University in Japan used machine-learning to recreate images from pictures people were looking at or to the things they remember seeing.</a:t>
            </a:r>
          </a:p>
          <a:p>
            <a:pPr algn="just">
              <a:lnSpc>
                <a:spcPct val="150000"/>
              </a:lnSpc>
              <a:spcAft>
                <a:spcPts val="600"/>
              </a:spcAft>
              <a:defRPr/>
            </a:pPr>
            <a:r>
              <a:rPr lang="en-US" sz="1800" dirty="0">
                <a:latin typeface="Segoe UI" panose="020B0502040204020203" pitchFamily="34" charset="0"/>
                <a:cs typeface="Segoe UI" panose="020B0502040204020203" pitchFamily="34" charset="0"/>
              </a:rPr>
              <a:t>Using functional magnetic resonance imaging (</a:t>
            </a:r>
            <a:r>
              <a:rPr lang="en-US" sz="1800" b="1" dirty="0">
                <a:latin typeface="Segoe UI" panose="020B0502040204020203" pitchFamily="34" charset="0"/>
                <a:cs typeface="Segoe UI" panose="020B0502040204020203" pitchFamily="34" charset="0"/>
              </a:rPr>
              <a:t>fMRI</a:t>
            </a:r>
            <a:r>
              <a:rPr lang="en-US" sz="1800" dirty="0">
                <a:latin typeface="Segoe UI" panose="020B0502040204020203" pitchFamily="34" charset="0"/>
                <a:cs typeface="Segoe UI" panose="020B0502040204020203" pitchFamily="34" charset="0"/>
              </a:rPr>
              <a:t>), the team was able to reconstruct images seen by our brains.</a:t>
            </a:r>
          </a:p>
          <a:p>
            <a:pPr algn="just">
              <a:lnSpc>
                <a:spcPct val="150000"/>
              </a:lnSpc>
              <a:spcAft>
                <a:spcPts val="600"/>
              </a:spcAft>
              <a:defRPr/>
            </a:pPr>
            <a:r>
              <a:rPr lang="en-US" sz="1800" dirty="0">
                <a:latin typeface="Segoe UI" panose="020B0502040204020203" pitchFamily="34" charset="0"/>
                <a:cs typeface="Segoe UI" panose="020B0502040204020203" pitchFamily="34" charset="0"/>
              </a:rPr>
              <a:t>A number of images were presented, that were recreated by the artificial intelligence, known as a deep neural network (</a:t>
            </a:r>
            <a:r>
              <a:rPr lang="en-US" sz="1800" b="1" dirty="0">
                <a:latin typeface="Segoe UI" panose="020B0502040204020203" pitchFamily="34" charset="0"/>
                <a:cs typeface="Segoe UI" panose="020B0502040204020203" pitchFamily="34" charset="0"/>
              </a:rPr>
              <a:t>DNN</a:t>
            </a:r>
            <a:r>
              <a:rPr lang="en-US" sz="1800" dirty="0">
                <a:latin typeface="Segoe UI" panose="020B0502040204020203" pitchFamily="34" charset="0"/>
                <a:cs typeface="Segoe UI" panose="020B0502040204020203" pitchFamily="34" charset="0"/>
              </a:rPr>
              <a:t>). Each image was recreated pixel by pixel by the DNN, generating images that resembled the initial image.</a:t>
            </a:r>
          </a:p>
          <a:p>
            <a:pPr algn="just">
              <a:lnSpc>
                <a:spcPct val="150000"/>
              </a:lnSpc>
              <a:spcAft>
                <a:spcPts val="600"/>
              </a:spcAft>
              <a:defRPr/>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What’s been used here</a:t>
            </a:r>
          </a:p>
        </p:txBody>
      </p:sp>
      <p:sp>
        <p:nvSpPr>
          <p:cNvPr id="2" name="TextBox 1">
            <a:extLst>
              <a:ext uri="{FF2B5EF4-FFF2-40B4-BE49-F238E27FC236}">
                <a16:creationId xmlns:a16="http://schemas.microsoft.com/office/drawing/2014/main" id="{3B618604-9274-3BDC-038E-E2C62CF95953}"/>
              </a:ext>
            </a:extLst>
          </p:cNvPr>
          <p:cNvSpPr txBox="1"/>
          <p:nvPr/>
        </p:nvSpPr>
        <p:spPr>
          <a:xfrm>
            <a:off x="977836" y="1630737"/>
            <a:ext cx="10236328" cy="830997"/>
          </a:xfrm>
          <a:prstGeom prst="rect">
            <a:avLst/>
          </a:prstGeom>
          <a:noFill/>
        </p:spPr>
        <p:txBody>
          <a:bodyPr wrap="square" rtlCol="0">
            <a:spAutoFit/>
          </a:bodyPr>
          <a:lstStyle/>
          <a:p>
            <a:pPr algn="ctr"/>
            <a:r>
              <a:rPr lang="en-US" sz="1600" i="1" dirty="0">
                <a:solidFill>
                  <a:srgbClr val="923922"/>
                </a:solidFill>
                <a:latin typeface="Cambria" panose="02040503050406030204" pitchFamily="18" charset="0"/>
                <a:ea typeface="Cambria" panose="02040503050406030204" pitchFamily="18" charset="0"/>
              </a:rPr>
              <a:t>Functional magnetic resonance imaging or </a:t>
            </a:r>
            <a:r>
              <a:rPr lang="en-US" sz="1600" b="1" i="1" dirty="0">
                <a:solidFill>
                  <a:srgbClr val="923922"/>
                </a:solidFill>
                <a:latin typeface="Cambria" panose="02040503050406030204" pitchFamily="18" charset="0"/>
                <a:ea typeface="Cambria" panose="02040503050406030204" pitchFamily="18" charset="0"/>
              </a:rPr>
              <a:t>fMRI </a:t>
            </a:r>
            <a:r>
              <a:rPr lang="en-US" sz="1600" i="1" dirty="0">
                <a:solidFill>
                  <a:srgbClr val="923922"/>
                </a:solidFill>
                <a:latin typeface="Cambria" panose="02040503050406030204" pitchFamily="18" charset="0"/>
                <a:ea typeface="Cambria" panose="02040503050406030204" pitchFamily="18" charset="0"/>
              </a:rPr>
              <a:t>measures brain activity by detecting changes associated with blood flow. This technique relies on the fact that </a:t>
            </a:r>
            <a:r>
              <a:rPr lang="en-US" sz="1600" i="1" dirty="0">
                <a:solidFill>
                  <a:srgbClr val="FF9B45"/>
                </a:solidFill>
                <a:latin typeface="Cambria" panose="02040503050406030204" pitchFamily="18" charset="0"/>
                <a:ea typeface="Cambria" panose="02040503050406030204" pitchFamily="18" charset="0"/>
              </a:rPr>
              <a:t>cerebral blood flow </a:t>
            </a:r>
            <a:r>
              <a:rPr lang="en-US" sz="1600" i="1" dirty="0">
                <a:solidFill>
                  <a:srgbClr val="923922"/>
                </a:solidFill>
                <a:latin typeface="Cambria" panose="02040503050406030204" pitchFamily="18" charset="0"/>
                <a:ea typeface="Cambria" panose="02040503050406030204" pitchFamily="18" charset="0"/>
              </a:rPr>
              <a:t>and </a:t>
            </a:r>
            <a:r>
              <a:rPr lang="en-US" sz="1600" i="1" dirty="0">
                <a:solidFill>
                  <a:srgbClr val="FF9B45"/>
                </a:solidFill>
                <a:latin typeface="Cambria" panose="02040503050406030204" pitchFamily="18" charset="0"/>
                <a:ea typeface="Cambria" panose="02040503050406030204" pitchFamily="18" charset="0"/>
              </a:rPr>
              <a:t>neuronal activation </a:t>
            </a:r>
            <a:r>
              <a:rPr lang="en-US" sz="1600" i="1" dirty="0">
                <a:solidFill>
                  <a:srgbClr val="923922"/>
                </a:solidFill>
                <a:latin typeface="Cambria" panose="02040503050406030204" pitchFamily="18" charset="0"/>
                <a:ea typeface="Cambria" panose="02040503050406030204" pitchFamily="18" charset="0"/>
              </a:rPr>
              <a:t>are coupled. When an area of the brain is in use, blood flow to that region also increases.</a:t>
            </a:r>
            <a:endParaRPr lang="en-SG" sz="1600" i="1" dirty="0">
              <a:solidFill>
                <a:srgbClr val="923922"/>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D3410A19-DFAF-674F-98AD-78A93BF818CA}"/>
              </a:ext>
            </a:extLst>
          </p:cNvPr>
          <p:cNvSpPr txBox="1"/>
          <p:nvPr/>
        </p:nvSpPr>
        <p:spPr>
          <a:xfrm>
            <a:off x="1714435" y="3284630"/>
            <a:ext cx="8627662" cy="830997"/>
          </a:xfrm>
          <a:prstGeom prst="rect">
            <a:avLst/>
          </a:prstGeom>
          <a:noFill/>
        </p:spPr>
        <p:txBody>
          <a:bodyPr wrap="square" rtlCol="0">
            <a:spAutoFit/>
          </a:bodyPr>
          <a:lstStyle>
            <a:defPPr>
              <a:defRPr lang="en-US"/>
            </a:defPPr>
            <a:lvl1pPr algn="ctr">
              <a:defRPr sz="1600" i="1">
                <a:solidFill>
                  <a:srgbClr val="923922"/>
                </a:solidFill>
                <a:latin typeface="Cambria" panose="02040503050406030204" pitchFamily="18" charset="0"/>
                <a:ea typeface="Cambria" panose="02040503050406030204" pitchFamily="18" charset="0"/>
              </a:defRPr>
            </a:lvl1pPr>
          </a:lstStyle>
          <a:p>
            <a:r>
              <a:rPr lang="en-SG" dirty="0"/>
              <a:t>Artificial neural network or Deep Neural network (</a:t>
            </a:r>
            <a:r>
              <a:rPr lang="en-SG" b="1" dirty="0"/>
              <a:t>DNN</a:t>
            </a:r>
            <a:r>
              <a:rPr lang="en-SG" dirty="0"/>
              <a:t>) is a computational model that consists of several processing elements that receive inputs and deliver outputs based on their predefined activation functions.</a:t>
            </a:r>
          </a:p>
        </p:txBody>
      </p:sp>
      <p:sp>
        <p:nvSpPr>
          <p:cNvPr id="4" name="TextBox 3">
            <a:extLst>
              <a:ext uri="{FF2B5EF4-FFF2-40B4-BE49-F238E27FC236}">
                <a16:creationId xmlns:a16="http://schemas.microsoft.com/office/drawing/2014/main" id="{F305863E-8ACE-A201-18E8-07A5ABF0ADCF}"/>
              </a:ext>
            </a:extLst>
          </p:cNvPr>
          <p:cNvSpPr txBox="1"/>
          <p:nvPr/>
        </p:nvSpPr>
        <p:spPr>
          <a:xfrm>
            <a:off x="1839350" y="5227263"/>
            <a:ext cx="8377832" cy="1077218"/>
          </a:xfrm>
          <a:prstGeom prst="rect">
            <a:avLst/>
          </a:prstGeom>
          <a:noFill/>
        </p:spPr>
        <p:txBody>
          <a:bodyPr wrap="square" rtlCol="0">
            <a:spAutoFit/>
          </a:bodyPr>
          <a:lstStyle>
            <a:defPPr>
              <a:defRPr lang="en-US"/>
            </a:defPPr>
            <a:lvl1pPr algn="ctr">
              <a:defRPr sz="1600" i="1">
                <a:solidFill>
                  <a:srgbClr val="923922"/>
                </a:solidFill>
                <a:latin typeface="Cambria" panose="02040503050406030204" pitchFamily="18" charset="0"/>
                <a:ea typeface="Cambria" panose="02040503050406030204" pitchFamily="18" charset="0"/>
              </a:defRPr>
            </a:lvl1pPr>
          </a:lstStyle>
          <a:p>
            <a:r>
              <a:rPr lang="en-SG" dirty="0"/>
              <a:t>A generative adversarial network or Deep Generative Networks (</a:t>
            </a:r>
            <a:r>
              <a:rPr lang="en-SG" b="1" dirty="0"/>
              <a:t>DGN</a:t>
            </a:r>
            <a:r>
              <a:rPr lang="en-SG" dirty="0"/>
              <a:t>) is a machine learning model in which two neural networks compete with each other to become more accurate in their predictions. GANs typically run unsupervised and use a cooperative zero-sum game framework to learn.</a:t>
            </a:r>
          </a:p>
        </p:txBody>
      </p:sp>
    </p:spTree>
    <p:extLst>
      <p:ext uri="{BB962C8B-B14F-4D97-AF65-F5344CB8AC3E}">
        <p14:creationId xmlns:p14="http://schemas.microsoft.com/office/powerpoint/2010/main" val="36727253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638793" cy="640080"/>
          </a:xfrm>
        </p:spPr>
        <p:txBody>
          <a:bodyPr>
            <a:noAutofit/>
          </a:bodyPr>
          <a:lstStyle/>
          <a:p>
            <a:r>
              <a:rPr lang="en-US" dirty="0">
                <a:latin typeface="Segoe UI Light" panose="020B0502040204020203" pitchFamily="34" charset="0"/>
                <a:cs typeface="Segoe UI Light" panose="020B0502040204020203" pitchFamily="34" charset="0"/>
              </a:rPr>
              <a:t>But it’s been done earlier, what was different there?</a:t>
            </a:r>
          </a:p>
        </p:txBody>
      </p:sp>
      <p:sp>
        <p:nvSpPr>
          <p:cNvPr id="38" name="Content Placeholder 17"/>
          <p:cNvSpPr txBox="1">
            <a:spLocks/>
          </p:cNvSpPr>
          <p:nvPr/>
        </p:nvSpPr>
        <p:spPr>
          <a:xfrm>
            <a:off x="516338" y="1380775"/>
            <a:ext cx="11159323" cy="27255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600"/>
              </a:spcAft>
              <a:defRPr/>
            </a:pPr>
            <a:r>
              <a:rPr lang="en-US" sz="1800" dirty="0">
                <a:latin typeface="Segoe UI" panose="020B0502040204020203" pitchFamily="34" charset="0"/>
                <a:cs typeface="Segoe UI" panose="020B0502040204020203" pitchFamily="34" charset="0"/>
              </a:rPr>
              <a:t>Sophisticated decoding and encoding models have been developed earlier to render human brain activity into images or movies, the methods were essentially limited to the image reconstruction with </a:t>
            </a:r>
            <a:r>
              <a:rPr lang="en-US" sz="1800" u="sng" dirty="0">
                <a:latin typeface="Segoe UI" panose="020B0502040204020203" pitchFamily="34" charset="0"/>
                <a:cs typeface="Segoe UI" panose="020B0502040204020203" pitchFamily="34" charset="0"/>
              </a:rPr>
              <a:t>low-level image bases. </a:t>
            </a:r>
          </a:p>
          <a:p>
            <a:pPr algn="just">
              <a:lnSpc>
                <a:spcPct val="150000"/>
              </a:lnSpc>
              <a:spcAft>
                <a:spcPts val="600"/>
              </a:spcAft>
              <a:defRPr/>
            </a:pPr>
            <a:r>
              <a:rPr lang="en-US" sz="1800" dirty="0">
                <a:latin typeface="Segoe UI" panose="020B0502040204020203" pitchFamily="34" charset="0"/>
                <a:cs typeface="Segoe UI" panose="020B0502040204020203" pitchFamily="34" charset="0"/>
              </a:rPr>
              <a:t>Therefore, it failed to </a:t>
            </a:r>
            <a:r>
              <a:rPr lang="en-US" sz="1800" u="sng" dirty="0">
                <a:latin typeface="Segoe UI" panose="020B0502040204020203" pitchFamily="34" charset="0"/>
                <a:cs typeface="Segoe UI" panose="020B0502040204020203" pitchFamily="34" charset="0"/>
              </a:rPr>
              <a:t>combine visual features of multiple hierarchical levels</a:t>
            </a:r>
            <a:r>
              <a:rPr lang="en-US" sz="1800" dirty="0">
                <a:latin typeface="Segoe UI" panose="020B0502040204020203" pitchFamily="34" charset="0"/>
                <a:cs typeface="Segoe UI" panose="020B0502040204020203" pitchFamily="34" charset="0"/>
              </a:rPr>
              <a:t>. Furthermore, while several recent attempts introduced deep neural networks (DNNs) into visual image reconstructions, they also </a:t>
            </a:r>
            <a:r>
              <a:rPr lang="en-US" sz="1800" u="sng" dirty="0">
                <a:latin typeface="Segoe UI" panose="020B0502040204020203" pitchFamily="34" charset="0"/>
                <a:cs typeface="Segoe UI" panose="020B0502040204020203" pitchFamily="34" charset="0"/>
              </a:rPr>
              <a:t>did not fully utilize hierarchical information</a:t>
            </a:r>
            <a:r>
              <a:rPr lang="en-US" sz="1800" dirty="0">
                <a:latin typeface="Segoe UI" panose="020B0502040204020203" pitchFamily="34" charset="0"/>
                <a:cs typeface="Segoe UI" panose="020B0502040204020203" pitchFamily="34" charset="0"/>
              </a:rPr>
              <a:t> to reconstruct visual images.</a:t>
            </a:r>
          </a:p>
        </p:txBody>
      </p:sp>
    </p:spTree>
    <p:extLst>
      <p:ext uri="{BB962C8B-B14F-4D97-AF65-F5344CB8AC3E}">
        <p14:creationId xmlns:p14="http://schemas.microsoft.com/office/powerpoint/2010/main" val="14565009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638793" cy="640080"/>
          </a:xfrm>
        </p:spPr>
        <p:txBody>
          <a:bodyPr>
            <a:noAutofit/>
          </a:bodyPr>
          <a:lstStyle/>
          <a:p>
            <a:r>
              <a:rPr lang="en-US" dirty="0">
                <a:latin typeface="Segoe UI Light" panose="020B0502040204020203" pitchFamily="34" charset="0"/>
                <a:cs typeface="Segoe UI Light" panose="020B0502040204020203" pitchFamily="34" charset="0"/>
              </a:rPr>
              <a:t>Ah! So, that’s the breakthrough</a:t>
            </a:r>
          </a:p>
        </p:txBody>
      </p:sp>
      <p:sp>
        <p:nvSpPr>
          <p:cNvPr id="38" name="Content Placeholder 17"/>
          <p:cNvSpPr txBox="1">
            <a:spLocks/>
          </p:cNvSpPr>
          <p:nvPr/>
        </p:nvSpPr>
        <p:spPr>
          <a:xfrm>
            <a:off x="516338" y="1380775"/>
            <a:ext cx="11159323" cy="27255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600"/>
              </a:spcAft>
              <a:defRPr/>
            </a:pPr>
            <a:r>
              <a:rPr lang="en-US" sz="1800" dirty="0">
                <a:latin typeface="Segoe UI" panose="020B0502040204020203" pitchFamily="34" charset="0"/>
                <a:cs typeface="Segoe UI" panose="020B0502040204020203" pitchFamily="34" charset="0"/>
              </a:rPr>
              <a:t>The research showed that visual cortical activity (visual features) can </a:t>
            </a:r>
            <a:r>
              <a:rPr lang="en-US" sz="1800" u="sng" dirty="0">
                <a:latin typeface="Segoe UI" panose="020B0502040204020203" pitchFamily="34" charset="0"/>
                <a:cs typeface="Segoe UI" panose="020B0502040204020203" pitchFamily="34" charset="0"/>
              </a:rPr>
              <a:t>be decoded (translated) into hierarchical features</a:t>
            </a:r>
            <a:r>
              <a:rPr lang="en-US" sz="1800" dirty="0">
                <a:latin typeface="Segoe UI" panose="020B0502040204020203" pitchFamily="34" charset="0"/>
                <a:cs typeface="Segoe UI" panose="020B0502040204020203" pitchFamily="34" charset="0"/>
              </a:rPr>
              <a:t> of a deep neural network (DNN) for the same input image, providing a way to </a:t>
            </a:r>
            <a:r>
              <a:rPr lang="en-US" sz="1800" u="sng" dirty="0">
                <a:latin typeface="Segoe UI" panose="020B0502040204020203" pitchFamily="34" charset="0"/>
                <a:cs typeface="Segoe UI" panose="020B0502040204020203" pitchFamily="34" charset="0"/>
              </a:rPr>
              <a:t>make use of the information from hierarchical visual features</a:t>
            </a:r>
            <a:r>
              <a:rPr lang="en-US" sz="1800" dirty="0">
                <a:latin typeface="Segoe UI" panose="020B0502040204020203" pitchFamily="34" charset="0"/>
                <a:cs typeface="Segoe UI" panose="020B0502040204020203" pitchFamily="34" charset="0"/>
              </a:rPr>
              <a:t>.</a:t>
            </a:r>
          </a:p>
          <a:p>
            <a:pPr algn="just">
              <a:lnSpc>
                <a:spcPct val="150000"/>
              </a:lnSpc>
              <a:spcAft>
                <a:spcPts val="600"/>
              </a:spcAft>
              <a:defRPr/>
            </a:pPr>
            <a:r>
              <a:rPr lang="en-US" sz="1800" dirty="0">
                <a:latin typeface="Segoe UI" panose="020B0502040204020203" pitchFamily="34" charset="0"/>
                <a:cs typeface="Segoe UI" panose="020B0502040204020203" pitchFamily="34" charset="0"/>
              </a:rPr>
              <a:t>A novel image reconstruction method is presented, in which the pixel values of an image are optimized to make its DNN features similar to those decoded from human brain activity at multiple layers.</a:t>
            </a:r>
          </a:p>
        </p:txBody>
      </p:sp>
    </p:spTree>
    <p:extLst>
      <p:ext uri="{BB962C8B-B14F-4D97-AF65-F5344CB8AC3E}">
        <p14:creationId xmlns:p14="http://schemas.microsoft.com/office/powerpoint/2010/main" val="7757882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638793" cy="640080"/>
          </a:xfrm>
        </p:spPr>
        <p:txBody>
          <a:bodyPr>
            <a:noAutofit/>
          </a:bodyPr>
          <a:lstStyle/>
          <a:p>
            <a:r>
              <a:rPr lang="en-US" dirty="0">
                <a:latin typeface="Segoe UI Light" panose="020B0502040204020203" pitchFamily="34" charset="0"/>
                <a:cs typeface="Segoe UI Light" panose="020B0502040204020203" pitchFamily="34" charset="0"/>
              </a:rPr>
              <a:t>The Flow~~</a:t>
            </a:r>
          </a:p>
        </p:txBody>
      </p:sp>
      <p:sp>
        <p:nvSpPr>
          <p:cNvPr id="38" name="Content Placeholder 17"/>
          <p:cNvSpPr txBox="1">
            <a:spLocks/>
          </p:cNvSpPr>
          <p:nvPr/>
        </p:nvSpPr>
        <p:spPr>
          <a:xfrm>
            <a:off x="516338" y="1380775"/>
            <a:ext cx="11159323" cy="272555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600"/>
              </a:spcAft>
              <a:defRPr/>
            </a:pPr>
            <a:r>
              <a:rPr lang="en-US" sz="1800" dirty="0">
                <a:latin typeface="Segoe UI" panose="020B0502040204020203" pitchFamily="34" charset="0"/>
                <a:cs typeface="Segoe UI" panose="020B0502040204020203" pitchFamily="34" charset="0"/>
              </a:rPr>
              <a:t>Firstly, the </a:t>
            </a:r>
            <a:r>
              <a:rPr lang="en-US" sz="1800" b="1" dirty="0">
                <a:latin typeface="Segoe UI" panose="020B0502040204020203" pitchFamily="34" charset="0"/>
                <a:cs typeface="Segoe UI" panose="020B0502040204020203" pitchFamily="34" charset="0"/>
              </a:rPr>
              <a:t>DNN</a:t>
            </a:r>
            <a:r>
              <a:rPr lang="en-US" sz="1800" dirty="0">
                <a:latin typeface="Segoe UI" panose="020B0502040204020203" pitchFamily="34" charset="0"/>
                <a:cs typeface="Segoe UI" panose="020B0502040204020203" pitchFamily="34" charset="0"/>
              </a:rPr>
              <a:t> features are decoded from </a:t>
            </a:r>
            <a:r>
              <a:rPr lang="en-US" sz="1800" b="1" dirty="0">
                <a:latin typeface="Segoe UI" panose="020B0502040204020203" pitchFamily="34" charset="0"/>
                <a:cs typeface="Segoe UI" panose="020B0502040204020203" pitchFamily="34" charset="0"/>
              </a:rPr>
              <a:t>fMRI</a:t>
            </a:r>
            <a:r>
              <a:rPr lang="en-US" sz="1800" dirty="0">
                <a:latin typeface="Segoe UI" panose="020B0502040204020203" pitchFamily="34" charset="0"/>
                <a:cs typeface="Segoe UI" panose="020B0502040204020203" pitchFamily="34" charset="0"/>
              </a:rPr>
              <a:t> signals as an input.</a:t>
            </a:r>
          </a:p>
          <a:p>
            <a:pPr algn="just">
              <a:lnSpc>
                <a:spcPct val="150000"/>
              </a:lnSpc>
              <a:spcAft>
                <a:spcPts val="600"/>
              </a:spcAft>
              <a:defRPr/>
            </a:pPr>
            <a:r>
              <a:rPr lang="en-US" sz="1800" dirty="0">
                <a:latin typeface="Segoe UI" panose="020B0502040204020203" pitchFamily="34" charset="0"/>
                <a:cs typeface="Segoe UI" panose="020B0502040204020203" pitchFamily="34" charset="0"/>
              </a:rPr>
              <a:t>Now, the reconstruction algorithm starts from a random image and iteratively optimize the pixel values so that the DNN features of the input image become similar to those decoded from brain activity across multiple DNN layers. The resulting optimized image is assumed as the reconstruction from the brain activity.</a:t>
            </a:r>
          </a:p>
          <a:p>
            <a:pPr algn="just">
              <a:lnSpc>
                <a:spcPct val="150000"/>
              </a:lnSpc>
              <a:spcAft>
                <a:spcPts val="600"/>
              </a:spcAft>
              <a:defRPr/>
            </a:pPr>
            <a:r>
              <a:rPr lang="en-US" sz="1800" dirty="0">
                <a:latin typeface="Segoe UI" panose="020B0502040204020203" pitchFamily="34" charset="0"/>
                <a:cs typeface="Segoe UI" panose="020B0502040204020203" pitchFamily="34" charset="0"/>
              </a:rPr>
              <a:t>The deep generator network (</a:t>
            </a:r>
            <a:r>
              <a:rPr lang="en-US" sz="1800" b="1" dirty="0">
                <a:latin typeface="Segoe UI" panose="020B0502040204020203" pitchFamily="34" charset="0"/>
                <a:cs typeface="Segoe UI" panose="020B0502040204020203" pitchFamily="34" charset="0"/>
              </a:rPr>
              <a:t>DGN</a:t>
            </a:r>
            <a:r>
              <a:rPr lang="en-US" sz="1800" dirty="0">
                <a:latin typeface="Segoe UI" panose="020B0502040204020203" pitchFamily="34" charset="0"/>
                <a:cs typeface="Segoe UI" panose="020B0502040204020203" pitchFamily="34" charset="0"/>
              </a:rPr>
              <a:t>) is also used as a prior to constrain reconstructed images to be similar to natural images.</a:t>
            </a:r>
          </a:p>
        </p:txBody>
      </p:sp>
    </p:spTree>
    <p:extLst>
      <p:ext uri="{BB962C8B-B14F-4D97-AF65-F5344CB8AC3E}">
        <p14:creationId xmlns:p14="http://schemas.microsoft.com/office/powerpoint/2010/main" val="31034817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638793" cy="640080"/>
          </a:xfrm>
        </p:spPr>
        <p:txBody>
          <a:bodyPr>
            <a:noAutofit/>
          </a:bodyPr>
          <a:lstStyle/>
          <a:p>
            <a:r>
              <a:rPr lang="en-US" dirty="0">
                <a:latin typeface="Segoe UI Light" panose="020B0502040204020203" pitchFamily="34" charset="0"/>
                <a:cs typeface="Segoe UI Light" panose="020B0502040204020203" pitchFamily="34" charset="0"/>
              </a:rPr>
              <a:t>Drill down!</a:t>
            </a:r>
          </a:p>
        </p:txBody>
      </p:sp>
      <p:pic>
        <p:nvPicPr>
          <p:cNvPr id="3" name="Picture 2">
            <a:extLst>
              <a:ext uri="{FF2B5EF4-FFF2-40B4-BE49-F238E27FC236}">
                <a16:creationId xmlns:a16="http://schemas.microsoft.com/office/drawing/2014/main" id="{04EB60A0-2CB8-930B-31B0-E11D3A1D5AC2}"/>
              </a:ext>
            </a:extLst>
          </p:cNvPr>
          <p:cNvPicPr>
            <a:picLocks noChangeAspect="1"/>
          </p:cNvPicPr>
          <p:nvPr/>
        </p:nvPicPr>
        <p:blipFill>
          <a:blip r:embed="rId2"/>
          <a:stretch>
            <a:fillRect/>
          </a:stretch>
        </p:blipFill>
        <p:spPr>
          <a:xfrm>
            <a:off x="3355042" y="1279144"/>
            <a:ext cx="5481915" cy="513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303886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638793" cy="640080"/>
          </a:xfrm>
        </p:spPr>
        <p:txBody>
          <a:bodyPr>
            <a:noAutofit/>
          </a:bodyPr>
          <a:lstStyle/>
          <a:p>
            <a:r>
              <a:rPr lang="en-US" dirty="0">
                <a:latin typeface="Segoe UI Light" panose="020B0502040204020203" pitchFamily="34" charset="0"/>
                <a:cs typeface="Segoe UI Light" panose="020B0502040204020203" pitchFamily="34" charset="0"/>
              </a:rPr>
              <a:t>Drill down!</a:t>
            </a:r>
          </a:p>
        </p:txBody>
      </p:sp>
      <p:pic>
        <p:nvPicPr>
          <p:cNvPr id="4" name="Picture 3">
            <a:extLst>
              <a:ext uri="{FF2B5EF4-FFF2-40B4-BE49-F238E27FC236}">
                <a16:creationId xmlns:a16="http://schemas.microsoft.com/office/drawing/2014/main" id="{6AF533A7-92C0-7D6A-98C2-5276EC685A49}"/>
              </a:ext>
            </a:extLst>
          </p:cNvPr>
          <p:cNvPicPr>
            <a:picLocks noChangeAspect="1"/>
          </p:cNvPicPr>
          <p:nvPr/>
        </p:nvPicPr>
        <p:blipFill>
          <a:blip r:embed="rId2"/>
          <a:stretch>
            <a:fillRect/>
          </a:stretch>
        </p:blipFill>
        <p:spPr>
          <a:xfrm>
            <a:off x="2190731" y="1329162"/>
            <a:ext cx="7810537" cy="52155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3433186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Thank you</a:t>
            </a:r>
          </a:p>
        </p:txBody>
      </p:sp>
    </p:spTree>
    <p:extLst>
      <p:ext uri="{BB962C8B-B14F-4D97-AF65-F5344CB8AC3E}">
        <p14:creationId xmlns:p14="http://schemas.microsoft.com/office/powerpoint/2010/main" val="89302588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{E34B4921-F27E-45F8-A8C8-EAB2BD441443}tf10001108_win32</Template>
  <TotalTime>45</TotalTime>
  <Words>523</Words>
  <Application>Microsoft Office PowerPoint</Application>
  <PresentationFormat>Widescreen</PresentationFormat>
  <Paragraphs>25</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Segoe UI</vt:lpstr>
      <vt:lpstr>Segoe UI Light</vt:lpstr>
      <vt:lpstr>WelcomeDoc</vt:lpstr>
      <vt:lpstr>Recreating Images From Inside The Human Brain using AI</vt:lpstr>
      <vt:lpstr>What’s it all about?</vt:lpstr>
      <vt:lpstr>What’s been used here</vt:lpstr>
      <vt:lpstr>But it’s been done earlier, what was different there?</vt:lpstr>
      <vt:lpstr>Ah! So, that’s the breakthrough</vt:lpstr>
      <vt:lpstr>The Flow~~</vt:lpstr>
      <vt:lpstr>Drill down!</vt:lpstr>
      <vt:lpstr>Drill down!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Recreating Images From Inside The Human Brain using AI</dc:title>
  <dc:creator>Nipun Bhushan</dc:creator>
  <cp:keywords/>
  <cp:lastModifiedBy>Nipun Bhushan</cp:lastModifiedBy>
  <cp:revision>1</cp:revision>
  <dcterms:created xsi:type="dcterms:W3CDTF">2023-01-18T02:03:19Z</dcterms:created>
  <dcterms:modified xsi:type="dcterms:W3CDTF">2023-01-18T02:48:56Z</dcterms:modified>
  <cp:version/>
</cp:coreProperties>
</file>