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5" r:id="rId2"/>
  </p:sldMasterIdLst>
  <p:notesMasterIdLst>
    <p:notesMasterId r:id="rId31"/>
  </p:notesMasterIdLst>
  <p:sldIdLst>
    <p:sldId id="257" r:id="rId3"/>
    <p:sldId id="301" r:id="rId4"/>
    <p:sldId id="300" r:id="rId5"/>
    <p:sldId id="259" r:id="rId6"/>
    <p:sldId id="302" r:id="rId7"/>
    <p:sldId id="262" r:id="rId8"/>
    <p:sldId id="263" r:id="rId9"/>
    <p:sldId id="264" r:id="rId10"/>
    <p:sldId id="274" r:id="rId11"/>
    <p:sldId id="296" r:id="rId12"/>
    <p:sldId id="275" r:id="rId13"/>
    <p:sldId id="276" r:id="rId14"/>
    <p:sldId id="277" r:id="rId15"/>
    <p:sldId id="278" r:id="rId16"/>
    <p:sldId id="279" r:id="rId17"/>
    <p:sldId id="280" r:id="rId18"/>
    <p:sldId id="297" r:id="rId19"/>
    <p:sldId id="283" r:id="rId20"/>
    <p:sldId id="290" r:id="rId21"/>
    <p:sldId id="298" r:id="rId22"/>
    <p:sldId id="299" r:id="rId23"/>
    <p:sldId id="288" r:id="rId24"/>
    <p:sldId id="268" r:id="rId25"/>
    <p:sldId id="294" r:id="rId26"/>
    <p:sldId id="293" r:id="rId27"/>
    <p:sldId id="292" r:id="rId28"/>
    <p:sldId id="291" r:id="rId29"/>
    <p:sldId id="29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BFB7"/>
    <a:srgbClr val="0B87A1"/>
    <a:srgbClr val="01597F"/>
    <a:srgbClr val="D3E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2EBBEB-02CA-450A-ADF0-7E1C99D8D2D1}" type="doc">
      <dgm:prSet loTypeId="urn:microsoft.com/office/officeart/2005/8/layout/hProcess11" loCatId="process" qsTypeId="urn:microsoft.com/office/officeart/2005/8/quickstyle/simple4" qsCatId="simple" csTypeId="urn:microsoft.com/office/officeart/2005/8/colors/colorful4" csCatId="colorful" phldr="1"/>
      <dgm:spPr/>
    </dgm:pt>
    <dgm:pt modelId="{11AE9903-8A7D-40BB-AF2D-0827DA2C4880}">
      <dgm:prSet phldrT="[Text]" custT="1"/>
      <dgm:spPr/>
      <dgm:t>
        <a:bodyPr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u="none" strike="noStrike" kern="1200" cap="none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rPr>
            <a:t>First meeting with UQ team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u="none" strike="noStrike" kern="1200" cap="none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</a:rPr>
            <a:t>Jan 10</a:t>
          </a:r>
          <a:r>
            <a:rPr lang="en-US" sz="1800" b="1" i="0" u="none" strike="noStrike" kern="1200" cap="none" baseline="30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</a:rPr>
            <a:t>th</a:t>
          </a:r>
          <a:endParaRPr lang="en-US" sz="1800" b="1" i="0" u="none" strike="noStrike" kern="1200" cap="none" dirty="0">
            <a:solidFill>
              <a:srgbClr val="003B55"/>
            </a:solidFill>
            <a:latin typeface="Titillium Web Light"/>
            <a:ea typeface="Titillium Web Light"/>
            <a:cs typeface="Titillium Web Light"/>
            <a:sym typeface="Titillium Web Light"/>
          </a:endParaRPr>
        </a:p>
      </dgm:t>
    </dgm:pt>
    <dgm:pt modelId="{92C6F6EE-E440-4C94-A517-2DE87BF86B82}" type="parTrans" cxnId="{040B7B91-68A6-40D3-BEEC-086C3609372F}">
      <dgm:prSet/>
      <dgm:spPr/>
      <dgm:t>
        <a:bodyPr/>
        <a:lstStyle/>
        <a:p>
          <a:endParaRPr lang="en-US"/>
        </a:p>
      </dgm:t>
    </dgm:pt>
    <dgm:pt modelId="{D399CA55-417C-43BC-A648-1F4C0D1A7548}" type="sibTrans" cxnId="{040B7B91-68A6-40D3-BEEC-086C3609372F}">
      <dgm:prSet/>
      <dgm:spPr/>
      <dgm:t>
        <a:bodyPr/>
        <a:lstStyle/>
        <a:p>
          <a:endParaRPr lang="en-US"/>
        </a:p>
      </dgm:t>
    </dgm:pt>
    <dgm:pt modelId="{1C0E0690-0D28-498A-9713-AAA00D9F988C}">
      <dgm:prSet phldrT="[Text]" custT="1"/>
      <dgm:spPr/>
      <dgm:t>
        <a:bodyPr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u="none" strike="noStrike" kern="1200" cap="none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</a:rPr>
            <a:t>Data provided by UQ team</a:t>
          </a:r>
        </a:p>
      </dgm:t>
    </dgm:pt>
    <dgm:pt modelId="{20FDDFC3-5A94-4CF6-810E-1E90F9A3B358}" type="parTrans" cxnId="{EDB18B3F-E7D9-4B83-B7F5-951359A51026}">
      <dgm:prSet/>
      <dgm:spPr/>
      <dgm:t>
        <a:bodyPr/>
        <a:lstStyle/>
        <a:p>
          <a:endParaRPr lang="en-US"/>
        </a:p>
      </dgm:t>
    </dgm:pt>
    <dgm:pt modelId="{15990F3A-020E-4F6E-8FAA-5A892B027742}" type="sibTrans" cxnId="{EDB18B3F-E7D9-4B83-B7F5-951359A51026}">
      <dgm:prSet/>
      <dgm:spPr/>
      <dgm:t>
        <a:bodyPr/>
        <a:lstStyle/>
        <a:p>
          <a:endParaRPr lang="en-US"/>
        </a:p>
      </dgm:t>
    </dgm:pt>
    <dgm:pt modelId="{814FBD6B-E8B9-4A8A-99A6-3C744024F994}">
      <dgm:prSet phldrT="[Text]"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u="none" strike="noStrike" kern="1200" cap="none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</a:rPr>
            <a:t>Jan 12</a:t>
          </a:r>
          <a:r>
            <a:rPr lang="en-US" sz="1800" b="1" i="0" u="none" strike="noStrike" kern="1200" cap="none" baseline="30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</a:rPr>
            <a:t>th</a:t>
          </a:r>
          <a:r>
            <a:rPr lang="en-US" sz="1800" b="1" i="0" u="none" strike="noStrike" kern="1200" cap="none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</a:rPr>
            <a:t>  </a:t>
          </a:r>
        </a:p>
      </dgm:t>
    </dgm:pt>
    <dgm:pt modelId="{AE47D0DD-79C5-4DC7-8A18-862C95366DE5}" type="parTrans" cxnId="{986B94E3-352B-4CB1-8562-C383188E02D7}">
      <dgm:prSet/>
      <dgm:spPr/>
      <dgm:t>
        <a:bodyPr/>
        <a:lstStyle/>
        <a:p>
          <a:endParaRPr lang="en-US"/>
        </a:p>
      </dgm:t>
    </dgm:pt>
    <dgm:pt modelId="{ABC08D6C-03A8-45C5-9D67-9A046D3CA252}" type="sibTrans" cxnId="{986B94E3-352B-4CB1-8562-C383188E02D7}">
      <dgm:prSet/>
      <dgm:spPr/>
      <dgm:t>
        <a:bodyPr/>
        <a:lstStyle/>
        <a:p>
          <a:endParaRPr lang="en-US"/>
        </a:p>
      </dgm:t>
    </dgm:pt>
    <dgm:pt modelId="{30E7E69C-CFDD-4141-8033-E02187194337}">
      <dgm:prSet phldrT="[Text]" custT="1"/>
      <dgm:spPr/>
      <dgm:t>
        <a:bodyPr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u="none" strike="noStrike" kern="1200" cap="none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</a:rPr>
            <a:t>Agreement on data annotation tool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u="none" strike="noStrike" kern="1200" cap="none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</a:rPr>
            <a:t>Jan 23</a:t>
          </a:r>
          <a:r>
            <a:rPr lang="en-US" sz="1800" b="1" i="0" u="none" strike="noStrike" kern="1200" cap="none" baseline="30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</a:rPr>
            <a:t>rd</a:t>
          </a:r>
          <a:r>
            <a:rPr lang="en-US" sz="1800" b="0" i="0" u="none" strike="noStrike" kern="1200" cap="none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</a:rPr>
            <a:t> </a:t>
          </a:r>
        </a:p>
      </dgm:t>
    </dgm:pt>
    <dgm:pt modelId="{497FA2C5-344C-4358-A83D-19A6BA41A8C9}" type="parTrans" cxnId="{4961989C-B8C3-45EF-93AF-E20A5C24D9C1}">
      <dgm:prSet/>
      <dgm:spPr/>
      <dgm:t>
        <a:bodyPr/>
        <a:lstStyle/>
        <a:p>
          <a:endParaRPr lang="en-US"/>
        </a:p>
      </dgm:t>
    </dgm:pt>
    <dgm:pt modelId="{0B3221A2-15F9-4128-8E4D-76E36777D374}" type="sibTrans" cxnId="{4961989C-B8C3-45EF-93AF-E20A5C24D9C1}">
      <dgm:prSet/>
      <dgm:spPr/>
      <dgm:t>
        <a:bodyPr/>
        <a:lstStyle/>
        <a:p>
          <a:endParaRPr lang="en-US"/>
        </a:p>
      </dgm:t>
    </dgm:pt>
    <dgm:pt modelId="{70FC1ADB-F403-4C8D-9765-CD47B92C50B7}">
      <dgm:prSet phldrT="[Text]" custT="1"/>
      <dgm:spPr/>
      <dgm:t>
        <a:bodyPr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u="none" strike="noStrike" kern="1200" cap="none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</a:rPr>
            <a:t>Automation of annotation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u="none" strike="noStrike" kern="1200" cap="none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</a:rPr>
            <a:t>Feb 13</a:t>
          </a:r>
          <a:r>
            <a:rPr lang="en-US" sz="1800" b="1" i="0" u="none" strike="noStrike" kern="1200" cap="none" baseline="30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</a:rPr>
            <a:t>th</a:t>
          </a:r>
          <a:r>
            <a:rPr lang="en-US" sz="1800" b="1" i="0" u="none" strike="noStrike" kern="1200" cap="none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</a:rPr>
            <a:t> </a:t>
          </a:r>
        </a:p>
      </dgm:t>
    </dgm:pt>
    <dgm:pt modelId="{AF5826A2-D9AF-42A1-B720-8C9AE2511BE7}" type="parTrans" cxnId="{65082B81-04CE-4B76-B6CB-24846B054540}">
      <dgm:prSet/>
      <dgm:spPr/>
      <dgm:t>
        <a:bodyPr/>
        <a:lstStyle/>
        <a:p>
          <a:endParaRPr lang="en-US"/>
        </a:p>
      </dgm:t>
    </dgm:pt>
    <dgm:pt modelId="{7E5A4FDA-44F3-4D74-8C6E-10EFF615E7FD}" type="sibTrans" cxnId="{65082B81-04CE-4B76-B6CB-24846B054540}">
      <dgm:prSet/>
      <dgm:spPr/>
      <dgm:t>
        <a:bodyPr/>
        <a:lstStyle/>
        <a:p>
          <a:endParaRPr lang="en-US"/>
        </a:p>
      </dgm:t>
    </dgm:pt>
    <dgm:pt modelId="{995A1454-1744-47A0-9EA0-ADD8F0B949A8}">
      <dgm:prSet phldrT="[Text]" custT="1"/>
      <dgm:spPr/>
      <dgm:t>
        <a:bodyPr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u="none" strike="noStrike" kern="1200" cap="none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</a:rPr>
            <a:t>Table detection model working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u="none" strike="noStrike" kern="1200" cap="none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</a:rPr>
            <a:t>Feb 26</a:t>
          </a:r>
          <a:r>
            <a:rPr lang="en-US" sz="1800" b="1" i="0" u="none" strike="noStrike" kern="1200" cap="none" baseline="30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</a:rPr>
            <a:t>th</a:t>
          </a:r>
          <a:r>
            <a:rPr lang="en-US" sz="1800" b="0" i="0" u="none" strike="noStrike" kern="1200" cap="none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</a:rPr>
            <a:t> </a:t>
          </a:r>
        </a:p>
      </dgm:t>
    </dgm:pt>
    <dgm:pt modelId="{05E5A0CC-2942-4506-B841-382089CE30C4}" type="parTrans" cxnId="{ACBD6BCB-C5A9-43C2-976D-956B0E2958CF}">
      <dgm:prSet/>
      <dgm:spPr/>
      <dgm:t>
        <a:bodyPr/>
        <a:lstStyle/>
        <a:p>
          <a:endParaRPr lang="en-US"/>
        </a:p>
      </dgm:t>
    </dgm:pt>
    <dgm:pt modelId="{545273A2-D1D0-4ADE-B97D-384AD2E19D22}" type="sibTrans" cxnId="{ACBD6BCB-C5A9-43C2-976D-956B0E2958CF}">
      <dgm:prSet/>
      <dgm:spPr/>
      <dgm:t>
        <a:bodyPr/>
        <a:lstStyle/>
        <a:p>
          <a:endParaRPr lang="en-US"/>
        </a:p>
      </dgm:t>
    </dgm:pt>
    <dgm:pt modelId="{902A71EE-05E2-441B-B48D-92D4992F3E0C}">
      <dgm:prSet phldrT="[Text]" custT="1"/>
      <dgm:spPr/>
      <dgm:t>
        <a:bodyPr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u="none" strike="noStrike" kern="1200" cap="none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</a:rPr>
            <a:t>Initial run of the K-Means algorithm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u="none" strike="noStrike" kern="1200" cap="none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</a:rPr>
            <a:t>Feb 28</a:t>
          </a:r>
          <a:r>
            <a:rPr lang="en-US" sz="1800" b="1" i="0" u="none" strike="noStrike" kern="1200" cap="none" baseline="30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</a:rPr>
            <a:t>th</a:t>
          </a:r>
          <a:r>
            <a:rPr lang="en-US" sz="1800" b="0" i="0" u="none" strike="noStrike" kern="1200" cap="none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</a:rPr>
            <a:t> </a:t>
          </a:r>
        </a:p>
      </dgm:t>
    </dgm:pt>
    <dgm:pt modelId="{D1B1B9AA-A6E0-496D-B309-4E2D274CFEA9}" type="parTrans" cxnId="{DED939A1-8B0D-4B68-B2CF-FC4FD8453C3E}">
      <dgm:prSet/>
      <dgm:spPr/>
      <dgm:t>
        <a:bodyPr/>
        <a:lstStyle/>
        <a:p>
          <a:endParaRPr lang="en-US"/>
        </a:p>
      </dgm:t>
    </dgm:pt>
    <dgm:pt modelId="{851E589A-EFAD-4C87-AF26-A8E40AE8AD05}" type="sibTrans" cxnId="{DED939A1-8B0D-4B68-B2CF-FC4FD8453C3E}">
      <dgm:prSet/>
      <dgm:spPr/>
      <dgm:t>
        <a:bodyPr/>
        <a:lstStyle/>
        <a:p>
          <a:endParaRPr lang="en-US"/>
        </a:p>
      </dgm:t>
    </dgm:pt>
    <dgm:pt modelId="{66284D47-FE7D-4A85-8143-289E0FDF725B}">
      <dgm:prSet phldrT="[Text]" custT="1"/>
      <dgm:spPr/>
      <dgm:t>
        <a:bodyPr/>
        <a:lstStyle/>
        <a:p>
          <a:pPr algn="ctr">
            <a:buNone/>
          </a:pPr>
          <a:r>
            <a:rPr lang="en-US" sz="1700" b="0" i="0" u="none" strike="noStrike" kern="1200" cap="none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</a:rPr>
            <a:t>Final Presentation</a:t>
          </a:r>
        </a:p>
        <a:p>
          <a:pPr algn="ctr">
            <a:buNone/>
          </a:pPr>
          <a:r>
            <a:rPr lang="en-US" sz="1800" b="1" i="0" u="none" strike="noStrike" kern="1200" cap="none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</a:rPr>
            <a:t>May 5</a:t>
          </a:r>
          <a:r>
            <a:rPr lang="en-US" sz="1800" b="1" i="0" u="none" strike="noStrike" kern="1200" cap="none" baseline="30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</a:rPr>
            <a:t>th</a:t>
          </a:r>
          <a:endParaRPr lang="en-US" sz="1800" b="1" i="0" u="none" strike="noStrike" kern="1200" cap="none" dirty="0">
            <a:solidFill>
              <a:srgbClr val="003B55"/>
            </a:solidFill>
            <a:latin typeface="Titillium Web Light"/>
            <a:ea typeface="Titillium Web Light"/>
            <a:cs typeface="Titillium Web Light"/>
          </a:endParaRPr>
        </a:p>
      </dgm:t>
    </dgm:pt>
    <dgm:pt modelId="{9969BC91-8BC3-4931-B7B7-B00464546D74}" type="parTrans" cxnId="{8D1C16E9-58E6-4E8B-8D13-9391314A1A2D}">
      <dgm:prSet/>
      <dgm:spPr/>
      <dgm:t>
        <a:bodyPr/>
        <a:lstStyle/>
        <a:p>
          <a:endParaRPr lang="en-US"/>
        </a:p>
      </dgm:t>
    </dgm:pt>
    <dgm:pt modelId="{90B8E02B-A04A-4BF1-87EB-C5DEBEB10769}" type="sibTrans" cxnId="{8D1C16E9-58E6-4E8B-8D13-9391314A1A2D}">
      <dgm:prSet/>
      <dgm:spPr/>
      <dgm:t>
        <a:bodyPr/>
        <a:lstStyle/>
        <a:p>
          <a:endParaRPr lang="en-US"/>
        </a:p>
      </dgm:t>
    </dgm:pt>
    <dgm:pt modelId="{FE47FBD5-A719-41B1-B14E-1999BDDE6C3C}" type="pres">
      <dgm:prSet presAssocID="{A82EBBEB-02CA-450A-ADF0-7E1C99D8D2D1}" presName="Name0" presStyleCnt="0">
        <dgm:presLayoutVars>
          <dgm:dir/>
          <dgm:resizeHandles val="exact"/>
        </dgm:presLayoutVars>
      </dgm:prSet>
      <dgm:spPr/>
    </dgm:pt>
    <dgm:pt modelId="{AC72F22C-099E-498D-8DC7-9B2A966FB234}" type="pres">
      <dgm:prSet presAssocID="{A82EBBEB-02CA-450A-ADF0-7E1C99D8D2D1}" presName="arrow" presStyleLbl="bgShp" presStyleIdx="0" presStyleCnt="1"/>
      <dgm:spPr>
        <a:effectLst>
          <a:glow rad="317500">
            <a:schemeClr val="accent1">
              <a:alpha val="40000"/>
            </a:schemeClr>
          </a:glow>
        </a:effectLst>
      </dgm:spPr>
    </dgm:pt>
    <dgm:pt modelId="{644FC417-65C4-4A14-9BD3-0B4FE4983038}" type="pres">
      <dgm:prSet presAssocID="{A82EBBEB-02CA-450A-ADF0-7E1C99D8D2D1}" presName="points" presStyleCnt="0"/>
      <dgm:spPr/>
    </dgm:pt>
    <dgm:pt modelId="{0BFD2B67-6EEF-4CED-9DD0-87FB3CA2D9F6}" type="pres">
      <dgm:prSet presAssocID="{11AE9903-8A7D-40BB-AF2D-0827DA2C4880}" presName="compositeA" presStyleCnt="0"/>
      <dgm:spPr/>
    </dgm:pt>
    <dgm:pt modelId="{74D5A485-77E1-4371-B1DA-5501D50167D9}" type="pres">
      <dgm:prSet presAssocID="{11AE9903-8A7D-40BB-AF2D-0827DA2C4880}" presName="textA" presStyleLbl="revTx" presStyleIdx="0" presStyleCnt="7" custScaleX="121030" custScaleY="73187">
        <dgm:presLayoutVars>
          <dgm:bulletEnabled val="1"/>
        </dgm:presLayoutVars>
      </dgm:prSet>
      <dgm:spPr/>
    </dgm:pt>
    <dgm:pt modelId="{D1720A3A-5323-47FA-A501-DB9E770BAE3D}" type="pres">
      <dgm:prSet presAssocID="{11AE9903-8A7D-40BB-AF2D-0827DA2C4880}" presName="circleA" presStyleLbl="node1" presStyleIdx="0" presStyleCnt="7" custLinFactNeighborX="14029" custLinFactNeighborY="28059"/>
      <dgm:spPr>
        <a:gradFill rotWithShape="0">
          <a:gsLst>
            <a:gs pos="0">
              <a:srgbClr val="D3EBD5"/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</dgm:spPr>
    </dgm:pt>
    <dgm:pt modelId="{75045AA1-C2A5-42F2-A01E-58F27156D578}" type="pres">
      <dgm:prSet presAssocID="{11AE9903-8A7D-40BB-AF2D-0827DA2C4880}" presName="spaceA" presStyleCnt="0"/>
      <dgm:spPr/>
    </dgm:pt>
    <dgm:pt modelId="{5D8A696D-F594-467F-A51E-2AFB38010A92}" type="pres">
      <dgm:prSet presAssocID="{D399CA55-417C-43BC-A648-1F4C0D1A7548}" presName="space" presStyleCnt="0"/>
      <dgm:spPr/>
    </dgm:pt>
    <dgm:pt modelId="{11DB416F-964F-4B71-91DA-1F7D6BC44488}" type="pres">
      <dgm:prSet presAssocID="{1C0E0690-0D28-498A-9713-AAA00D9F988C}" presName="compositeB" presStyleCnt="0"/>
      <dgm:spPr/>
    </dgm:pt>
    <dgm:pt modelId="{23DCC597-2234-4D4F-96BB-AAFC5589CBAE}" type="pres">
      <dgm:prSet presAssocID="{1C0E0690-0D28-498A-9713-AAA00D9F988C}" presName="textB" presStyleLbl="revTx" presStyleIdx="1" presStyleCnt="7" custScaleX="118970" custScaleY="79742">
        <dgm:presLayoutVars>
          <dgm:bulletEnabled val="1"/>
        </dgm:presLayoutVars>
      </dgm:prSet>
      <dgm:spPr/>
    </dgm:pt>
    <dgm:pt modelId="{DAAE9942-3612-4795-A6AA-72B58A68559F}" type="pres">
      <dgm:prSet presAssocID="{1C0E0690-0D28-498A-9713-AAA00D9F988C}" presName="circleB" presStyleLbl="node1" presStyleIdx="1" presStyleCnt="7" custLinFactNeighborY="-16836"/>
      <dgm:spPr>
        <a:xfrm>
          <a:off x="1622835" y="2036826"/>
          <a:ext cx="452628" cy="452628"/>
        </a:xfrm>
        <a:prstGeom prst="ellipse">
          <a:avLst/>
        </a:prstGeom>
        <a:gradFill rotWithShape="0">
          <a:gsLst>
            <a:gs pos="0">
              <a:srgbClr val="80BFB7"/>
            </a:gs>
            <a:gs pos="100000">
              <a:srgbClr val="57A7B5">
                <a:hueOff val="1169395"/>
                <a:satOff val="2842"/>
                <a:lumOff val="4641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0A6DE4B1-B5DC-4351-8D87-B3739B905B9B}" type="pres">
      <dgm:prSet presAssocID="{1C0E0690-0D28-498A-9713-AAA00D9F988C}" presName="spaceB" presStyleCnt="0"/>
      <dgm:spPr/>
    </dgm:pt>
    <dgm:pt modelId="{EB47B162-40A6-4D83-9CDA-D925DC1CB76C}" type="pres">
      <dgm:prSet presAssocID="{15990F3A-020E-4F6E-8FAA-5A892B027742}" presName="space" presStyleCnt="0"/>
      <dgm:spPr/>
    </dgm:pt>
    <dgm:pt modelId="{B05C7BC1-12DC-4B6D-AF8F-61290D245B99}" type="pres">
      <dgm:prSet presAssocID="{30E7E69C-CFDD-4141-8033-E02187194337}" presName="compositeA" presStyleCnt="0"/>
      <dgm:spPr/>
    </dgm:pt>
    <dgm:pt modelId="{7E066FCD-E543-4D62-B391-28AD7BF1F33D}" type="pres">
      <dgm:prSet presAssocID="{30E7E69C-CFDD-4141-8033-E02187194337}" presName="textA" presStyleLbl="revTx" presStyleIdx="2" presStyleCnt="7" custScaleX="136514" custScaleY="74432" custLinFactNeighborX="6903">
        <dgm:presLayoutVars>
          <dgm:bulletEnabled val="1"/>
        </dgm:presLayoutVars>
      </dgm:prSet>
      <dgm:spPr/>
    </dgm:pt>
    <dgm:pt modelId="{DDB75857-E643-48BD-A6CE-76C56D189731}" type="pres">
      <dgm:prSet presAssocID="{30E7E69C-CFDD-4141-8033-E02187194337}" presName="circleA" presStyleLbl="node1" presStyleIdx="2" presStyleCnt="7" custLinFactNeighborY="25254"/>
      <dgm:spPr>
        <a:gradFill rotWithShape="0">
          <a:gsLst>
            <a:gs pos="0">
              <a:srgbClr val="80BFB7"/>
            </a:gs>
            <a:gs pos="100000">
              <a:schemeClr val="accent4">
                <a:hueOff val="1169395"/>
                <a:satOff val="2842"/>
                <a:lumOff val="4641"/>
                <a:alphaOff val="0"/>
                <a:tint val="50000"/>
                <a:shade val="100000"/>
                <a:satMod val="350000"/>
              </a:schemeClr>
            </a:gs>
          </a:gsLst>
        </a:gradFill>
      </dgm:spPr>
    </dgm:pt>
    <dgm:pt modelId="{5E360312-BF1B-4776-8AFC-DA46428FFE53}" type="pres">
      <dgm:prSet presAssocID="{30E7E69C-CFDD-4141-8033-E02187194337}" presName="spaceA" presStyleCnt="0"/>
      <dgm:spPr/>
    </dgm:pt>
    <dgm:pt modelId="{B7F83558-B746-454C-9E4D-1C5B6461FF57}" type="pres">
      <dgm:prSet presAssocID="{0B3221A2-15F9-4128-8E4D-76E36777D374}" presName="space" presStyleCnt="0"/>
      <dgm:spPr/>
    </dgm:pt>
    <dgm:pt modelId="{2638DE43-B835-4692-8B6D-859AE60F2741}" type="pres">
      <dgm:prSet presAssocID="{70FC1ADB-F403-4C8D-9765-CD47B92C50B7}" presName="compositeB" presStyleCnt="0"/>
      <dgm:spPr/>
    </dgm:pt>
    <dgm:pt modelId="{5167A019-C963-46E0-913F-26C35A8A3A2A}" type="pres">
      <dgm:prSet presAssocID="{70FC1ADB-F403-4C8D-9765-CD47B92C50B7}" presName="textB" presStyleLbl="revTx" presStyleIdx="3" presStyleCnt="7" custScaleX="141237" custScaleY="79026">
        <dgm:presLayoutVars>
          <dgm:bulletEnabled val="1"/>
        </dgm:presLayoutVars>
      </dgm:prSet>
      <dgm:spPr/>
    </dgm:pt>
    <dgm:pt modelId="{1C4DEAE2-5E91-451B-9FD4-F8E2742DA4C0}" type="pres">
      <dgm:prSet presAssocID="{70FC1ADB-F403-4C8D-9765-CD47B92C50B7}" presName="circleB" presStyleLbl="node1" presStyleIdx="3" presStyleCnt="7" custLinFactNeighborY="-16836"/>
      <dgm:spPr>
        <a:xfrm>
          <a:off x="4337689" y="2036826"/>
          <a:ext cx="452628" cy="452628"/>
        </a:xfrm>
        <a:prstGeom prst="ellipse">
          <a:avLst/>
        </a:prstGeom>
        <a:gradFill rotWithShape="0">
          <a:gsLst>
            <a:gs pos="0">
              <a:srgbClr val="0B87A1"/>
            </a:gs>
            <a:gs pos="100000">
              <a:srgbClr val="57A7B5">
                <a:hueOff val="2338790"/>
                <a:satOff val="5683"/>
                <a:lumOff val="9281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77772CE8-533A-48C5-817A-DF5968D8922E}" type="pres">
      <dgm:prSet presAssocID="{70FC1ADB-F403-4C8D-9765-CD47B92C50B7}" presName="spaceB" presStyleCnt="0"/>
      <dgm:spPr/>
    </dgm:pt>
    <dgm:pt modelId="{36A01DBE-63E2-43ED-B7F8-E0A10E1CE1AA}" type="pres">
      <dgm:prSet presAssocID="{7E5A4FDA-44F3-4D74-8C6E-10EFF615E7FD}" presName="space" presStyleCnt="0"/>
      <dgm:spPr/>
    </dgm:pt>
    <dgm:pt modelId="{8B56C067-757B-4BDD-9090-681BB1F9C0D8}" type="pres">
      <dgm:prSet presAssocID="{995A1454-1744-47A0-9EA0-ADD8F0B949A8}" presName="compositeA" presStyleCnt="0"/>
      <dgm:spPr/>
    </dgm:pt>
    <dgm:pt modelId="{30B16C26-603B-4732-B0BF-C0E587E16919}" type="pres">
      <dgm:prSet presAssocID="{995A1454-1744-47A0-9EA0-ADD8F0B949A8}" presName="textA" presStyleLbl="revTx" presStyleIdx="4" presStyleCnt="7" custScaleX="137813" custScaleY="75379">
        <dgm:presLayoutVars>
          <dgm:bulletEnabled val="1"/>
        </dgm:presLayoutVars>
      </dgm:prSet>
      <dgm:spPr/>
    </dgm:pt>
    <dgm:pt modelId="{9A02CA11-B5C5-45A6-B08F-3CD31F50CF35}" type="pres">
      <dgm:prSet presAssocID="{995A1454-1744-47A0-9EA0-ADD8F0B949A8}" presName="circleA" presStyleLbl="node1" presStyleIdx="4" presStyleCnt="7" custLinFactNeighborY="28060"/>
      <dgm:spPr>
        <a:gradFill rotWithShape="0">
          <a:gsLst>
            <a:gs pos="0">
              <a:srgbClr val="0B87A1"/>
            </a:gs>
            <a:gs pos="100000">
              <a:schemeClr val="accent4">
                <a:hueOff val="2338790"/>
                <a:satOff val="5683"/>
                <a:lumOff val="9281"/>
                <a:alphaOff val="0"/>
                <a:tint val="50000"/>
                <a:shade val="100000"/>
                <a:satMod val="350000"/>
              </a:schemeClr>
            </a:gs>
          </a:gsLst>
        </a:gradFill>
      </dgm:spPr>
    </dgm:pt>
    <dgm:pt modelId="{F5E186BA-2F4F-4115-87C9-DF7877E6A9C6}" type="pres">
      <dgm:prSet presAssocID="{995A1454-1744-47A0-9EA0-ADD8F0B949A8}" presName="spaceA" presStyleCnt="0"/>
      <dgm:spPr/>
    </dgm:pt>
    <dgm:pt modelId="{271FD3E8-FC2D-457D-8213-618851086B03}" type="pres">
      <dgm:prSet presAssocID="{545273A2-D1D0-4ADE-B97D-384AD2E19D22}" presName="space" presStyleCnt="0"/>
      <dgm:spPr/>
    </dgm:pt>
    <dgm:pt modelId="{9B7FB93E-7904-4D3C-B516-38E8B66461C7}" type="pres">
      <dgm:prSet presAssocID="{902A71EE-05E2-441B-B48D-92D4992F3E0C}" presName="compositeB" presStyleCnt="0"/>
      <dgm:spPr/>
    </dgm:pt>
    <dgm:pt modelId="{5FAC1D70-9267-470D-9B43-6C581917C7D5}" type="pres">
      <dgm:prSet presAssocID="{902A71EE-05E2-441B-B48D-92D4992F3E0C}" presName="textB" presStyleLbl="revTx" presStyleIdx="5" presStyleCnt="7" custScaleX="122137" custScaleY="84568" custLinFactNeighborY="13271">
        <dgm:presLayoutVars>
          <dgm:bulletEnabled val="1"/>
        </dgm:presLayoutVars>
      </dgm:prSet>
      <dgm:spPr/>
    </dgm:pt>
    <dgm:pt modelId="{8531BBE4-C290-42AB-A0AB-B547A6BB8198}" type="pres">
      <dgm:prSet presAssocID="{902A71EE-05E2-441B-B48D-92D4992F3E0C}" presName="circleB" presStyleLbl="node1" presStyleIdx="5" presStyleCnt="7" custLinFactNeighborY="-14030"/>
      <dgm:spPr>
        <a:gradFill rotWithShape="0">
          <a:gsLst>
            <a:gs pos="0">
              <a:srgbClr val="01597F"/>
            </a:gs>
            <a:gs pos="100000">
              <a:schemeClr val="accent4">
                <a:hueOff val="2923488"/>
                <a:satOff val="7104"/>
                <a:lumOff val="11602"/>
                <a:alphaOff val="0"/>
                <a:tint val="50000"/>
                <a:shade val="100000"/>
                <a:satMod val="350000"/>
              </a:schemeClr>
            </a:gs>
          </a:gsLst>
        </a:gradFill>
      </dgm:spPr>
    </dgm:pt>
    <dgm:pt modelId="{577B9FF4-8E98-461F-9588-40CED6FAF420}" type="pres">
      <dgm:prSet presAssocID="{902A71EE-05E2-441B-B48D-92D4992F3E0C}" presName="spaceB" presStyleCnt="0"/>
      <dgm:spPr/>
    </dgm:pt>
    <dgm:pt modelId="{9F13E38B-CB9E-4063-83FE-038D1BB950FE}" type="pres">
      <dgm:prSet presAssocID="{851E589A-EFAD-4C87-AF26-A8E40AE8AD05}" presName="space" presStyleCnt="0"/>
      <dgm:spPr/>
    </dgm:pt>
    <dgm:pt modelId="{26EFA0EC-A773-4074-A196-95CACA479EE2}" type="pres">
      <dgm:prSet presAssocID="{66284D47-FE7D-4A85-8143-289E0FDF725B}" presName="compositeA" presStyleCnt="0"/>
      <dgm:spPr/>
    </dgm:pt>
    <dgm:pt modelId="{C9BF6978-85BF-482B-A488-B3FC7A5DD491}" type="pres">
      <dgm:prSet presAssocID="{66284D47-FE7D-4A85-8143-289E0FDF725B}" presName="textA" presStyleLbl="revTx" presStyleIdx="6" presStyleCnt="7" custScaleX="166928" custScaleY="73625" custLinFactNeighborY="-701">
        <dgm:presLayoutVars>
          <dgm:bulletEnabled val="1"/>
        </dgm:presLayoutVars>
      </dgm:prSet>
      <dgm:spPr/>
    </dgm:pt>
    <dgm:pt modelId="{D2E6B607-584C-44C4-BAF8-12A1287B4601}" type="pres">
      <dgm:prSet presAssocID="{66284D47-FE7D-4A85-8143-289E0FDF725B}" presName="circleA" presStyleLbl="node1" presStyleIdx="6" presStyleCnt="7" custLinFactNeighborY="30866"/>
      <dgm:spPr>
        <a:gradFill rotWithShape="0">
          <a:gsLst>
            <a:gs pos="0">
              <a:srgbClr val="01597F"/>
            </a:gs>
            <a:gs pos="100000">
              <a:schemeClr val="accent4">
                <a:hueOff val="3508185"/>
                <a:satOff val="8525"/>
                <a:lumOff val="13922"/>
                <a:alphaOff val="0"/>
                <a:tint val="50000"/>
                <a:shade val="100000"/>
                <a:satMod val="350000"/>
              </a:schemeClr>
            </a:gs>
          </a:gsLst>
        </a:gradFill>
      </dgm:spPr>
    </dgm:pt>
    <dgm:pt modelId="{BB2FAE00-DF8E-4DEE-A004-B06954B757FA}" type="pres">
      <dgm:prSet presAssocID="{66284D47-FE7D-4A85-8143-289E0FDF725B}" presName="spaceA" presStyleCnt="0"/>
      <dgm:spPr/>
    </dgm:pt>
  </dgm:ptLst>
  <dgm:cxnLst>
    <dgm:cxn modelId="{82AF3014-CDDC-4E7B-A235-23572A2961DC}" type="presOf" srcId="{902A71EE-05E2-441B-B48D-92D4992F3E0C}" destId="{5FAC1D70-9267-470D-9B43-6C581917C7D5}" srcOrd="0" destOrd="0" presId="urn:microsoft.com/office/officeart/2005/8/layout/hProcess11"/>
    <dgm:cxn modelId="{DF9D9D18-31B0-4A54-90E4-59C330CF692D}" type="presOf" srcId="{66284D47-FE7D-4A85-8143-289E0FDF725B}" destId="{C9BF6978-85BF-482B-A488-B3FC7A5DD491}" srcOrd="0" destOrd="0" presId="urn:microsoft.com/office/officeart/2005/8/layout/hProcess11"/>
    <dgm:cxn modelId="{81F3DB24-B5C0-457A-8E42-0F9A16234336}" type="presOf" srcId="{70FC1ADB-F403-4C8D-9765-CD47B92C50B7}" destId="{5167A019-C963-46E0-913F-26C35A8A3A2A}" srcOrd="0" destOrd="0" presId="urn:microsoft.com/office/officeart/2005/8/layout/hProcess11"/>
    <dgm:cxn modelId="{EDB18B3F-E7D9-4B83-B7F5-951359A51026}" srcId="{A82EBBEB-02CA-450A-ADF0-7E1C99D8D2D1}" destId="{1C0E0690-0D28-498A-9713-AAA00D9F988C}" srcOrd="1" destOrd="0" parTransId="{20FDDFC3-5A94-4CF6-810E-1E90F9A3B358}" sibTransId="{15990F3A-020E-4F6E-8FAA-5A892B027742}"/>
    <dgm:cxn modelId="{C8825C41-F86B-48E3-9F90-AD91DB1EEC31}" type="presOf" srcId="{A82EBBEB-02CA-450A-ADF0-7E1C99D8D2D1}" destId="{FE47FBD5-A719-41B1-B14E-1999BDDE6C3C}" srcOrd="0" destOrd="0" presId="urn:microsoft.com/office/officeart/2005/8/layout/hProcess11"/>
    <dgm:cxn modelId="{71CE6369-05DB-4E90-AB27-761482669A96}" type="presOf" srcId="{1C0E0690-0D28-498A-9713-AAA00D9F988C}" destId="{23DCC597-2234-4D4F-96BB-AAFC5589CBAE}" srcOrd="0" destOrd="0" presId="urn:microsoft.com/office/officeart/2005/8/layout/hProcess11"/>
    <dgm:cxn modelId="{65082B81-04CE-4B76-B6CB-24846B054540}" srcId="{A82EBBEB-02CA-450A-ADF0-7E1C99D8D2D1}" destId="{70FC1ADB-F403-4C8D-9765-CD47B92C50B7}" srcOrd="3" destOrd="0" parTransId="{AF5826A2-D9AF-42A1-B720-8C9AE2511BE7}" sibTransId="{7E5A4FDA-44F3-4D74-8C6E-10EFF615E7FD}"/>
    <dgm:cxn modelId="{040B7B91-68A6-40D3-BEEC-086C3609372F}" srcId="{A82EBBEB-02CA-450A-ADF0-7E1C99D8D2D1}" destId="{11AE9903-8A7D-40BB-AF2D-0827DA2C4880}" srcOrd="0" destOrd="0" parTransId="{92C6F6EE-E440-4C94-A517-2DE87BF86B82}" sibTransId="{D399CA55-417C-43BC-A648-1F4C0D1A7548}"/>
    <dgm:cxn modelId="{4961989C-B8C3-45EF-93AF-E20A5C24D9C1}" srcId="{A82EBBEB-02CA-450A-ADF0-7E1C99D8D2D1}" destId="{30E7E69C-CFDD-4141-8033-E02187194337}" srcOrd="2" destOrd="0" parTransId="{497FA2C5-344C-4358-A83D-19A6BA41A8C9}" sibTransId="{0B3221A2-15F9-4128-8E4D-76E36777D374}"/>
    <dgm:cxn modelId="{DED939A1-8B0D-4B68-B2CF-FC4FD8453C3E}" srcId="{A82EBBEB-02CA-450A-ADF0-7E1C99D8D2D1}" destId="{902A71EE-05E2-441B-B48D-92D4992F3E0C}" srcOrd="5" destOrd="0" parTransId="{D1B1B9AA-A6E0-496D-B309-4E2D274CFEA9}" sibTransId="{851E589A-EFAD-4C87-AF26-A8E40AE8AD05}"/>
    <dgm:cxn modelId="{A46806AB-9C4C-4BEA-9AFF-EAE87BCF6C74}" type="presOf" srcId="{814FBD6B-E8B9-4A8A-99A6-3C744024F994}" destId="{23DCC597-2234-4D4F-96BB-AAFC5589CBAE}" srcOrd="0" destOrd="1" presId="urn:microsoft.com/office/officeart/2005/8/layout/hProcess11"/>
    <dgm:cxn modelId="{FC83C3AF-7E4C-4AFC-95CF-0BFD825DAA13}" type="presOf" srcId="{995A1454-1744-47A0-9EA0-ADD8F0B949A8}" destId="{30B16C26-603B-4732-B0BF-C0E587E16919}" srcOrd="0" destOrd="0" presId="urn:microsoft.com/office/officeart/2005/8/layout/hProcess11"/>
    <dgm:cxn modelId="{B27AA8B9-3C25-4010-8104-104668FE2652}" type="presOf" srcId="{30E7E69C-CFDD-4141-8033-E02187194337}" destId="{7E066FCD-E543-4D62-B391-28AD7BF1F33D}" srcOrd="0" destOrd="0" presId="urn:microsoft.com/office/officeart/2005/8/layout/hProcess11"/>
    <dgm:cxn modelId="{ACBD6BCB-C5A9-43C2-976D-956B0E2958CF}" srcId="{A82EBBEB-02CA-450A-ADF0-7E1C99D8D2D1}" destId="{995A1454-1744-47A0-9EA0-ADD8F0B949A8}" srcOrd="4" destOrd="0" parTransId="{05E5A0CC-2942-4506-B841-382089CE30C4}" sibTransId="{545273A2-D1D0-4ADE-B97D-384AD2E19D22}"/>
    <dgm:cxn modelId="{ECF539DC-99C5-448A-B5A1-3ECB64C00E50}" type="presOf" srcId="{11AE9903-8A7D-40BB-AF2D-0827DA2C4880}" destId="{74D5A485-77E1-4371-B1DA-5501D50167D9}" srcOrd="0" destOrd="0" presId="urn:microsoft.com/office/officeart/2005/8/layout/hProcess11"/>
    <dgm:cxn modelId="{986B94E3-352B-4CB1-8562-C383188E02D7}" srcId="{1C0E0690-0D28-498A-9713-AAA00D9F988C}" destId="{814FBD6B-E8B9-4A8A-99A6-3C744024F994}" srcOrd="0" destOrd="0" parTransId="{AE47D0DD-79C5-4DC7-8A18-862C95366DE5}" sibTransId="{ABC08D6C-03A8-45C5-9D67-9A046D3CA252}"/>
    <dgm:cxn modelId="{8D1C16E9-58E6-4E8B-8D13-9391314A1A2D}" srcId="{A82EBBEB-02CA-450A-ADF0-7E1C99D8D2D1}" destId="{66284D47-FE7D-4A85-8143-289E0FDF725B}" srcOrd="6" destOrd="0" parTransId="{9969BC91-8BC3-4931-B7B7-B00464546D74}" sibTransId="{90B8E02B-A04A-4BF1-87EB-C5DEBEB10769}"/>
    <dgm:cxn modelId="{AEBBB9EA-611E-4313-8428-EAA7F1535B8B}" type="presParOf" srcId="{FE47FBD5-A719-41B1-B14E-1999BDDE6C3C}" destId="{AC72F22C-099E-498D-8DC7-9B2A966FB234}" srcOrd="0" destOrd="0" presId="urn:microsoft.com/office/officeart/2005/8/layout/hProcess11"/>
    <dgm:cxn modelId="{088ACB96-9235-4493-8A71-ECA89E4B8237}" type="presParOf" srcId="{FE47FBD5-A719-41B1-B14E-1999BDDE6C3C}" destId="{644FC417-65C4-4A14-9BD3-0B4FE4983038}" srcOrd="1" destOrd="0" presId="urn:microsoft.com/office/officeart/2005/8/layout/hProcess11"/>
    <dgm:cxn modelId="{361E68F7-C711-42F0-AE89-9055AF05A0BD}" type="presParOf" srcId="{644FC417-65C4-4A14-9BD3-0B4FE4983038}" destId="{0BFD2B67-6EEF-4CED-9DD0-87FB3CA2D9F6}" srcOrd="0" destOrd="0" presId="urn:microsoft.com/office/officeart/2005/8/layout/hProcess11"/>
    <dgm:cxn modelId="{7B2C71D1-2713-4806-A2FA-C9BA38149604}" type="presParOf" srcId="{0BFD2B67-6EEF-4CED-9DD0-87FB3CA2D9F6}" destId="{74D5A485-77E1-4371-B1DA-5501D50167D9}" srcOrd="0" destOrd="0" presId="urn:microsoft.com/office/officeart/2005/8/layout/hProcess11"/>
    <dgm:cxn modelId="{B62D7493-5044-4210-A0FA-BFE1DC0E6889}" type="presParOf" srcId="{0BFD2B67-6EEF-4CED-9DD0-87FB3CA2D9F6}" destId="{D1720A3A-5323-47FA-A501-DB9E770BAE3D}" srcOrd="1" destOrd="0" presId="urn:microsoft.com/office/officeart/2005/8/layout/hProcess11"/>
    <dgm:cxn modelId="{2B9A8484-D42A-49D8-918D-D365E7AD7DF0}" type="presParOf" srcId="{0BFD2B67-6EEF-4CED-9DD0-87FB3CA2D9F6}" destId="{75045AA1-C2A5-42F2-A01E-58F27156D578}" srcOrd="2" destOrd="0" presId="urn:microsoft.com/office/officeart/2005/8/layout/hProcess11"/>
    <dgm:cxn modelId="{DD4096ED-C7C9-43EB-8F44-1EEEBC6117AA}" type="presParOf" srcId="{644FC417-65C4-4A14-9BD3-0B4FE4983038}" destId="{5D8A696D-F594-467F-A51E-2AFB38010A92}" srcOrd="1" destOrd="0" presId="urn:microsoft.com/office/officeart/2005/8/layout/hProcess11"/>
    <dgm:cxn modelId="{E70F05C6-F440-4CD2-8F1D-A6673FD2B2C9}" type="presParOf" srcId="{644FC417-65C4-4A14-9BD3-0B4FE4983038}" destId="{11DB416F-964F-4B71-91DA-1F7D6BC44488}" srcOrd="2" destOrd="0" presId="urn:microsoft.com/office/officeart/2005/8/layout/hProcess11"/>
    <dgm:cxn modelId="{F657C37E-8CC0-48BC-8A27-372F0228D9F9}" type="presParOf" srcId="{11DB416F-964F-4B71-91DA-1F7D6BC44488}" destId="{23DCC597-2234-4D4F-96BB-AAFC5589CBAE}" srcOrd="0" destOrd="0" presId="urn:microsoft.com/office/officeart/2005/8/layout/hProcess11"/>
    <dgm:cxn modelId="{BC4EF99A-A90E-488E-AA01-7EEFA57E0642}" type="presParOf" srcId="{11DB416F-964F-4B71-91DA-1F7D6BC44488}" destId="{DAAE9942-3612-4795-A6AA-72B58A68559F}" srcOrd="1" destOrd="0" presId="urn:microsoft.com/office/officeart/2005/8/layout/hProcess11"/>
    <dgm:cxn modelId="{17DA53A0-BD15-4143-A668-0FFD80321A44}" type="presParOf" srcId="{11DB416F-964F-4B71-91DA-1F7D6BC44488}" destId="{0A6DE4B1-B5DC-4351-8D87-B3739B905B9B}" srcOrd="2" destOrd="0" presId="urn:microsoft.com/office/officeart/2005/8/layout/hProcess11"/>
    <dgm:cxn modelId="{D0F33769-A291-4BA0-A648-C9A35B4A53B8}" type="presParOf" srcId="{644FC417-65C4-4A14-9BD3-0B4FE4983038}" destId="{EB47B162-40A6-4D83-9CDA-D925DC1CB76C}" srcOrd="3" destOrd="0" presId="urn:microsoft.com/office/officeart/2005/8/layout/hProcess11"/>
    <dgm:cxn modelId="{AA0A1F7C-75CE-4989-A8B8-640ECA17A918}" type="presParOf" srcId="{644FC417-65C4-4A14-9BD3-0B4FE4983038}" destId="{B05C7BC1-12DC-4B6D-AF8F-61290D245B99}" srcOrd="4" destOrd="0" presId="urn:microsoft.com/office/officeart/2005/8/layout/hProcess11"/>
    <dgm:cxn modelId="{75D945B0-CA5B-4118-94A9-27EFD31C22AE}" type="presParOf" srcId="{B05C7BC1-12DC-4B6D-AF8F-61290D245B99}" destId="{7E066FCD-E543-4D62-B391-28AD7BF1F33D}" srcOrd="0" destOrd="0" presId="urn:microsoft.com/office/officeart/2005/8/layout/hProcess11"/>
    <dgm:cxn modelId="{B3A0FAB8-5A72-41A0-8741-01CAEFEB9F13}" type="presParOf" srcId="{B05C7BC1-12DC-4B6D-AF8F-61290D245B99}" destId="{DDB75857-E643-48BD-A6CE-76C56D189731}" srcOrd="1" destOrd="0" presId="urn:microsoft.com/office/officeart/2005/8/layout/hProcess11"/>
    <dgm:cxn modelId="{3141E506-A060-4A05-834D-8FDFDE709590}" type="presParOf" srcId="{B05C7BC1-12DC-4B6D-AF8F-61290D245B99}" destId="{5E360312-BF1B-4776-8AFC-DA46428FFE53}" srcOrd="2" destOrd="0" presId="urn:microsoft.com/office/officeart/2005/8/layout/hProcess11"/>
    <dgm:cxn modelId="{EFB402AC-5049-42CF-AAF5-F6564597F1A9}" type="presParOf" srcId="{644FC417-65C4-4A14-9BD3-0B4FE4983038}" destId="{B7F83558-B746-454C-9E4D-1C5B6461FF57}" srcOrd="5" destOrd="0" presId="urn:microsoft.com/office/officeart/2005/8/layout/hProcess11"/>
    <dgm:cxn modelId="{F751B975-0223-4A65-8208-3242BC17D170}" type="presParOf" srcId="{644FC417-65C4-4A14-9BD3-0B4FE4983038}" destId="{2638DE43-B835-4692-8B6D-859AE60F2741}" srcOrd="6" destOrd="0" presId="urn:microsoft.com/office/officeart/2005/8/layout/hProcess11"/>
    <dgm:cxn modelId="{408CECD5-4062-43E2-AF73-05099AA6C8FC}" type="presParOf" srcId="{2638DE43-B835-4692-8B6D-859AE60F2741}" destId="{5167A019-C963-46E0-913F-26C35A8A3A2A}" srcOrd="0" destOrd="0" presId="urn:microsoft.com/office/officeart/2005/8/layout/hProcess11"/>
    <dgm:cxn modelId="{9B354416-5F6C-4DBE-8362-9B5A413F1F6F}" type="presParOf" srcId="{2638DE43-B835-4692-8B6D-859AE60F2741}" destId="{1C4DEAE2-5E91-451B-9FD4-F8E2742DA4C0}" srcOrd="1" destOrd="0" presId="urn:microsoft.com/office/officeart/2005/8/layout/hProcess11"/>
    <dgm:cxn modelId="{546B5C21-E3CF-419D-AF75-DA36110E727C}" type="presParOf" srcId="{2638DE43-B835-4692-8B6D-859AE60F2741}" destId="{77772CE8-533A-48C5-817A-DF5968D8922E}" srcOrd="2" destOrd="0" presId="urn:microsoft.com/office/officeart/2005/8/layout/hProcess11"/>
    <dgm:cxn modelId="{5A5255C1-DFD6-46CD-8C2F-AEA92279FCEB}" type="presParOf" srcId="{644FC417-65C4-4A14-9BD3-0B4FE4983038}" destId="{36A01DBE-63E2-43ED-B7F8-E0A10E1CE1AA}" srcOrd="7" destOrd="0" presId="urn:microsoft.com/office/officeart/2005/8/layout/hProcess11"/>
    <dgm:cxn modelId="{CB553D56-F4CC-4129-9BA6-0816B3168495}" type="presParOf" srcId="{644FC417-65C4-4A14-9BD3-0B4FE4983038}" destId="{8B56C067-757B-4BDD-9090-681BB1F9C0D8}" srcOrd="8" destOrd="0" presId="urn:microsoft.com/office/officeart/2005/8/layout/hProcess11"/>
    <dgm:cxn modelId="{33D137A3-964D-429A-AA8F-3DB6CB27BB0F}" type="presParOf" srcId="{8B56C067-757B-4BDD-9090-681BB1F9C0D8}" destId="{30B16C26-603B-4732-B0BF-C0E587E16919}" srcOrd="0" destOrd="0" presId="urn:microsoft.com/office/officeart/2005/8/layout/hProcess11"/>
    <dgm:cxn modelId="{9BA8C1EC-1280-4B8E-A277-887E7443FBB5}" type="presParOf" srcId="{8B56C067-757B-4BDD-9090-681BB1F9C0D8}" destId="{9A02CA11-B5C5-45A6-B08F-3CD31F50CF35}" srcOrd="1" destOrd="0" presId="urn:microsoft.com/office/officeart/2005/8/layout/hProcess11"/>
    <dgm:cxn modelId="{AC5FD3EC-2E98-4916-B276-B45F8BFF1728}" type="presParOf" srcId="{8B56C067-757B-4BDD-9090-681BB1F9C0D8}" destId="{F5E186BA-2F4F-4115-87C9-DF7877E6A9C6}" srcOrd="2" destOrd="0" presId="urn:microsoft.com/office/officeart/2005/8/layout/hProcess11"/>
    <dgm:cxn modelId="{61C52B1D-5A59-44A1-A73E-6E250C474B63}" type="presParOf" srcId="{644FC417-65C4-4A14-9BD3-0B4FE4983038}" destId="{271FD3E8-FC2D-457D-8213-618851086B03}" srcOrd="9" destOrd="0" presId="urn:microsoft.com/office/officeart/2005/8/layout/hProcess11"/>
    <dgm:cxn modelId="{EACA5A4E-57E4-4C9F-8413-4CBD900DF1B8}" type="presParOf" srcId="{644FC417-65C4-4A14-9BD3-0B4FE4983038}" destId="{9B7FB93E-7904-4D3C-B516-38E8B66461C7}" srcOrd="10" destOrd="0" presId="urn:microsoft.com/office/officeart/2005/8/layout/hProcess11"/>
    <dgm:cxn modelId="{A149C2CF-E5BA-4540-875B-65DF5CBB014B}" type="presParOf" srcId="{9B7FB93E-7904-4D3C-B516-38E8B66461C7}" destId="{5FAC1D70-9267-470D-9B43-6C581917C7D5}" srcOrd="0" destOrd="0" presId="urn:microsoft.com/office/officeart/2005/8/layout/hProcess11"/>
    <dgm:cxn modelId="{B2F0ED8C-E977-4552-930D-E52A2CA2C6C0}" type="presParOf" srcId="{9B7FB93E-7904-4D3C-B516-38E8B66461C7}" destId="{8531BBE4-C290-42AB-A0AB-B547A6BB8198}" srcOrd="1" destOrd="0" presId="urn:microsoft.com/office/officeart/2005/8/layout/hProcess11"/>
    <dgm:cxn modelId="{FE1C6073-B6B2-4791-8C88-BF547B5FF833}" type="presParOf" srcId="{9B7FB93E-7904-4D3C-B516-38E8B66461C7}" destId="{577B9FF4-8E98-461F-9588-40CED6FAF420}" srcOrd="2" destOrd="0" presId="urn:microsoft.com/office/officeart/2005/8/layout/hProcess11"/>
    <dgm:cxn modelId="{3C7656D7-FECB-4EC7-A2B1-5FABC8B66270}" type="presParOf" srcId="{644FC417-65C4-4A14-9BD3-0B4FE4983038}" destId="{9F13E38B-CB9E-4063-83FE-038D1BB950FE}" srcOrd="11" destOrd="0" presId="urn:microsoft.com/office/officeart/2005/8/layout/hProcess11"/>
    <dgm:cxn modelId="{25DFEA88-3543-4832-9B27-0FB8E04DAFD4}" type="presParOf" srcId="{644FC417-65C4-4A14-9BD3-0B4FE4983038}" destId="{26EFA0EC-A773-4074-A196-95CACA479EE2}" srcOrd="12" destOrd="0" presId="urn:microsoft.com/office/officeart/2005/8/layout/hProcess11"/>
    <dgm:cxn modelId="{0A59255E-5049-47F9-9615-E147A5A11E69}" type="presParOf" srcId="{26EFA0EC-A773-4074-A196-95CACA479EE2}" destId="{C9BF6978-85BF-482B-A488-B3FC7A5DD491}" srcOrd="0" destOrd="0" presId="urn:microsoft.com/office/officeart/2005/8/layout/hProcess11"/>
    <dgm:cxn modelId="{CDD9C02F-F2C1-4324-9CDD-83551E16A808}" type="presParOf" srcId="{26EFA0EC-A773-4074-A196-95CACA479EE2}" destId="{D2E6B607-584C-44C4-BAF8-12A1287B4601}" srcOrd="1" destOrd="0" presId="urn:microsoft.com/office/officeart/2005/8/layout/hProcess11"/>
    <dgm:cxn modelId="{22963BF2-BF7D-415B-A1AA-98D508E12B83}" type="presParOf" srcId="{26EFA0EC-A773-4074-A196-95CACA479EE2}" destId="{BB2FAE00-DF8E-4DEE-A004-B06954B757F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BD1411-81BE-43A0-8627-A9CD834265F2}" type="doc">
      <dgm:prSet loTypeId="urn:microsoft.com/office/officeart/2005/8/layout/chevron1" loCatId="process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BDBBB882-BCD5-4E6C-A69F-968A70317A0D}">
      <dgm:prSet phldrT="[Text]"/>
      <dgm:spPr/>
      <dgm:t>
        <a:bodyPr/>
        <a:lstStyle/>
        <a:p>
          <a:pPr algn="ctr"/>
          <a:r>
            <a:rPr lang="en-US" dirty="0"/>
            <a:t>Document Conversion</a:t>
          </a:r>
        </a:p>
      </dgm:t>
    </dgm:pt>
    <dgm:pt modelId="{9D5B495F-D822-4C2D-8189-93D35B72F630}" type="parTrans" cxnId="{A3D8C14F-2324-4BE0-B478-9E451472CD49}">
      <dgm:prSet/>
      <dgm:spPr/>
      <dgm:t>
        <a:bodyPr/>
        <a:lstStyle/>
        <a:p>
          <a:pPr algn="ctr"/>
          <a:endParaRPr lang="en-US"/>
        </a:p>
      </dgm:t>
    </dgm:pt>
    <dgm:pt modelId="{CDCFFDE3-448C-44E6-8502-ED4ADF3DE398}" type="sibTrans" cxnId="{A3D8C14F-2324-4BE0-B478-9E451472CD49}">
      <dgm:prSet/>
      <dgm:spPr/>
      <dgm:t>
        <a:bodyPr/>
        <a:lstStyle/>
        <a:p>
          <a:pPr algn="ctr"/>
          <a:endParaRPr lang="en-US"/>
        </a:p>
      </dgm:t>
    </dgm:pt>
    <dgm:pt modelId="{556019F1-46E3-491A-9EB6-EDECF8EBE4DA}">
      <dgm:prSet phldrT="[Text]"/>
      <dgm:spPr>
        <a:solidFill>
          <a:schemeClr val="accent1">
            <a:lumMod val="50000"/>
            <a:alpha val="70000"/>
          </a:schemeClr>
        </a:solidFill>
      </dgm:spPr>
      <dgm:t>
        <a:bodyPr/>
        <a:lstStyle/>
        <a:p>
          <a:pPr algn="ctr"/>
          <a:r>
            <a:rPr lang="en-US" dirty="0"/>
            <a:t>Generate Word Bounding Boxes</a:t>
          </a:r>
        </a:p>
      </dgm:t>
    </dgm:pt>
    <dgm:pt modelId="{4352E5D6-B2A7-45A9-B73B-DEDFAEF98ACE}" type="parTrans" cxnId="{22A0B9D0-C00D-4424-926B-4241E91BB882}">
      <dgm:prSet/>
      <dgm:spPr/>
      <dgm:t>
        <a:bodyPr/>
        <a:lstStyle/>
        <a:p>
          <a:pPr algn="ctr"/>
          <a:endParaRPr lang="en-US"/>
        </a:p>
      </dgm:t>
    </dgm:pt>
    <dgm:pt modelId="{B8345BC5-C7C0-4099-961E-EBF463BBFF7B}" type="sibTrans" cxnId="{22A0B9D0-C00D-4424-926B-4241E91BB882}">
      <dgm:prSet/>
      <dgm:spPr/>
      <dgm:t>
        <a:bodyPr/>
        <a:lstStyle/>
        <a:p>
          <a:pPr algn="ctr"/>
          <a:endParaRPr lang="en-US"/>
        </a:p>
      </dgm:t>
    </dgm:pt>
    <dgm:pt modelId="{D500D866-A9EB-4A74-B394-BBD175D13CE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pPr algn="ctr"/>
          <a:r>
            <a:rPr lang="en-US" dirty="0"/>
            <a:t>Unsupervised Approach for Table Cell Detection</a:t>
          </a:r>
        </a:p>
      </dgm:t>
    </dgm:pt>
    <dgm:pt modelId="{0961028B-BB8A-4E16-BF0A-38FA93B649E1}" type="parTrans" cxnId="{CF13AF44-D610-49B5-AD7E-D3BA59A779E8}">
      <dgm:prSet/>
      <dgm:spPr/>
      <dgm:t>
        <a:bodyPr/>
        <a:lstStyle/>
        <a:p>
          <a:pPr algn="ctr"/>
          <a:endParaRPr lang="en-US"/>
        </a:p>
      </dgm:t>
    </dgm:pt>
    <dgm:pt modelId="{3161F557-1124-40C6-90FC-981107A675FD}" type="sibTrans" cxnId="{CF13AF44-D610-49B5-AD7E-D3BA59A779E8}">
      <dgm:prSet/>
      <dgm:spPr/>
      <dgm:t>
        <a:bodyPr/>
        <a:lstStyle/>
        <a:p>
          <a:pPr algn="ctr"/>
          <a:endParaRPr lang="en-US"/>
        </a:p>
      </dgm:t>
    </dgm:pt>
    <dgm:pt modelId="{4CCE640D-44A4-1047-8EE5-C79F9B9C937E}" type="pres">
      <dgm:prSet presAssocID="{BBBD1411-81BE-43A0-8627-A9CD834265F2}" presName="Name0" presStyleCnt="0">
        <dgm:presLayoutVars>
          <dgm:dir/>
          <dgm:animLvl val="lvl"/>
          <dgm:resizeHandles val="exact"/>
        </dgm:presLayoutVars>
      </dgm:prSet>
      <dgm:spPr/>
    </dgm:pt>
    <dgm:pt modelId="{0C591E85-58B7-7A49-9062-725951B370EE}" type="pres">
      <dgm:prSet presAssocID="{BDBBB882-BCD5-4E6C-A69F-968A70317A0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8DD8DA8-A4C3-1243-BF15-1E8A0EFC3AE3}" type="pres">
      <dgm:prSet presAssocID="{CDCFFDE3-448C-44E6-8502-ED4ADF3DE398}" presName="parTxOnlySpace" presStyleCnt="0"/>
      <dgm:spPr/>
    </dgm:pt>
    <dgm:pt modelId="{C6B65332-1F16-6D47-ACBB-9642FF087286}" type="pres">
      <dgm:prSet presAssocID="{556019F1-46E3-491A-9EB6-EDECF8EBE4D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6902575-D0E5-DA44-A5FD-2BFE28D9E0FE}" type="pres">
      <dgm:prSet presAssocID="{B8345BC5-C7C0-4099-961E-EBF463BBFF7B}" presName="parTxOnlySpace" presStyleCnt="0"/>
      <dgm:spPr/>
    </dgm:pt>
    <dgm:pt modelId="{724429B5-7A24-8A46-A0D4-C4EC78BEFBEC}" type="pres">
      <dgm:prSet presAssocID="{D500D866-A9EB-4A74-B394-BBD175D13CE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BBF8524-DFA8-CF46-9ACF-6E67FE9CE4E9}" type="presOf" srcId="{BBBD1411-81BE-43A0-8627-A9CD834265F2}" destId="{4CCE640D-44A4-1047-8EE5-C79F9B9C937E}" srcOrd="0" destOrd="0" presId="urn:microsoft.com/office/officeart/2005/8/layout/chevron1"/>
    <dgm:cxn modelId="{CF13AF44-D610-49B5-AD7E-D3BA59A779E8}" srcId="{BBBD1411-81BE-43A0-8627-A9CD834265F2}" destId="{D500D866-A9EB-4A74-B394-BBD175D13CED}" srcOrd="2" destOrd="0" parTransId="{0961028B-BB8A-4E16-BF0A-38FA93B649E1}" sibTransId="{3161F557-1124-40C6-90FC-981107A675FD}"/>
    <dgm:cxn modelId="{8831E845-7F42-AF44-9639-A0F8C8F00FE9}" type="presOf" srcId="{D500D866-A9EB-4A74-B394-BBD175D13CED}" destId="{724429B5-7A24-8A46-A0D4-C4EC78BEFBEC}" srcOrd="0" destOrd="0" presId="urn:microsoft.com/office/officeart/2005/8/layout/chevron1"/>
    <dgm:cxn modelId="{A3D8C14F-2324-4BE0-B478-9E451472CD49}" srcId="{BBBD1411-81BE-43A0-8627-A9CD834265F2}" destId="{BDBBB882-BCD5-4E6C-A69F-968A70317A0D}" srcOrd="0" destOrd="0" parTransId="{9D5B495F-D822-4C2D-8189-93D35B72F630}" sibTransId="{CDCFFDE3-448C-44E6-8502-ED4ADF3DE398}"/>
    <dgm:cxn modelId="{660E5AAF-5067-9741-AACF-C2347D9DF4F8}" type="presOf" srcId="{BDBBB882-BCD5-4E6C-A69F-968A70317A0D}" destId="{0C591E85-58B7-7A49-9062-725951B370EE}" srcOrd="0" destOrd="0" presId="urn:microsoft.com/office/officeart/2005/8/layout/chevron1"/>
    <dgm:cxn modelId="{22A0B9D0-C00D-4424-926B-4241E91BB882}" srcId="{BBBD1411-81BE-43A0-8627-A9CD834265F2}" destId="{556019F1-46E3-491A-9EB6-EDECF8EBE4DA}" srcOrd="1" destOrd="0" parTransId="{4352E5D6-B2A7-45A9-B73B-DEDFAEF98ACE}" sibTransId="{B8345BC5-C7C0-4099-961E-EBF463BBFF7B}"/>
    <dgm:cxn modelId="{6A53C2F5-FE93-1844-A885-9A2CA891E9E2}" type="presOf" srcId="{556019F1-46E3-491A-9EB6-EDECF8EBE4DA}" destId="{C6B65332-1F16-6D47-ACBB-9642FF087286}" srcOrd="0" destOrd="0" presId="urn:microsoft.com/office/officeart/2005/8/layout/chevron1"/>
    <dgm:cxn modelId="{96BF9E61-6254-8840-B99D-551A9E483336}" type="presParOf" srcId="{4CCE640D-44A4-1047-8EE5-C79F9B9C937E}" destId="{0C591E85-58B7-7A49-9062-725951B370EE}" srcOrd="0" destOrd="0" presId="urn:microsoft.com/office/officeart/2005/8/layout/chevron1"/>
    <dgm:cxn modelId="{724E4B2A-7940-6A4F-9789-018FD61E3088}" type="presParOf" srcId="{4CCE640D-44A4-1047-8EE5-C79F9B9C937E}" destId="{F8DD8DA8-A4C3-1243-BF15-1E8A0EFC3AE3}" srcOrd="1" destOrd="0" presId="urn:microsoft.com/office/officeart/2005/8/layout/chevron1"/>
    <dgm:cxn modelId="{ECEB6684-6042-294A-9F98-63E008C17CAC}" type="presParOf" srcId="{4CCE640D-44A4-1047-8EE5-C79F9B9C937E}" destId="{C6B65332-1F16-6D47-ACBB-9642FF087286}" srcOrd="2" destOrd="0" presId="urn:microsoft.com/office/officeart/2005/8/layout/chevron1"/>
    <dgm:cxn modelId="{1AF7A822-2E93-7547-8B5E-F7AE9DCACFB9}" type="presParOf" srcId="{4CCE640D-44A4-1047-8EE5-C79F9B9C937E}" destId="{76902575-D0E5-DA44-A5FD-2BFE28D9E0FE}" srcOrd="3" destOrd="0" presId="urn:microsoft.com/office/officeart/2005/8/layout/chevron1"/>
    <dgm:cxn modelId="{0DAE2F59-CA5F-E746-BE6D-9FBE025B52AE}" type="presParOf" srcId="{4CCE640D-44A4-1047-8EE5-C79F9B9C937E}" destId="{724429B5-7A24-8A46-A0D4-C4EC78BEFBEC}" srcOrd="4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B43DE1-55D6-4809-9184-ADC4396040B5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142A8B6-AC39-4A66-9B06-344541894DC0}">
      <dgm:prSet custT="1"/>
      <dgm:spPr>
        <a:solidFill>
          <a:srgbClr val="01597F"/>
        </a:solidFill>
      </dgm:spPr>
      <dgm:t>
        <a:bodyPr/>
        <a:lstStyle/>
        <a:p>
          <a:r>
            <a:rPr lang="en-US" sz="2400" b="0" i="0" u="none" strike="noStrike" cap="none" dirty="0">
              <a:solidFill>
                <a:schemeClr val="bg1">
                  <a:lumMod val="9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rPr>
            <a:t>1. Row-level aggregation</a:t>
          </a:r>
        </a:p>
      </dgm:t>
    </dgm:pt>
    <dgm:pt modelId="{C18E34D1-794A-43CB-A62B-86D1C2ABF1A5}" type="parTrans" cxnId="{1A7442AE-C23C-4D77-BA4C-68503FE6BDE4}">
      <dgm:prSet/>
      <dgm:spPr/>
      <dgm:t>
        <a:bodyPr/>
        <a:lstStyle/>
        <a:p>
          <a:endParaRPr lang="en-US"/>
        </a:p>
      </dgm:t>
    </dgm:pt>
    <dgm:pt modelId="{45B0D028-788F-4C35-9DFA-E2FC9294D20D}" type="sibTrans" cxnId="{1A7442AE-C23C-4D77-BA4C-68503FE6BDE4}">
      <dgm:prSet/>
      <dgm:spPr/>
      <dgm:t>
        <a:bodyPr/>
        <a:lstStyle/>
        <a:p>
          <a:endParaRPr lang="en-US"/>
        </a:p>
      </dgm:t>
    </dgm:pt>
    <dgm:pt modelId="{15AFC42A-F73A-453F-B336-3783F9D878D2}">
      <dgm:prSet custT="1"/>
      <dgm:spPr>
        <a:solidFill>
          <a:srgbClr val="0B87A1"/>
        </a:solidFill>
      </dgm:spPr>
      <dgm:t>
        <a:bodyPr/>
        <a:lstStyle/>
        <a:p>
          <a:r>
            <a:rPr lang="en-US" sz="2400" b="0" i="0" u="none" strike="noStrike" cap="none" dirty="0">
              <a:solidFill>
                <a:schemeClr val="bg1">
                  <a:lumMod val="9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rPr>
            <a:t>2. K-Means Clustering on x coordinate</a:t>
          </a:r>
        </a:p>
      </dgm:t>
    </dgm:pt>
    <dgm:pt modelId="{B43A42C5-ED4F-42D4-AAF6-0D200176BD28}" type="parTrans" cxnId="{D10FE0DC-8F3C-4301-89DA-3907EFE11715}">
      <dgm:prSet/>
      <dgm:spPr/>
      <dgm:t>
        <a:bodyPr/>
        <a:lstStyle/>
        <a:p>
          <a:endParaRPr lang="en-US"/>
        </a:p>
      </dgm:t>
    </dgm:pt>
    <dgm:pt modelId="{992FA729-6254-4D14-8BE0-725FA439C1A0}" type="sibTrans" cxnId="{D10FE0DC-8F3C-4301-89DA-3907EFE11715}">
      <dgm:prSet/>
      <dgm:spPr/>
      <dgm:t>
        <a:bodyPr/>
        <a:lstStyle/>
        <a:p>
          <a:endParaRPr lang="en-US"/>
        </a:p>
      </dgm:t>
    </dgm:pt>
    <dgm:pt modelId="{F9FD8D4F-EDEC-4A3C-81D6-D36735DF456F}">
      <dgm:prSet custT="1"/>
      <dgm:spPr>
        <a:solidFill>
          <a:srgbClr val="80BFB7"/>
        </a:solidFill>
      </dgm:spPr>
      <dgm:t>
        <a:bodyPr/>
        <a:lstStyle/>
        <a:p>
          <a:r>
            <a:rPr lang="en-US" sz="2400" b="0" i="0" u="none" strike="noStrike" cap="none" dirty="0">
              <a:solidFill>
                <a:schemeClr val="bg1">
                  <a:lumMod val="9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rPr>
            <a:t>3. Cell-dentification using clusters</a:t>
          </a:r>
          <a:endParaRPr lang="en-US" sz="2400" dirty="0"/>
        </a:p>
      </dgm:t>
    </dgm:pt>
    <dgm:pt modelId="{9B2102FE-BF92-4FEE-94F2-71AFB37A68E6}" type="parTrans" cxnId="{F982CD90-8D55-4BDF-8912-9BB0AC2FEA20}">
      <dgm:prSet/>
      <dgm:spPr/>
      <dgm:t>
        <a:bodyPr/>
        <a:lstStyle/>
        <a:p>
          <a:endParaRPr lang="en-US"/>
        </a:p>
      </dgm:t>
    </dgm:pt>
    <dgm:pt modelId="{9A84BC65-6F89-40CF-A37F-D184247BADB5}" type="sibTrans" cxnId="{F982CD90-8D55-4BDF-8912-9BB0AC2FEA20}">
      <dgm:prSet/>
      <dgm:spPr/>
      <dgm:t>
        <a:bodyPr/>
        <a:lstStyle/>
        <a:p>
          <a:endParaRPr lang="en-US"/>
        </a:p>
      </dgm:t>
    </dgm:pt>
    <dgm:pt modelId="{AB69C95F-56F9-42E4-8E73-D6F7EA591A99}" type="pres">
      <dgm:prSet presAssocID="{10B43DE1-55D6-4809-9184-ADC4396040B5}" presName="outerComposite" presStyleCnt="0">
        <dgm:presLayoutVars>
          <dgm:chMax val="5"/>
          <dgm:dir/>
          <dgm:resizeHandles val="exact"/>
        </dgm:presLayoutVars>
      </dgm:prSet>
      <dgm:spPr/>
    </dgm:pt>
    <dgm:pt modelId="{759B8D58-89EB-481D-8B75-1E3856765673}" type="pres">
      <dgm:prSet presAssocID="{10B43DE1-55D6-4809-9184-ADC4396040B5}" presName="dummyMaxCanvas" presStyleCnt="0">
        <dgm:presLayoutVars/>
      </dgm:prSet>
      <dgm:spPr/>
    </dgm:pt>
    <dgm:pt modelId="{1851BF50-8BC9-4B2E-985D-ADFE30CA260C}" type="pres">
      <dgm:prSet presAssocID="{10B43DE1-55D6-4809-9184-ADC4396040B5}" presName="ThreeNodes_1" presStyleLbl="node1" presStyleIdx="0" presStyleCnt="3">
        <dgm:presLayoutVars>
          <dgm:bulletEnabled val="1"/>
        </dgm:presLayoutVars>
      </dgm:prSet>
      <dgm:spPr/>
    </dgm:pt>
    <dgm:pt modelId="{5103E1A0-41D6-4124-9679-2FB272D6232E}" type="pres">
      <dgm:prSet presAssocID="{10B43DE1-55D6-4809-9184-ADC4396040B5}" presName="ThreeNodes_2" presStyleLbl="node1" presStyleIdx="1" presStyleCnt="3">
        <dgm:presLayoutVars>
          <dgm:bulletEnabled val="1"/>
        </dgm:presLayoutVars>
      </dgm:prSet>
      <dgm:spPr/>
    </dgm:pt>
    <dgm:pt modelId="{EDEB4DF5-CF3E-4A1B-8BAF-AF09AF857A19}" type="pres">
      <dgm:prSet presAssocID="{10B43DE1-55D6-4809-9184-ADC4396040B5}" presName="ThreeNodes_3" presStyleLbl="node1" presStyleIdx="2" presStyleCnt="3">
        <dgm:presLayoutVars>
          <dgm:bulletEnabled val="1"/>
        </dgm:presLayoutVars>
      </dgm:prSet>
      <dgm:spPr/>
    </dgm:pt>
    <dgm:pt modelId="{F21C927A-D990-493D-96D6-04DF77E6A4B5}" type="pres">
      <dgm:prSet presAssocID="{10B43DE1-55D6-4809-9184-ADC4396040B5}" presName="ThreeConn_1-2" presStyleLbl="fgAccFollowNode1" presStyleIdx="0" presStyleCnt="2">
        <dgm:presLayoutVars>
          <dgm:bulletEnabled val="1"/>
        </dgm:presLayoutVars>
      </dgm:prSet>
      <dgm:spPr/>
    </dgm:pt>
    <dgm:pt modelId="{CE7CCBC7-DB29-4F53-A840-B11CD2E8C106}" type="pres">
      <dgm:prSet presAssocID="{10B43DE1-55D6-4809-9184-ADC4396040B5}" presName="ThreeConn_2-3" presStyleLbl="fgAccFollowNode1" presStyleIdx="1" presStyleCnt="2">
        <dgm:presLayoutVars>
          <dgm:bulletEnabled val="1"/>
        </dgm:presLayoutVars>
      </dgm:prSet>
      <dgm:spPr/>
    </dgm:pt>
    <dgm:pt modelId="{47EDE377-0291-4A60-83D5-292CE739C0C3}" type="pres">
      <dgm:prSet presAssocID="{10B43DE1-55D6-4809-9184-ADC4396040B5}" presName="ThreeNodes_1_text" presStyleLbl="node1" presStyleIdx="2" presStyleCnt="3">
        <dgm:presLayoutVars>
          <dgm:bulletEnabled val="1"/>
        </dgm:presLayoutVars>
      </dgm:prSet>
      <dgm:spPr/>
    </dgm:pt>
    <dgm:pt modelId="{E969420C-B508-434F-80A1-7ACE69FC06F2}" type="pres">
      <dgm:prSet presAssocID="{10B43DE1-55D6-4809-9184-ADC4396040B5}" presName="ThreeNodes_2_text" presStyleLbl="node1" presStyleIdx="2" presStyleCnt="3">
        <dgm:presLayoutVars>
          <dgm:bulletEnabled val="1"/>
        </dgm:presLayoutVars>
      </dgm:prSet>
      <dgm:spPr/>
    </dgm:pt>
    <dgm:pt modelId="{09BEBD57-7040-467A-8054-28959671BA57}" type="pres">
      <dgm:prSet presAssocID="{10B43DE1-55D6-4809-9184-ADC4396040B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7517C1F-FB48-49F5-9BA9-5B9601C272A7}" type="presOf" srcId="{F9FD8D4F-EDEC-4A3C-81D6-D36735DF456F}" destId="{09BEBD57-7040-467A-8054-28959671BA57}" srcOrd="1" destOrd="0" presId="urn:microsoft.com/office/officeart/2005/8/layout/vProcess5"/>
    <dgm:cxn modelId="{4B911265-E16D-4220-878C-A599D350670A}" type="presOf" srcId="{F9FD8D4F-EDEC-4A3C-81D6-D36735DF456F}" destId="{EDEB4DF5-CF3E-4A1B-8BAF-AF09AF857A19}" srcOrd="0" destOrd="0" presId="urn:microsoft.com/office/officeart/2005/8/layout/vProcess5"/>
    <dgm:cxn modelId="{CE337E46-28FF-4D21-912F-C48C3904FC3B}" type="presOf" srcId="{10B43DE1-55D6-4809-9184-ADC4396040B5}" destId="{AB69C95F-56F9-42E4-8E73-D6F7EA591A99}" srcOrd="0" destOrd="0" presId="urn:microsoft.com/office/officeart/2005/8/layout/vProcess5"/>
    <dgm:cxn modelId="{0C55098D-4754-4AC8-9B91-6A848C7DA963}" type="presOf" srcId="{992FA729-6254-4D14-8BE0-725FA439C1A0}" destId="{CE7CCBC7-DB29-4F53-A840-B11CD2E8C106}" srcOrd="0" destOrd="0" presId="urn:microsoft.com/office/officeart/2005/8/layout/vProcess5"/>
    <dgm:cxn modelId="{F982CD90-8D55-4BDF-8912-9BB0AC2FEA20}" srcId="{10B43DE1-55D6-4809-9184-ADC4396040B5}" destId="{F9FD8D4F-EDEC-4A3C-81D6-D36735DF456F}" srcOrd="2" destOrd="0" parTransId="{9B2102FE-BF92-4FEE-94F2-71AFB37A68E6}" sibTransId="{9A84BC65-6F89-40CF-A37F-D184247BADB5}"/>
    <dgm:cxn modelId="{1A7442AE-C23C-4D77-BA4C-68503FE6BDE4}" srcId="{10B43DE1-55D6-4809-9184-ADC4396040B5}" destId="{0142A8B6-AC39-4A66-9B06-344541894DC0}" srcOrd="0" destOrd="0" parTransId="{C18E34D1-794A-43CB-A62B-86D1C2ABF1A5}" sibTransId="{45B0D028-788F-4C35-9DFA-E2FC9294D20D}"/>
    <dgm:cxn modelId="{47A43CB5-68D7-4870-B41B-AB00AD4AB20B}" type="presOf" srcId="{0142A8B6-AC39-4A66-9B06-344541894DC0}" destId="{47EDE377-0291-4A60-83D5-292CE739C0C3}" srcOrd="1" destOrd="0" presId="urn:microsoft.com/office/officeart/2005/8/layout/vProcess5"/>
    <dgm:cxn modelId="{18A1EAD5-39EA-4E80-A1D3-B1D29E0C0563}" type="presOf" srcId="{15AFC42A-F73A-453F-B336-3783F9D878D2}" destId="{5103E1A0-41D6-4124-9679-2FB272D6232E}" srcOrd="0" destOrd="0" presId="urn:microsoft.com/office/officeart/2005/8/layout/vProcess5"/>
    <dgm:cxn modelId="{C58567D6-DC11-4907-9C56-D7AE1A91C878}" type="presOf" srcId="{15AFC42A-F73A-453F-B336-3783F9D878D2}" destId="{E969420C-B508-434F-80A1-7ACE69FC06F2}" srcOrd="1" destOrd="0" presId="urn:microsoft.com/office/officeart/2005/8/layout/vProcess5"/>
    <dgm:cxn modelId="{D10FE0DC-8F3C-4301-89DA-3907EFE11715}" srcId="{10B43DE1-55D6-4809-9184-ADC4396040B5}" destId="{15AFC42A-F73A-453F-B336-3783F9D878D2}" srcOrd="1" destOrd="0" parTransId="{B43A42C5-ED4F-42D4-AAF6-0D200176BD28}" sibTransId="{992FA729-6254-4D14-8BE0-725FA439C1A0}"/>
    <dgm:cxn modelId="{55D244E1-3D41-499A-98B9-0BC013B630E4}" type="presOf" srcId="{45B0D028-788F-4C35-9DFA-E2FC9294D20D}" destId="{F21C927A-D990-493D-96D6-04DF77E6A4B5}" srcOrd="0" destOrd="0" presId="urn:microsoft.com/office/officeart/2005/8/layout/vProcess5"/>
    <dgm:cxn modelId="{574561E3-EDD3-479A-8552-2AF3C3D1FCE2}" type="presOf" srcId="{0142A8B6-AC39-4A66-9B06-344541894DC0}" destId="{1851BF50-8BC9-4B2E-985D-ADFE30CA260C}" srcOrd="0" destOrd="0" presId="urn:microsoft.com/office/officeart/2005/8/layout/vProcess5"/>
    <dgm:cxn modelId="{1CAB7ECF-3A60-47F6-9EBA-5537A6ED7826}" type="presParOf" srcId="{AB69C95F-56F9-42E4-8E73-D6F7EA591A99}" destId="{759B8D58-89EB-481D-8B75-1E3856765673}" srcOrd="0" destOrd="0" presId="urn:microsoft.com/office/officeart/2005/8/layout/vProcess5"/>
    <dgm:cxn modelId="{0518BFFD-88C0-42AB-8C4A-EF1E09DE4549}" type="presParOf" srcId="{AB69C95F-56F9-42E4-8E73-D6F7EA591A99}" destId="{1851BF50-8BC9-4B2E-985D-ADFE30CA260C}" srcOrd="1" destOrd="0" presId="urn:microsoft.com/office/officeart/2005/8/layout/vProcess5"/>
    <dgm:cxn modelId="{3A97327F-5D11-4786-9C4A-CB4355553E18}" type="presParOf" srcId="{AB69C95F-56F9-42E4-8E73-D6F7EA591A99}" destId="{5103E1A0-41D6-4124-9679-2FB272D6232E}" srcOrd="2" destOrd="0" presId="urn:microsoft.com/office/officeart/2005/8/layout/vProcess5"/>
    <dgm:cxn modelId="{8C4D3201-8862-41D1-A6F8-9B08C1C63B8A}" type="presParOf" srcId="{AB69C95F-56F9-42E4-8E73-D6F7EA591A99}" destId="{EDEB4DF5-CF3E-4A1B-8BAF-AF09AF857A19}" srcOrd="3" destOrd="0" presId="urn:microsoft.com/office/officeart/2005/8/layout/vProcess5"/>
    <dgm:cxn modelId="{37343DF8-2F68-4560-BCA4-B686FBDB393D}" type="presParOf" srcId="{AB69C95F-56F9-42E4-8E73-D6F7EA591A99}" destId="{F21C927A-D990-493D-96D6-04DF77E6A4B5}" srcOrd="4" destOrd="0" presId="urn:microsoft.com/office/officeart/2005/8/layout/vProcess5"/>
    <dgm:cxn modelId="{5B58E22C-39F0-4EC2-842B-DC1E5C4DA8CF}" type="presParOf" srcId="{AB69C95F-56F9-42E4-8E73-D6F7EA591A99}" destId="{CE7CCBC7-DB29-4F53-A840-B11CD2E8C106}" srcOrd="5" destOrd="0" presId="urn:microsoft.com/office/officeart/2005/8/layout/vProcess5"/>
    <dgm:cxn modelId="{7BB4A150-FD6F-4FA3-A81E-C5C5C6AD15DE}" type="presParOf" srcId="{AB69C95F-56F9-42E4-8E73-D6F7EA591A99}" destId="{47EDE377-0291-4A60-83D5-292CE739C0C3}" srcOrd="6" destOrd="0" presId="urn:microsoft.com/office/officeart/2005/8/layout/vProcess5"/>
    <dgm:cxn modelId="{B4AF2457-A36B-44D7-900B-5E487A17B8B4}" type="presParOf" srcId="{AB69C95F-56F9-42E4-8E73-D6F7EA591A99}" destId="{E969420C-B508-434F-80A1-7ACE69FC06F2}" srcOrd="7" destOrd="0" presId="urn:microsoft.com/office/officeart/2005/8/layout/vProcess5"/>
    <dgm:cxn modelId="{98769FF9-433F-433A-9451-8287B94CFE15}" type="presParOf" srcId="{AB69C95F-56F9-42E4-8E73-D6F7EA591A99}" destId="{09BEBD57-7040-467A-8054-28959671BA57}" srcOrd="8" destOrd="0" presId="urn:microsoft.com/office/officeart/2005/8/layout/vProcess5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2F22C-099E-498D-8DC7-9B2A966FB234}">
      <dsp:nvSpPr>
        <dsp:cNvPr id="0" name=""/>
        <dsp:cNvSpPr/>
      </dsp:nvSpPr>
      <dsp:spPr>
        <a:xfrm>
          <a:off x="0" y="1357884"/>
          <a:ext cx="10343181" cy="1810512"/>
        </a:xfrm>
        <a:prstGeom prst="notched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glow rad="317500">
            <a:schemeClr val="accent1">
              <a:alpha val="40000"/>
            </a:schemeClr>
          </a:glo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4D5A485-77E1-4371-B1DA-5501D50167D9}">
      <dsp:nvSpPr>
        <dsp:cNvPr id="0" name=""/>
        <dsp:cNvSpPr/>
      </dsp:nvSpPr>
      <dsp:spPr>
        <a:xfrm>
          <a:off x="2906" y="121363"/>
          <a:ext cx="1155258" cy="1325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u="none" strike="noStrike" kern="1200" cap="none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rPr>
            <a:t>First meeting with UQ team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u="none" strike="noStrike" kern="1200" cap="none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</a:rPr>
            <a:t>Jan 10</a:t>
          </a:r>
          <a:r>
            <a:rPr lang="en-US" sz="1800" b="1" i="0" u="none" strike="noStrike" kern="1200" cap="none" baseline="30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</a:rPr>
            <a:t>th</a:t>
          </a:r>
          <a:endParaRPr lang="en-US" sz="1800" b="1" i="0" u="none" strike="noStrike" kern="1200" cap="none" dirty="0">
            <a:solidFill>
              <a:srgbClr val="003B55"/>
            </a:solidFill>
            <a:latin typeface="Titillium Web Light"/>
            <a:ea typeface="Titillium Web Light"/>
            <a:cs typeface="Titillium Web Light"/>
            <a:sym typeface="Titillium Web Light"/>
          </a:endParaRPr>
        </a:p>
      </dsp:txBody>
      <dsp:txXfrm>
        <a:off x="2906" y="121363"/>
        <a:ext cx="1155258" cy="1325059"/>
      </dsp:txXfrm>
    </dsp:sp>
    <dsp:sp modelId="{D1720A3A-5323-47FA-A501-DB9E770BAE3D}">
      <dsp:nvSpPr>
        <dsp:cNvPr id="0" name=""/>
        <dsp:cNvSpPr/>
      </dsp:nvSpPr>
      <dsp:spPr>
        <a:xfrm>
          <a:off x="417721" y="2042465"/>
          <a:ext cx="452628" cy="452628"/>
        </a:xfrm>
        <a:prstGeom prst="ellipse">
          <a:avLst/>
        </a:prstGeom>
        <a:gradFill rotWithShape="0">
          <a:gsLst>
            <a:gs pos="0">
              <a:srgbClr val="D3EBD5"/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DCC597-2234-4D4F-96BB-AAFC5589CBAE}">
      <dsp:nvSpPr>
        <dsp:cNvPr id="0" name=""/>
        <dsp:cNvSpPr/>
      </dsp:nvSpPr>
      <dsp:spPr>
        <a:xfrm>
          <a:off x="1205891" y="2990848"/>
          <a:ext cx="1135595" cy="1443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1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u="none" strike="noStrike" kern="1200" cap="none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</a:rPr>
            <a:t>Data provided by UQ team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u="none" strike="noStrike" kern="1200" cap="none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</a:rPr>
            <a:t>Jan 12</a:t>
          </a:r>
          <a:r>
            <a:rPr lang="en-US" sz="1800" b="1" i="0" u="none" strike="noStrike" kern="1200" cap="none" baseline="30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</a:rPr>
            <a:t>th</a:t>
          </a:r>
          <a:r>
            <a:rPr lang="en-US" sz="1800" b="1" i="0" u="none" strike="noStrike" kern="1200" cap="none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</a:rPr>
            <a:t>  </a:t>
          </a:r>
        </a:p>
      </dsp:txBody>
      <dsp:txXfrm>
        <a:off x="1205891" y="2990848"/>
        <a:ext cx="1135595" cy="1443738"/>
      </dsp:txXfrm>
    </dsp:sp>
    <dsp:sp modelId="{DAAE9942-3612-4795-A6AA-72B58A68559F}">
      <dsp:nvSpPr>
        <dsp:cNvPr id="0" name=""/>
        <dsp:cNvSpPr/>
      </dsp:nvSpPr>
      <dsp:spPr>
        <a:xfrm>
          <a:off x="1547374" y="2052314"/>
          <a:ext cx="452628" cy="452628"/>
        </a:xfrm>
        <a:prstGeom prst="ellipse">
          <a:avLst/>
        </a:prstGeom>
        <a:gradFill rotWithShape="0">
          <a:gsLst>
            <a:gs pos="0">
              <a:srgbClr val="80BFB7"/>
            </a:gs>
            <a:gs pos="100000">
              <a:srgbClr val="57A7B5">
                <a:hueOff val="1169395"/>
                <a:satOff val="2842"/>
                <a:lumOff val="4641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066FCD-E543-4D62-B391-28AD7BF1F33D}">
      <dsp:nvSpPr>
        <dsp:cNvPr id="0" name=""/>
        <dsp:cNvSpPr/>
      </dsp:nvSpPr>
      <dsp:spPr>
        <a:xfrm>
          <a:off x="2455103" y="115727"/>
          <a:ext cx="1303056" cy="134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u="none" strike="noStrike" kern="1200" cap="none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</a:rPr>
            <a:t>Agreement on data annotation tool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u="none" strike="noStrike" kern="1200" cap="none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</a:rPr>
            <a:t>Jan 23</a:t>
          </a:r>
          <a:r>
            <a:rPr lang="en-US" sz="1800" b="1" i="0" u="none" strike="noStrike" kern="1200" cap="none" baseline="30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</a:rPr>
            <a:t>rd</a:t>
          </a:r>
          <a:r>
            <a:rPr lang="en-US" sz="1800" b="0" i="0" u="none" strike="noStrike" kern="1200" cap="none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</a:rPr>
            <a:t> </a:t>
          </a:r>
        </a:p>
      </dsp:txBody>
      <dsp:txXfrm>
        <a:off x="2455103" y="115727"/>
        <a:ext cx="1303056" cy="1347600"/>
      </dsp:txXfrm>
    </dsp:sp>
    <dsp:sp modelId="{DDB75857-E643-48BD-A6CE-76C56D189731}">
      <dsp:nvSpPr>
        <dsp:cNvPr id="0" name=""/>
        <dsp:cNvSpPr/>
      </dsp:nvSpPr>
      <dsp:spPr>
        <a:xfrm>
          <a:off x="2814426" y="2035404"/>
          <a:ext cx="452628" cy="452628"/>
        </a:xfrm>
        <a:prstGeom prst="ellipse">
          <a:avLst/>
        </a:prstGeom>
        <a:gradFill rotWithShape="0">
          <a:gsLst>
            <a:gs pos="0">
              <a:srgbClr val="80BFB7"/>
            </a:gs>
            <a:gs pos="100000">
              <a:schemeClr val="accent4">
                <a:hueOff val="1169395"/>
                <a:satOff val="2842"/>
                <a:lumOff val="464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67A019-C963-46E0-913F-26C35A8A3A2A}">
      <dsp:nvSpPr>
        <dsp:cNvPr id="0" name=""/>
        <dsp:cNvSpPr/>
      </dsp:nvSpPr>
      <dsp:spPr>
        <a:xfrm>
          <a:off x="3739994" y="3000570"/>
          <a:ext cx="1348138" cy="1430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u="none" strike="noStrike" kern="1200" cap="none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</a:rPr>
            <a:t>Automation of annotation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u="none" strike="noStrike" kern="1200" cap="none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</a:rPr>
            <a:t>Feb 13</a:t>
          </a:r>
          <a:r>
            <a:rPr lang="en-US" sz="1800" b="1" i="0" u="none" strike="noStrike" kern="1200" cap="none" baseline="30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</a:rPr>
            <a:t>th</a:t>
          </a:r>
          <a:r>
            <a:rPr lang="en-US" sz="1800" b="1" i="0" u="none" strike="noStrike" kern="1200" cap="none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</a:rPr>
            <a:t> </a:t>
          </a:r>
        </a:p>
      </dsp:txBody>
      <dsp:txXfrm>
        <a:off x="3739994" y="3000570"/>
        <a:ext cx="1348138" cy="1430775"/>
      </dsp:txXfrm>
    </dsp:sp>
    <dsp:sp modelId="{1C4DEAE2-5E91-451B-9FD4-F8E2742DA4C0}">
      <dsp:nvSpPr>
        <dsp:cNvPr id="0" name=""/>
        <dsp:cNvSpPr/>
      </dsp:nvSpPr>
      <dsp:spPr>
        <a:xfrm>
          <a:off x="4187750" y="2055555"/>
          <a:ext cx="452628" cy="452628"/>
        </a:xfrm>
        <a:prstGeom prst="ellipse">
          <a:avLst/>
        </a:prstGeom>
        <a:gradFill rotWithShape="0">
          <a:gsLst>
            <a:gs pos="0">
              <a:srgbClr val="0B87A1"/>
            </a:gs>
            <a:gs pos="100000">
              <a:srgbClr val="57A7B5">
                <a:hueOff val="2338790"/>
                <a:satOff val="5683"/>
                <a:lumOff val="9281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B16C26-603B-4732-B0BF-C0E587E16919}">
      <dsp:nvSpPr>
        <dsp:cNvPr id="0" name=""/>
        <dsp:cNvSpPr/>
      </dsp:nvSpPr>
      <dsp:spPr>
        <a:xfrm>
          <a:off x="5135859" y="111441"/>
          <a:ext cx="1315455" cy="1364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u="none" strike="noStrike" kern="1200" cap="none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</a:rPr>
            <a:t>Table detection model working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u="none" strike="noStrike" kern="1200" cap="none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</a:rPr>
            <a:t>Feb 26</a:t>
          </a:r>
          <a:r>
            <a:rPr lang="en-US" sz="1800" b="1" i="0" u="none" strike="noStrike" kern="1200" cap="none" baseline="30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</a:rPr>
            <a:t>th</a:t>
          </a:r>
          <a:r>
            <a:rPr lang="en-US" sz="1800" b="0" i="0" u="none" strike="noStrike" kern="1200" cap="none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</a:rPr>
            <a:t> </a:t>
          </a:r>
        </a:p>
      </dsp:txBody>
      <dsp:txXfrm>
        <a:off x="5135859" y="111441"/>
        <a:ext cx="1315455" cy="1364745"/>
      </dsp:txXfrm>
    </dsp:sp>
    <dsp:sp modelId="{9A02CA11-B5C5-45A6-B08F-3CD31F50CF35}">
      <dsp:nvSpPr>
        <dsp:cNvPr id="0" name=""/>
        <dsp:cNvSpPr/>
      </dsp:nvSpPr>
      <dsp:spPr>
        <a:xfrm>
          <a:off x="5567273" y="2052391"/>
          <a:ext cx="452628" cy="452628"/>
        </a:xfrm>
        <a:prstGeom prst="ellipse">
          <a:avLst/>
        </a:prstGeom>
        <a:gradFill rotWithShape="0">
          <a:gsLst>
            <a:gs pos="0">
              <a:srgbClr val="0B87A1"/>
            </a:gs>
            <a:gs pos="100000">
              <a:schemeClr val="accent4">
                <a:hueOff val="2338790"/>
                <a:satOff val="5683"/>
                <a:lumOff val="928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AC1D70-9267-470D-9B43-6C581917C7D5}">
      <dsp:nvSpPr>
        <dsp:cNvPr id="0" name=""/>
        <dsp:cNvSpPr/>
      </dsp:nvSpPr>
      <dsp:spPr>
        <a:xfrm>
          <a:off x="6499041" y="2995166"/>
          <a:ext cx="1165824" cy="1531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u="none" strike="noStrike" kern="1200" cap="none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</a:rPr>
            <a:t>Initial run of the K-Means algorithm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u="none" strike="noStrike" kern="1200" cap="none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</a:rPr>
            <a:t>Feb 28</a:t>
          </a:r>
          <a:r>
            <a:rPr lang="en-US" sz="1800" b="1" i="0" u="none" strike="noStrike" kern="1200" cap="none" baseline="30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</a:rPr>
            <a:t>th</a:t>
          </a:r>
          <a:r>
            <a:rPr lang="en-US" sz="1800" b="0" i="0" u="none" strike="noStrike" kern="1200" cap="none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</a:rPr>
            <a:t> </a:t>
          </a:r>
        </a:p>
      </dsp:txBody>
      <dsp:txXfrm>
        <a:off x="6499041" y="2995166"/>
        <a:ext cx="1165824" cy="1531113"/>
      </dsp:txXfrm>
    </dsp:sp>
    <dsp:sp modelId="{8531BBE4-C290-42AB-A0AB-B547A6BB8198}">
      <dsp:nvSpPr>
        <dsp:cNvPr id="0" name=""/>
        <dsp:cNvSpPr/>
      </dsp:nvSpPr>
      <dsp:spPr>
        <a:xfrm>
          <a:off x="6855639" y="2043171"/>
          <a:ext cx="452628" cy="452628"/>
        </a:xfrm>
        <a:prstGeom prst="ellipse">
          <a:avLst/>
        </a:prstGeom>
        <a:gradFill rotWithShape="0">
          <a:gsLst>
            <a:gs pos="0">
              <a:srgbClr val="01597F"/>
            </a:gs>
            <a:gs pos="100000">
              <a:schemeClr val="accent4">
                <a:hueOff val="2923488"/>
                <a:satOff val="7104"/>
                <a:lumOff val="1160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BF6978-85BF-482B-A488-B3FC7A5DD491}">
      <dsp:nvSpPr>
        <dsp:cNvPr id="0" name=""/>
        <dsp:cNvSpPr/>
      </dsp:nvSpPr>
      <dsp:spPr>
        <a:xfrm>
          <a:off x="7712592" y="106688"/>
          <a:ext cx="1593364" cy="1332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u="none" strike="noStrike" kern="1200" cap="none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</a:rPr>
            <a:t>Final Presentation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u="none" strike="noStrike" kern="1200" cap="none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</a:rPr>
            <a:t>May 5</a:t>
          </a:r>
          <a:r>
            <a:rPr lang="en-US" sz="1800" b="1" i="0" u="none" strike="noStrike" kern="1200" cap="none" baseline="30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</a:rPr>
            <a:t>th</a:t>
          </a:r>
          <a:endParaRPr lang="en-US" sz="1800" b="1" i="0" u="none" strike="noStrike" kern="1200" cap="none" dirty="0">
            <a:solidFill>
              <a:srgbClr val="003B55"/>
            </a:solidFill>
            <a:latin typeface="Titillium Web Light"/>
            <a:ea typeface="Titillium Web Light"/>
            <a:cs typeface="Titillium Web Light"/>
          </a:endParaRPr>
        </a:p>
      </dsp:txBody>
      <dsp:txXfrm>
        <a:off x="7712592" y="106688"/>
        <a:ext cx="1593364" cy="1332989"/>
      </dsp:txXfrm>
    </dsp:sp>
    <dsp:sp modelId="{D2E6B607-584C-44C4-BAF8-12A1287B4601}">
      <dsp:nvSpPr>
        <dsp:cNvPr id="0" name=""/>
        <dsp:cNvSpPr/>
      </dsp:nvSpPr>
      <dsp:spPr>
        <a:xfrm>
          <a:off x="8282960" y="2057153"/>
          <a:ext cx="452628" cy="452628"/>
        </a:xfrm>
        <a:prstGeom prst="ellipse">
          <a:avLst/>
        </a:prstGeom>
        <a:gradFill rotWithShape="0">
          <a:gsLst>
            <a:gs pos="0">
              <a:srgbClr val="01597F"/>
            </a:gs>
            <a:gs pos="100000">
              <a:schemeClr val="accent4">
                <a:hueOff val="3508185"/>
                <a:satOff val="8525"/>
                <a:lumOff val="1392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91E85-58B7-7A49-9062-725951B370EE}">
      <dsp:nvSpPr>
        <dsp:cNvPr id="0" name=""/>
        <dsp:cNvSpPr/>
      </dsp:nvSpPr>
      <dsp:spPr>
        <a:xfrm>
          <a:off x="1647" y="388492"/>
          <a:ext cx="2007237" cy="80289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Document Conversion</a:t>
          </a:r>
        </a:p>
      </dsp:txBody>
      <dsp:txXfrm>
        <a:off x="403094" y="388492"/>
        <a:ext cx="1204343" cy="802894"/>
      </dsp:txXfrm>
    </dsp:sp>
    <dsp:sp modelId="{C6B65332-1F16-6D47-ACBB-9642FF087286}">
      <dsp:nvSpPr>
        <dsp:cNvPr id="0" name=""/>
        <dsp:cNvSpPr/>
      </dsp:nvSpPr>
      <dsp:spPr>
        <a:xfrm>
          <a:off x="1808161" y="388492"/>
          <a:ext cx="2007237" cy="802894"/>
        </a:xfrm>
        <a:prstGeom prst="chevron">
          <a:avLst/>
        </a:prstGeom>
        <a:solidFill>
          <a:schemeClr val="accent1">
            <a:lumMod val="50000"/>
            <a:alpha val="7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 Word Bounding Boxes</a:t>
          </a:r>
        </a:p>
      </dsp:txBody>
      <dsp:txXfrm>
        <a:off x="2209608" y="388492"/>
        <a:ext cx="1204343" cy="802894"/>
      </dsp:txXfrm>
    </dsp:sp>
    <dsp:sp modelId="{724429B5-7A24-8A46-A0D4-C4EC78BEFBEC}">
      <dsp:nvSpPr>
        <dsp:cNvPr id="0" name=""/>
        <dsp:cNvSpPr/>
      </dsp:nvSpPr>
      <dsp:spPr>
        <a:xfrm>
          <a:off x="3614674" y="388492"/>
          <a:ext cx="2007237" cy="802894"/>
        </a:xfrm>
        <a:prstGeom prst="chevron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Unsupervised Approach for Table Cell Detection</a:t>
          </a:r>
        </a:p>
      </dsp:txBody>
      <dsp:txXfrm>
        <a:off x="4016121" y="388492"/>
        <a:ext cx="1204343" cy="8028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51BF50-8BC9-4B2E-985D-ADFE30CA260C}">
      <dsp:nvSpPr>
        <dsp:cNvPr id="0" name=""/>
        <dsp:cNvSpPr/>
      </dsp:nvSpPr>
      <dsp:spPr>
        <a:xfrm>
          <a:off x="0" y="0"/>
          <a:ext cx="5606653" cy="1482566"/>
        </a:xfrm>
        <a:prstGeom prst="roundRect">
          <a:avLst>
            <a:gd name="adj" fmla="val 10000"/>
          </a:avLst>
        </a:prstGeom>
        <a:solidFill>
          <a:srgbClr val="01597F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u="none" strike="noStrike" kern="1200" cap="none" dirty="0">
              <a:solidFill>
                <a:schemeClr val="bg1">
                  <a:lumMod val="9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rPr>
            <a:t>1. Row-level aggregation</a:t>
          </a:r>
        </a:p>
      </dsp:txBody>
      <dsp:txXfrm>
        <a:off x="43423" y="43423"/>
        <a:ext cx="4006848" cy="1395720"/>
      </dsp:txXfrm>
    </dsp:sp>
    <dsp:sp modelId="{5103E1A0-41D6-4124-9679-2FB272D6232E}">
      <dsp:nvSpPr>
        <dsp:cNvPr id="0" name=""/>
        <dsp:cNvSpPr/>
      </dsp:nvSpPr>
      <dsp:spPr>
        <a:xfrm>
          <a:off x="494704" y="1729660"/>
          <a:ext cx="5606653" cy="1482566"/>
        </a:xfrm>
        <a:prstGeom prst="roundRect">
          <a:avLst>
            <a:gd name="adj" fmla="val 10000"/>
          </a:avLst>
        </a:prstGeom>
        <a:solidFill>
          <a:srgbClr val="0B87A1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u="none" strike="noStrike" kern="1200" cap="none" dirty="0">
              <a:solidFill>
                <a:schemeClr val="bg1">
                  <a:lumMod val="9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rPr>
            <a:t>2. K-Means Clustering on x coordinate</a:t>
          </a:r>
        </a:p>
      </dsp:txBody>
      <dsp:txXfrm>
        <a:off x="538127" y="1773083"/>
        <a:ext cx="4061434" cy="1395720"/>
      </dsp:txXfrm>
    </dsp:sp>
    <dsp:sp modelId="{EDEB4DF5-CF3E-4A1B-8BAF-AF09AF857A19}">
      <dsp:nvSpPr>
        <dsp:cNvPr id="0" name=""/>
        <dsp:cNvSpPr/>
      </dsp:nvSpPr>
      <dsp:spPr>
        <a:xfrm>
          <a:off x="989409" y="3459321"/>
          <a:ext cx="5606653" cy="1482566"/>
        </a:xfrm>
        <a:prstGeom prst="roundRect">
          <a:avLst>
            <a:gd name="adj" fmla="val 10000"/>
          </a:avLst>
        </a:prstGeom>
        <a:solidFill>
          <a:srgbClr val="80BFB7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u="none" strike="noStrike" kern="1200" cap="none" dirty="0">
              <a:solidFill>
                <a:schemeClr val="bg1">
                  <a:lumMod val="9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rPr>
            <a:t>3. Cell-dentification using clusters</a:t>
          </a:r>
          <a:endParaRPr lang="en-US" sz="2400" kern="1200" dirty="0"/>
        </a:p>
      </dsp:txBody>
      <dsp:txXfrm>
        <a:off x="1032832" y="3502744"/>
        <a:ext cx="4061434" cy="1395720"/>
      </dsp:txXfrm>
    </dsp:sp>
    <dsp:sp modelId="{F21C927A-D990-493D-96D6-04DF77E6A4B5}">
      <dsp:nvSpPr>
        <dsp:cNvPr id="0" name=""/>
        <dsp:cNvSpPr/>
      </dsp:nvSpPr>
      <dsp:spPr>
        <a:xfrm>
          <a:off x="4642985" y="1124279"/>
          <a:ext cx="963668" cy="96366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859810" y="1124279"/>
        <a:ext cx="530018" cy="725160"/>
      </dsp:txXfrm>
    </dsp:sp>
    <dsp:sp modelId="{CE7CCBC7-DB29-4F53-A840-B11CD2E8C106}">
      <dsp:nvSpPr>
        <dsp:cNvPr id="0" name=""/>
        <dsp:cNvSpPr/>
      </dsp:nvSpPr>
      <dsp:spPr>
        <a:xfrm>
          <a:off x="5137690" y="2844056"/>
          <a:ext cx="963668" cy="96366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273131"/>
            <a:satOff val="-28688"/>
            <a:lumOff val="-260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273131"/>
              <a:satOff val="-28688"/>
              <a:lumOff val="-26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354515" y="2844056"/>
        <a:ext cx="530018" cy="725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B518B-44AF-4338-B2E2-B2CBFC3C6AC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7254A-883C-4663-B73F-5D729B95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41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486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445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5252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7158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389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2371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498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347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70740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0804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0994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433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61221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56399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258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468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9590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350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CC4F-FDD1-4FC3-BC15-9EEBC7A9E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6841A-FA4D-4E55-9DE9-5C39EDC57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0AEB1-9C61-4F40-AA48-FBCDCB9FD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BC73-B5A9-44F3-BB86-BF9C5061DAE0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4DF60-F8AA-4924-A19F-06E178B2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3B3D8-145A-4081-BB02-8C831552F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C8E0-923B-48EC-8E66-9160F55C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2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E66E-9343-471B-9C0A-299768C4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7F3D6-D577-4A67-8D38-5B4B74A6D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E3688-B151-47BC-87DD-40C95296E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BC73-B5A9-44F3-BB86-BF9C5061DAE0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D62DC-EBB1-422B-BE31-6C3F1AFF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54891-A699-41F5-96BD-941D0DC6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C8E0-923B-48EC-8E66-9160F55C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2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AFAA90-D5B2-4EFC-92A3-DC1791C3A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EBF20-0F81-4F54-B87B-882D03B72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DA1FB-F63D-472D-B0A5-B79E1660A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BC73-B5A9-44F3-BB86-BF9C5061DAE0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5C669-DA88-46FD-ABAE-DFCE6880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B8FD9-90FD-482C-868B-D4F61D70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C8E0-923B-48EC-8E66-9160F55C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78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16000" y="928567"/>
            <a:ext cx="7195600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11607156" y="38264"/>
            <a:ext cx="546843" cy="6781736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8879380" y="38264"/>
            <a:ext cx="3079792" cy="6781736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8489725" y="38264"/>
            <a:ext cx="2690072" cy="6781736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8489725" y="38264"/>
            <a:ext cx="3079760" cy="6781736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35051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914400" y="3838333"/>
            <a:ext cx="7025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914400" y="5310740"/>
            <a:ext cx="7025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4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4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4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4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4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4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4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4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11607156" y="38264"/>
            <a:ext cx="546843" cy="6781736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8879380" y="38264"/>
            <a:ext cx="3079792" cy="6781736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8489725" y="38264"/>
            <a:ext cx="2690072" cy="6781736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8489725" y="38264"/>
            <a:ext cx="3079760" cy="6781736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89475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957733" y="2311400"/>
            <a:ext cx="9014800" cy="397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▪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8848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9852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16000" y="928567"/>
            <a:ext cx="7195600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11607156" y="38264"/>
            <a:ext cx="546843" cy="6781736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8879380" y="38264"/>
            <a:ext cx="3079792" cy="6781736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8489725" y="38264"/>
            <a:ext cx="2690072" cy="6781736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8489725" y="38264"/>
            <a:ext cx="3079760" cy="6781736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96024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914400" y="3838333"/>
            <a:ext cx="7025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914400" y="5310740"/>
            <a:ext cx="7025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4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4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4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4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4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4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4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4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11607156" y="38264"/>
            <a:ext cx="546843" cy="6781736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8879380" y="38264"/>
            <a:ext cx="3079792" cy="6781736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8489725" y="38264"/>
            <a:ext cx="2690072" cy="6781736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8489725" y="38264"/>
            <a:ext cx="3079760" cy="6781736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331732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704767" y="986067"/>
            <a:ext cx="5708000" cy="492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4000" i="1">
                <a:solidFill>
                  <a:srgbClr val="FFFFFF"/>
                </a:solidFill>
              </a:defRPr>
            </a:lvl1pPr>
            <a:lvl2pPr marL="1219170" lvl="1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4000" i="1">
                <a:solidFill>
                  <a:srgbClr val="FFFFFF"/>
                </a:solidFill>
              </a:defRPr>
            </a:lvl2pPr>
            <a:lvl3pPr marL="1828754" lvl="2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4000" i="1">
                <a:solidFill>
                  <a:srgbClr val="FFFFFF"/>
                </a:solidFill>
              </a:defRPr>
            </a:lvl3pPr>
            <a:lvl4pPr marL="2438339" lvl="3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4000" i="1">
                <a:solidFill>
                  <a:srgbClr val="FFFFFF"/>
                </a:solidFill>
              </a:defRPr>
            </a:lvl4pPr>
            <a:lvl5pPr marL="3047924" lvl="4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4000" i="1">
                <a:solidFill>
                  <a:srgbClr val="FFFFFF"/>
                </a:solidFill>
              </a:defRPr>
            </a:lvl5pPr>
            <a:lvl6pPr marL="3657509" lvl="5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4000" i="1">
                <a:solidFill>
                  <a:srgbClr val="FFFFFF"/>
                </a:solidFill>
              </a:defRPr>
            </a:lvl6pPr>
            <a:lvl7pPr marL="4267093" lvl="6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4000" i="1">
                <a:solidFill>
                  <a:srgbClr val="FFFFFF"/>
                </a:solidFill>
              </a:defRPr>
            </a:lvl7pPr>
            <a:lvl8pPr marL="4876678" lvl="7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4000" i="1">
                <a:solidFill>
                  <a:srgbClr val="FFFFFF"/>
                </a:solidFill>
              </a:defRPr>
            </a:lvl8pPr>
            <a:lvl9pPr marL="5486263" lvl="8" indent="-55878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4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879900" y="552100"/>
            <a:ext cx="10032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600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47" name="Google Shape;1047;p4"/>
          <p:cNvGrpSpPr/>
          <p:nvPr/>
        </p:nvGrpSpPr>
        <p:grpSpPr>
          <a:xfrm rot="10800000">
            <a:off x="11607156" y="38264"/>
            <a:ext cx="546843" cy="6781736"/>
            <a:chOff x="836200" y="238125"/>
            <a:chExt cx="422425" cy="5238750"/>
          </a:xfrm>
        </p:grpSpPr>
        <p:sp>
          <p:nvSpPr>
            <p:cNvPr id="1048" name="Google Shape;1048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8" name="Google Shape;1128;p4"/>
          <p:cNvGrpSpPr/>
          <p:nvPr/>
        </p:nvGrpSpPr>
        <p:grpSpPr>
          <a:xfrm rot="10800000">
            <a:off x="8879380" y="38264"/>
            <a:ext cx="3079792" cy="6781736"/>
            <a:chOff x="986700" y="238125"/>
            <a:chExt cx="2379075" cy="5238750"/>
          </a:xfrm>
        </p:grpSpPr>
        <p:sp>
          <p:nvSpPr>
            <p:cNvPr id="1129" name="Google Shape;1129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0" name="Google Shape;1130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48" name="Google Shape;1248;p4"/>
          <p:cNvGrpSpPr/>
          <p:nvPr/>
        </p:nvGrpSpPr>
        <p:grpSpPr>
          <a:xfrm rot="10800000">
            <a:off x="8489725" y="38264"/>
            <a:ext cx="2690072" cy="6781736"/>
            <a:chOff x="1588750" y="238125"/>
            <a:chExt cx="2078025" cy="5238750"/>
          </a:xfrm>
        </p:grpSpPr>
        <p:sp>
          <p:nvSpPr>
            <p:cNvPr id="1249" name="Google Shape;1249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58" name="Google Shape;1458;p4"/>
          <p:cNvGrpSpPr/>
          <p:nvPr/>
        </p:nvGrpSpPr>
        <p:grpSpPr>
          <a:xfrm rot="10800000">
            <a:off x="8489725" y="38264"/>
            <a:ext cx="3079760" cy="6781736"/>
            <a:chOff x="1287725" y="238125"/>
            <a:chExt cx="2379050" cy="5238750"/>
          </a:xfrm>
        </p:grpSpPr>
        <p:sp>
          <p:nvSpPr>
            <p:cNvPr id="1459" name="Google Shape;1459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0" name="Google Shape;1460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62" name="Google Shape;1562;p4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72400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957733" y="2311400"/>
            <a:ext cx="9014800" cy="397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▪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367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E823A-D31A-4F91-8E55-7359B3D3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8ECCF-365C-40E1-9713-3BC4B0FD5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68C14-14A4-4827-B58B-29713A828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BC73-B5A9-44F3-BB86-BF9C5061DAE0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5D892-F11B-4FDF-8D83-6BF15470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01D57-B58E-4753-A36D-B25FB5DB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C8E0-923B-48EC-8E66-9160F55C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121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957733" y="2350200"/>
            <a:ext cx="4323200" cy="4116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5541428" y="2350200"/>
            <a:ext cx="4323200" cy="4116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grpSp>
        <p:nvGrpSpPr>
          <p:cNvPr id="1845" name="Google Shape;1845;p6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19" name="Google Shape;2119;p6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914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957733" y="2340633"/>
            <a:ext cx="2905600" cy="4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4012351" y="2340633"/>
            <a:ext cx="2905600" cy="4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7066968" y="2340633"/>
            <a:ext cx="2905600" cy="4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grpSp>
        <p:nvGrpSpPr>
          <p:cNvPr id="2125" name="Google Shape;2125;p7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2126" name="Google Shape;2126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83" name="Google Shape;2183;p7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2184" name="Google Shape;2184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46" name="Google Shape;2246;p7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2247" name="Google Shape;2247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48" name="Google Shape;2348;p7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2349" name="Google Shape;2349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99" name="Google Shape;2399;p7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80219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2402" name="Google Shape;2402;p8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23792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833233" y="5570267"/>
            <a:ext cx="90124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endParaRPr/>
          </a:p>
        </p:txBody>
      </p:sp>
      <p:grpSp>
        <p:nvGrpSpPr>
          <p:cNvPr id="2679" name="Google Shape;2679;p9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2680" name="Google Shape;2680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37" name="Google Shape;2737;p9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2738" name="Google Shape;2738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00" name="Google Shape;2800;p9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2801" name="Google Shape;2801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02" name="Google Shape;2902;p9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2903" name="Google Shape;2903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53" name="Google Shape;2953;p9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37560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73103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964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10438143" y="38264"/>
            <a:ext cx="1715872" cy="6781736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38319" y="38264"/>
            <a:ext cx="1715872" cy="6781736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027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64CBD-64DB-40AE-935B-9911E2F6F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A6133-617C-405E-ABBE-4F3453EEE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431D0-3452-42F7-A0BA-CD4CDE16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BC73-B5A9-44F3-BB86-BF9C5061DAE0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CAB7A-34A2-45C0-8FC0-5EDF51C2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A447D-6D04-4EDA-B4DF-379E9917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C8E0-923B-48EC-8E66-9160F55C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2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93B6-B5B6-40C1-A96E-DFE6683CA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D22F5-B39F-4790-B310-E9A16C9A8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E8D24-F0D4-4E96-808A-DA52A005B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C69FF-F752-44AE-B0DF-004995185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BC73-B5A9-44F3-BB86-BF9C5061DAE0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94E0B-5624-41C6-B32B-47EA68F4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BA4B2-E7E9-402C-9957-BD8D55944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C8E0-923B-48EC-8E66-9160F55C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D127-2A10-4123-89D8-C88FF7A3F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044B9-7B11-43CD-B272-BCB89FB2C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E1C08-2950-4BA5-BD36-2749D8F65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0BB1D7-A56F-4890-B617-617E791B1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427F60-DA37-4309-ACE8-4FC46B384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AD9542-2015-4E9F-A1A0-BA53FE7FE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BC73-B5A9-44F3-BB86-BF9C5061DAE0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87BA17-FB48-4E50-A1BF-2C6C9CD6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7E4CD3-BCEA-4018-99A0-17A1D51D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C8E0-923B-48EC-8E66-9160F55C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5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BB30-E406-4914-BA98-CDCF5F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DA3608-411B-403A-BBA3-DAF3D850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BC73-B5A9-44F3-BB86-BF9C5061DAE0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01E10-5356-4D4A-8C52-EE7DA0BCA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E5CD1-1435-4264-8D04-81D6C526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C8E0-923B-48EC-8E66-9160F55C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2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2364E-427D-45A5-8979-B829BC3B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BC73-B5A9-44F3-BB86-BF9C5061DAE0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041DBA-4DDD-46B0-8B2D-51F03E12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0A7C7-54F4-4F8E-B29D-36B36982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C8E0-923B-48EC-8E66-9160F55C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3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B830-FEC1-4D3E-B147-0BE7E737A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FB373-4EA8-4FA3-B195-031E8301D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7436E-2FD8-44CA-B34C-77DE39E9B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94C52-D6C6-41A1-92A0-043F7E3E4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BC73-B5A9-44F3-BB86-BF9C5061DAE0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F8688-3CC4-4FE7-85C1-2575E8B3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08F96-F566-4E15-8161-7C7C73276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C8E0-923B-48EC-8E66-9160F55C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910EB-E5EF-4A62-BBB9-35C9BEE8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625DBD-AB3B-4D18-84DE-17E3EB075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2BB8A-44D8-4A50-B01E-5A0B8E5D9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7E758-FA7F-4117-8E71-AD0823011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BC73-B5A9-44F3-BB86-BF9C5061DAE0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FA250-E72E-438B-BE1B-A14D674B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66AEA-8625-48C2-9C8B-345F9F0A7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C8E0-923B-48EC-8E66-9160F55C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0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A65EAA-3355-47F1-A10D-2E7EC7E01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B9518-9BCA-48CA-9377-AC7A25904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2ACBE-8A8A-4F76-B327-585A25CC5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CBC73-B5A9-44F3-BB86-BF9C5061DAE0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89D73-0818-45E6-9CA9-83BCBB837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62743-ACBA-4063-904D-C95863E8E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2C8E0-923B-48EC-8E66-9160F55C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2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7733" y="2311400"/>
            <a:ext cx="9014800" cy="3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23833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1016000" y="928567"/>
            <a:ext cx="719560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800" dirty="0"/>
              <a:t>Semantic Structure Identification using Image Detection and Unsupervised Learning</a:t>
            </a:r>
            <a:endParaRPr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ADAF7-AD19-4AAC-9B08-76C5425C59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graphicFrame>
        <p:nvGraphicFramePr>
          <p:cNvPr id="8" name="Diagram 7" descr="Basic Timeline" title="SmartArt">
            <a:extLst>
              <a:ext uri="{FF2B5EF4-FFF2-40B4-BE49-F238E27FC236}">
                <a16:creationId xmlns:a16="http://schemas.microsoft.com/office/drawing/2014/main" id="{F9D0C191-FDD2-4D03-BB5D-5049746D2C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1698048"/>
              </p:ext>
            </p:extLst>
          </p:nvPr>
        </p:nvGraphicFramePr>
        <p:xfrm>
          <a:off x="709517" y="1527048"/>
          <a:ext cx="10343182" cy="452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6440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data">
            <a:extLst>
              <a:ext uri="{FF2B5EF4-FFF2-40B4-BE49-F238E27FC236}">
                <a16:creationId xmlns:a16="http://schemas.microsoft.com/office/drawing/2014/main" id="{1B19FD9A-DED2-4B48-B1EE-B1E0CA241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859617" cy="685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914400" y="3838333"/>
            <a:ext cx="702520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4800" dirty="0"/>
              <a:t>4</a:t>
            </a:r>
            <a:r>
              <a:rPr lang="en" sz="4800" dirty="0">
                <a:solidFill>
                  <a:srgbClr val="0B87A1"/>
                </a:solidFill>
                <a:latin typeface="Dosis Light"/>
                <a:sym typeface="Dosis Light"/>
              </a:rPr>
              <a:t>.</a:t>
            </a:r>
            <a:br>
              <a:rPr lang="en" sz="4800" dirty="0">
                <a:solidFill>
                  <a:srgbClr val="0B87A1"/>
                </a:solidFill>
                <a:latin typeface="Dosis Light"/>
                <a:sym typeface="Dosis Light"/>
              </a:rPr>
            </a:br>
            <a:r>
              <a:rPr lang="en-US" sz="4800" dirty="0"/>
              <a:t>DATA</a:t>
            </a:r>
            <a:endParaRPr sz="4800" dirty="0">
              <a:solidFill>
                <a:srgbClr val="0B87A1"/>
              </a:solidFill>
              <a:latin typeface="Dosis Light"/>
              <a:sym typeface="Dosis Light"/>
            </a:endParaRPr>
          </a:p>
        </p:txBody>
      </p:sp>
    </p:spTree>
    <p:extLst>
      <p:ext uri="{BB962C8B-B14F-4D97-AF65-F5344CB8AC3E}">
        <p14:creationId xmlns:p14="http://schemas.microsoft.com/office/powerpoint/2010/main" val="836753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sz="3600" kern="0" dirty="0">
                <a:solidFill>
                  <a:srgbClr val="0B87A1"/>
                </a:solidFill>
                <a:latin typeface="Dosis Light"/>
                <a:sym typeface="Dosis Light"/>
              </a:rPr>
              <a:t>AVAILABLE DATA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12</a:t>
            </a:fld>
            <a:endParaRPr/>
          </a:p>
        </p:txBody>
      </p:sp>
      <p:sp>
        <p:nvSpPr>
          <p:cNvPr id="8" name="Google Shape;3958;p27">
            <a:extLst>
              <a:ext uri="{FF2B5EF4-FFF2-40B4-BE49-F238E27FC236}">
                <a16:creationId xmlns:a16="http://schemas.microsoft.com/office/drawing/2014/main" id="{85AA83FF-C8B4-46D7-8D8D-FA77188A1180}"/>
              </a:ext>
            </a:extLst>
          </p:cNvPr>
          <p:cNvSpPr txBox="1">
            <a:spLocks/>
          </p:cNvSpPr>
          <p:nvPr/>
        </p:nvSpPr>
        <p:spPr>
          <a:xfrm>
            <a:off x="957732" y="2849100"/>
            <a:ext cx="6961149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tabLst/>
              <a:defRPr/>
            </a:pPr>
            <a:r>
              <a:rPr kumimoji="0" lang="en" sz="11000" b="0" i="0" u="none" strike="noStrike" kern="0" cap="none" spc="0" normalizeH="0" baseline="0" noProof="0" dirty="0">
                <a:ln>
                  <a:noFill/>
                </a:ln>
                <a:solidFill>
                  <a:srgbClr val="0B87A1"/>
                </a:solidFill>
                <a:effectLst/>
                <a:uLnTx/>
                <a:uFillTx/>
                <a:latin typeface="Dosis Light"/>
                <a:sym typeface="Dosis Light"/>
              </a:rPr>
              <a:t>413</a:t>
            </a:r>
            <a:r>
              <a:rPr lang="en-US" sz="3200" kern="0" dirty="0"/>
              <a:t> PDF Files containing</a:t>
            </a:r>
            <a:endParaRPr kumimoji="0" lang="en" sz="11000" b="0" i="0" u="none" strike="noStrike" kern="0" cap="none" spc="0" normalizeH="0" baseline="0" noProof="0" dirty="0">
              <a:ln>
                <a:noFill/>
              </a:ln>
              <a:solidFill>
                <a:srgbClr val="0B87A1"/>
              </a:solidFill>
              <a:effectLst/>
              <a:uLnTx/>
              <a:uFillTx/>
              <a:latin typeface="Dosis Light"/>
              <a:sym typeface="Dosis Light"/>
            </a:endParaRPr>
          </a:p>
        </p:txBody>
      </p:sp>
      <p:sp>
        <p:nvSpPr>
          <p:cNvPr id="9" name="Google Shape;3929;p24">
            <a:extLst>
              <a:ext uri="{FF2B5EF4-FFF2-40B4-BE49-F238E27FC236}">
                <a16:creationId xmlns:a16="http://schemas.microsoft.com/office/drawing/2014/main" id="{BCB7A306-7074-4D48-91EB-AC77104F9504}"/>
              </a:ext>
            </a:extLst>
          </p:cNvPr>
          <p:cNvSpPr/>
          <p:nvPr/>
        </p:nvSpPr>
        <p:spPr>
          <a:xfrm>
            <a:off x="4376910" y="3971483"/>
            <a:ext cx="1325400" cy="1302649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Text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0" name="Google Shape;3930;p24">
            <a:extLst>
              <a:ext uri="{FF2B5EF4-FFF2-40B4-BE49-F238E27FC236}">
                <a16:creationId xmlns:a16="http://schemas.microsoft.com/office/drawing/2014/main" id="{6C411A31-AD76-432F-A2B0-E45ED01D672C}"/>
              </a:ext>
            </a:extLst>
          </p:cNvPr>
          <p:cNvSpPr/>
          <p:nvPr/>
        </p:nvSpPr>
        <p:spPr>
          <a:xfrm>
            <a:off x="2160339" y="3969583"/>
            <a:ext cx="1325400" cy="1302650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3B55"/>
                </a:solidFill>
                <a:latin typeface="Titillium Web Light"/>
                <a:sym typeface="Titillium Web Light"/>
              </a:rPr>
              <a:t>Tables</a:t>
            </a:r>
            <a:endParaRPr dirty="0">
              <a:solidFill>
                <a:srgbClr val="003B55"/>
              </a:solidFill>
              <a:latin typeface="Titillium Web Light"/>
              <a:sym typeface="Titillium Web Light"/>
            </a:endParaRPr>
          </a:p>
        </p:txBody>
      </p:sp>
      <p:sp>
        <p:nvSpPr>
          <p:cNvPr id="11" name="Google Shape;3931;p24">
            <a:extLst>
              <a:ext uri="{FF2B5EF4-FFF2-40B4-BE49-F238E27FC236}">
                <a16:creationId xmlns:a16="http://schemas.microsoft.com/office/drawing/2014/main" id="{1CF2B7D0-2231-4CF0-B11F-F9CEEC8C1A4B}"/>
              </a:ext>
            </a:extLst>
          </p:cNvPr>
          <p:cNvSpPr/>
          <p:nvPr/>
        </p:nvSpPr>
        <p:spPr>
          <a:xfrm>
            <a:off x="6593481" y="4008896"/>
            <a:ext cx="1325400" cy="1302651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Images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2714665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methodology">
            <a:extLst>
              <a:ext uri="{FF2B5EF4-FFF2-40B4-BE49-F238E27FC236}">
                <a16:creationId xmlns:a16="http://schemas.microsoft.com/office/drawing/2014/main" id="{55850D79-F300-4628-8DED-589C26032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3474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914400" y="3838333"/>
            <a:ext cx="702520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4800" dirty="0">
                <a:solidFill>
                  <a:srgbClr val="0B87A1"/>
                </a:solidFill>
                <a:latin typeface="Dosis Light"/>
                <a:sym typeface="Dosis Light"/>
              </a:rPr>
              <a:t>5.</a:t>
            </a:r>
            <a:br>
              <a:rPr lang="en" sz="4800" dirty="0">
                <a:solidFill>
                  <a:srgbClr val="0B87A1"/>
                </a:solidFill>
                <a:latin typeface="Dosis Light"/>
                <a:sym typeface="Dosis Light"/>
              </a:rPr>
            </a:br>
            <a:r>
              <a:rPr lang="en-US" sz="4800" dirty="0">
                <a:solidFill>
                  <a:srgbClr val="0B87A1"/>
                </a:solidFill>
                <a:latin typeface="Dosis Light"/>
                <a:sym typeface="Dosis Light"/>
              </a:rPr>
              <a:t>METHODOLOGY</a:t>
            </a:r>
            <a:endParaRPr sz="4800" dirty="0">
              <a:solidFill>
                <a:srgbClr val="0B87A1"/>
              </a:solidFill>
              <a:latin typeface="Dosis Light"/>
              <a:sym typeface="Dosis Light"/>
            </a:endParaRPr>
          </a:p>
        </p:txBody>
      </p:sp>
    </p:spTree>
    <p:extLst>
      <p:ext uri="{BB962C8B-B14F-4D97-AF65-F5344CB8AC3E}">
        <p14:creationId xmlns:p14="http://schemas.microsoft.com/office/powerpoint/2010/main" val="1992505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sz="3600" kern="0" dirty="0">
                <a:solidFill>
                  <a:srgbClr val="0B87A1"/>
                </a:solidFill>
                <a:latin typeface="Dosis Light"/>
                <a:sym typeface="Dosis Light"/>
              </a:rPr>
              <a:t>THREE-STEP APPROACH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14</a:t>
            </a:fld>
            <a:endParaRPr/>
          </a:p>
        </p:txBody>
      </p:sp>
      <p:sp>
        <p:nvSpPr>
          <p:cNvPr id="10" name="Google Shape;3977;p29">
            <a:extLst>
              <a:ext uri="{FF2B5EF4-FFF2-40B4-BE49-F238E27FC236}">
                <a16:creationId xmlns:a16="http://schemas.microsoft.com/office/drawing/2014/main" id="{50693D76-11F1-49FE-940B-B75AE88591A6}"/>
              </a:ext>
            </a:extLst>
          </p:cNvPr>
          <p:cNvSpPr/>
          <p:nvPr/>
        </p:nvSpPr>
        <p:spPr>
          <a:xfrm>
            <a:off x="1414219" y="2778713"/>
            <a:ext cx="2074706" cy="2038992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Table Detection</a:t>
            </a:r>
            <a:endParaRPr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1" name="Google Shape;3978;p29">
            <a:extLst>
              <a:ext uri="{FF2B5EF4-FFF2-40B4-BE49-F238E27FC236}">
                <a16:creationId xmlns:a16="http://schemas.microsoft.com/office/drawing/2014/main" id="{46A8EB0A-6E57-49B4-9774-A881A8929B02}"/>
              </a:ext>
            </a:extLst>
          </p:cNvPr>
          <p:cNvSpPr/>
          <p:nvPr/>
        </p:nvSpPr>
        <p:spPr>
          <a:xfrm>
            <a:off x="7232366" y="2778710"/>
            <a:ext cx="2074704" cy="2038995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Clustering</a:t>
            </a:r>
            <a:endParaRPr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2" name="Google Shape;3979;p29">
            <a:extLst>
              <a:ext uri="{FF2B5EF4-FFF2-40B4-BE49-F238E27FC236}">
                <a16:creationId xmlns:a16="http://schemas.microsoft.com/office/drawing/2014/main" id="{DE9D35DC-C99E-45D5-9C56-400FFDF1475B}"/>
              </a:ext>
            </a:extLst>
          </p:cNvPr>
          <p:cNvSpPr/>
          <p:nvPr/>
        </p:nvSpPr>
        <p:spPr>
          <a:xfrm>
            <a:off x="4323293" y="2778711"/>
            <a:ext cx="2074705" cy="2038995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Table Identification</a:t>
            </a:r>
            <a:endParaRPr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13" name="Google Shape;3980;p29">
            <a:extLst>
              <a:ext uri="{FF2B5EF4-FFF2-40B4-BE49-F238E27FC236}">
                <a16:creationId xmlns:a16="http://schemas.microsoft.com/office/drawing/2014/main" id="{F44C0418-DD43-4A47-8247-58B104DF9D3F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3488925" y="3798209"/>
            <a:ext cx="834368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14" name="Google Shape;3981;p29">
            <a:extLst>
              <a:ext uri="{FF2B5EF4-FFF2-40B4-BE49-F238E27FC236}">
                <a16:creationId xmlns:a16="http://schemas.microsoft.com/office/drawing/2014/main" id="{8EFFC418-5A4B-4163-8979-CC5E631A2FD1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6397998" y="3798208"/>
            <a:ext cx="834368" cy="1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sm" len="sm"/>
            <a:tailEnd type="diamond" w="sm" len="sm"/>
          </a:ln>
        </p:spPr>
      </p:cxnSp>
    </p:spTree>
    <p:extLst>
      <p:ext uri="{BB962C8B-B14F-4D97-AF65-F5344CB8AC3E}">
        <p14:creationId xmlns:p14="http://schemas.microsoft.com/office/powerpoint/2010/main" val="4025174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957733" y="708041"/>
            <a:ext cx="90148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APPROACH IN DETAIL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957733" y="2311400"/>
            <a:ext cx="9278220" cy="397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just"/>
            <a:r>
              <a:rPr lang="en-US" sz="2400" b="1" dirty="0">
                <a:solidFill>
                  <a:srgbClr val="003B55"/>
                </a:solidFill>
                <a:latin typeface="Titillium Web Light"/>
                <a:sym typeface="Titillium Web Light"/>
              </a:rPr>
              <a:t>Table Detection:</a:t>
            </a:r>
            <a:r>
              <a:rPr lang="en-US" sz="2400" dirty="0">
                <a:solidFill>
                  <a:srgbClr val="003B55"/>
                </a:solidFill>
                <a:latin typeface="Titillium Web Light"/>
                <a:sym typeface="Titillium Web Light"/>
              </a:rPr>
              <a:t> </a:t>
            </a:r>
            <a:r>
              <a:rPr lang="en-US" kern="1200" dirty="0">
                <a:ea typeface="+mn-ea"/>
                <a:cs typeface="+mn-cs"/>
              </a:rPr>
              <a:t>Convert all PDF files to JPEG format and label data</a:t>
            </a:r>
          </a:p>
          <a:p>
            <a:pPr algn="just"/>
            <a:r>
              <a:rPr lang="en-US" sz="2400" b="1" dirty="0">
                <a:solidFill>
                  <a:srgbClr val="003B55"/>
                </a:solidFill>
                <a:latin typeface="Titillium Web Light"/>
                <a:sym typeface="Titillium Web Light"/>
              </a:rPr>
              <a:t>Table Identification: </a:t>
            </a:r>
            <a:r>
              <a:rPr lang="en-US" sz="2400" dirty="0">
                <a:solidFill>
                  <a:srgbClr val="003B55"/>
                </a:solidFill>
                <a:latin typeface="Titillium Web Light"/>
                <a:sym typeface="Titillium Web Light"/>
              </a:rPr>
              <a:t>Use TensorFlow and PyTesseract to identify table cells</a:t>
            </a:r>
            <a:endParaRPr lang="en-US" sz="2400" b="1" dirty="0">
              <a:solidFill>
                <a:srgbClr val="003B55"/>
              </a:solidFill>
              <a:latin typeface="Titillium Web Light"/>
              <a:sym typeface="Titillium Web Light"/>
            </a:endParaRPr>
          </a:p>
          <a:p>
            <a:pPr algn="just"/>
            <a:r>
              <a:rPr lang="en-US" sz="2400" b="1" dirty="0">
                <a:solidFill>
                  <a:srgbClr val="003B55"/>
                </a:solidFill>
                <a:latin typeface="Titillium Web Light"/>
                <a:sym typeface="Titillium Web Light"/>
              </a:rPr>
              <a:t>Clustering:</a:t>
            </a:r>
            <a:r>
              <a:rPr lang="en-US" sz="2400" dirty="0">
                <a:solidFill>
                  <a:srgbClr val="003B55"/>
                </a:solidFill>
                <a:latin typeface="Titillium Web Light"/>
                <a:sym typeface="Titillium Web Light"/>
              </a:rPr>
              <a:t> Unsupervised learning to form clusters of cells in identified tables</a:t>
            </a:r>
            <a:endParaRPr sz="2400" dirty="0">
              <a:solidFill>
                <a:srgbClr val="003B55"/>
              </a:solidFill>
              <a:latin typeface="Titillium Web Light"/>
              <a:sym typeface="Titillium Web Light"/>
            </a:endParaRPr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endParaRPr lang="en" sz="2400" dirty="0">
              <a:solidFill>
                <a:srgbClr val="003B55"/>
              </a:solidFill>
              <a:latin typeface="Titillium Web Light"/>
            </a:endParaRP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15</a:t>
            </a:fld>
            <a:endParaRPr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ECF8F3A-7746-4A85-A560-242B1A6C674C}"/>
              </a:ext>
            </a:extLst>
          </p:cNvPr>
          <p:cNvGraphicFramePr/>
          <p:nvPr>
            <p:extLst/>
          </p:nvPr>
        </p:nvGraphicFramePr>
        <p:xfrm>
          <a:off x="3041153" y="4589774"/>
          <a:ext cx="5623560" cy="1579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7962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957733" y="528637"/>
            <a:ext cx="90148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TABLE DETECTION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957733" y="2311400"/>
            <a:ext cx="9278220" cy="397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en" dirty="0"/>
          </a:p>
          <a:p>
            <a:pPr marL="0" indent="0">
              <a:buNone/>
            </a:pPr>
            <a:endParaRPr lang="en" sz="2400" dirty="0">
              <a:solidFill>
                <a:srgbClr val="003B55"/>
              </a:solidFill>
              <a:latin typeface="Titillium Web Light"/>
            </a:endParaRP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16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E1F754-50B3-4C7D-A9A5-7A800CB1E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948" y="1875966"/>
            <a:ext cx="6174370" cy="498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20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957733" y="618086"/>
            <a:ext cx="90148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TABLE IDENTIFICATION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957733" y="2311400"/>
            <a:ext cx="9278220" cy="397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01598" indent="0">
              <a:buNone/>
            </a:pPr>
            <a:endParaRPr lang="en" dirty="0"/>
          </a:p>
          <a:p>
            <a:pPr marL="0" indent="0">
              <a:buNone/>
            </a:pPr>
            <a:endParaRPr lang="en" sz="2400" dirty="0">
              <a:solidFill>
                <a:srgbClr val="003B55"/>
              </a:solidFill>
              <a:latin typeface="Titillium Web Light"/>
            </a:endParaRP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17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3EAFFF-A883-44F8-B367-2FCF937C2D47}"/>
              </a:ext>
            </a:extLst>
          </p:cNvPr>
          <p:cNvSpPr/>
          <p:nvPr/>
        </p:nvSpPr>
        <p:spPr>
          <a:xfrm>
            <a:off x="4226440" y="2365518"/>
            <a:ext cx="2466692" cy="380668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30B654-4B5F-472F-86E4-9389C1859CFC}"/>
              </a:ext>
            </a:extLst>
          </p:cNvPr>
          <p:cNvSpPr/>
          <p:nvPr/>
        </p:nvSpPr>
        <p:spPr>
          <a:xfrm>
            <a:off x="4319745" y="3762380"/>
            <a:ext cx="2294140" cy="1046116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461760-EE6D-4756-82B2-AEAFA24EC23A}"/>
              </a:ext>
            </a:extLst>
          </p:cNvPr>
          <p:cNvCxnSpPr>
            <a:cxnSpLocks/>
          </p:cNvCxnSpPr>
          <p:nvPr/>
        </p:nvCxnSpPr>
        <p:spPr>
          <a:xfrm>
            <a:off x="3389243" y="4268862"/>
            <a:ext cx="715618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8855DB6-4B09-49FB-AC13-B170675BDA1B}"/>
              </a:ext>
            </a:extLst>
          </p:cNvPr>
          <p:cNvSpPr txBox="1"/>
          <p:nvPr/>
        </p:nvSpPr>
        <p:spPr>
          <a:xfrm>
            <a:off x="4307181" y="3918124"/>
            <a:ext cx="2306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3B55"/>
                </a:solidFill>
                <a:latin typeface="Titillium Web Light"/>
              </a:rPr>
              <a:t>Step 2:</a:t>
            </a:r>
            <a:r>
              <a:rPr lang="en-US" sz="1600" dirty="0">
                <a:solidFill>
                  <a:srgbClr val="003B55"/>
                </a:solidFill>
                <a:latin typeface="Titillium Web Light"/>
              </a:rPr>
              <a:t> Model predicts table coordinates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5DD664-0156-47BC-8856-79C20187FC13}"/>
              </a:ext>
            </a:extLst>
          </p:cNvPr>
          <p:cNvSpPr/>
          <p:nvPr/>
        </p:nvSpPr>
        <p:spPr>
          <a:xfrm>
            <a:off x="4319745" y="4947818"/>
            <a:ext cx="2294140" cy="1046116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3B55"/>
                </a:solidFill>
                <a:latin typeface="Titillium Web Light"/>
              </a:rPr>
              <a:t>Step 3:</a:t>
            </a:r>
            <a:r>
              <a:rPr lang="en-US" sz="1600" dirty="0">
                <a:solidFill>
                  <a:srgbClr val="003B55"/>
                </a:solidFill>
                <a:latin typeface="Titillium Web Light"/>
              </a:rPr>
              <a:t> PyTesseract helps identify words &amp; blocks of text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527289-591B-481B-A31B-8717C376D297}"/>
              </a:ext>
            </a:extLst>
          </p:cNvPr>
          <p:cNvSpPr/>
          <p:nvPr/>
        </p:nvSpPr>
        <p:spPr>
          <a:xfrm>
            <a:off x="4312716" y="2588735"/>
            <a:ext cx="2294140" cy="1046236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3B55"/>
                </a:solidFill>
                <a:latin typeface="Titillium Web Light"/>
                <a:sym typeface="Titillium Web Light"/>
              </a:rPr>
              <a:t>Step 1:</a:t>
            </a:r>
            <a:r>
              <a:rPr lang="en-US" sz="1600" dirty="0">
                <a:solidFill>
                  <a:srgbClr val="003B55"/>
                </a:solidFill>
                <a:latin typeface="Titillium Web Light"/>
                <a:sym typeface="Titillium Web Light"/>
              </a:rPr>
              <a:t> TensorFlow trained to identify tables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218070-1780-474B-BEE3-32DB660A26BD}"/>
              </a:ext>
            </a:extLst>
          </p:cNvPr>
          <p:cNvCxnSpPr>
            <a:cxnSpLocks/>
          </p:cNvCxnSpPr>
          <p:nvPr/>
        </p:nvCxnSpPr>
        <p:spPr>
          <a:xfrm>
            <a:off x="6818243" y="4268862"/>
            <a:ext cx="725557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BC89C3A-AF12-4A5E-B2B3-ADCB9DBAF763}"/>
              </a:ext>
            </a:extLst>
          </p:cNvPr>
          <p:cNvSpPr/>
          <p:nvPr/>
        </p:nvSpPr>
        <p:spPr>
          <a:xfrm>
            <a:off x="1586484" y="3855841"/>
            <a:ext cx="1682202" cy="826041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3B55"/>
                </a:solidFill>
                <a:latin typeface="Titillium Web Light"/>
              </a:rPr>
              <a:t>Preprocessed Images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041260-FFA8-4328-A975-F720A690601F}"/>
              </a:ext>
            </a:extLst>
          </p:cNvPr>
          <p:cNvSpPr/>
          <p:nvPr/>
        </p:nvSpPr>
        <p:spPr>
          <a:xfrm>
            <a:off x="7650886" y="3850465"/>
            <a:ext cx="1682202" cy="826041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3B55"/>
                </a:solidFill>
                <a:latin typeface="Titillium Web Light"/>
              </a:rPr>
              <a:t>Bounding boxes drawn using OpenCV</a:t>
            </a:r>
          </a:p>
        </p:txBody>
      </p:sp>
    </p:spTree>
    <p:extLst>
      <p:ext uri="{BB962C8B-B14F-4D97-AF65-F5344CB8AC3E}">
        <p14:creationId xmlns:p14="http://schemas.microsoft.com/office/powerpoint/2010/main" val="952805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853641" y="230459"/>
            <a:ext cx="90148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CLUSTERING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18</a:t>
            </a:fld>
            <a:endParaRPr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5484D575-CA6B-4665-8B38-97FB273B37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408513"/>
              </p:ext>
            </p:extLst>
          </p:nvPr>
        </p:nvGraphicFramePr>
        <p:xfrm>
          <a:off x="1290844" y="1519858"/>
          <a:ext cx="6596063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9981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results">
            <a:extLst>
              <a:ext uri="{FF2B5EF4-FFF2-40B4-BE49-F238E27FC236}">
                <a16:creationId xmlns:a16="http://schemas.microsoft.com/office/drawing/2014/main" id="{3826D17D-B072-4336-A17F-0310FE13C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5435"/>
            <a:ext cx="10972800" cy="544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914400" y="3838333"/>
            <a:ext cx="702520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4800" dirty="0"/>
              <a:t>6</a:t>
            </a:r>
            <a:r>
              <a:rPr lang="en" sz="4800" dirty="0">
                <a:solidFill>
                  <a:srgbClr val="0B87A1"/>
                </a:solidFill>
                <a:latin typeface="Dosis Light"/>
                <a:sym typeface="Dosis Light"/>
              </a:rPr>
              <a:t>.</a:t>
            </a:r>
            <a:br>
              <a:rPr lang="en" sz="4800" dirty="0">
                <a:solidFill>
                  <a:srgbClr val="0B87A1"/>
                </a:solidFill>
                <a:latin typeface="Dosis Light"/>
                <a:sym typeface="Dosis Light"/>
              </a:rPr>
            </a:br>
            <a:r>
              <a:rPr lang="en-US" sz="4800" dirty="0"/>
              <a:t>RESULT</a:t>
            </a:r>
            <a:r>
              <a:rPr lang="en-US" sz="4800" dirty="0">
                <a:solidFill>
                  <a:srgbClr val="0B87A1"/>
                </a:solidFill>
                <a:latin typeface="Dosis Light"/>
                <a:sym typeface="Dosis Light"/>
              </a:rPr>
              <a:t>S</a:t>
            </a:r>
            <a:endParaRPr sz="4800" dirty="0">
              <a:solidFill>
                <a:srgbClr val="0B87A1"/>
              </a:solidFill>
              <a:latin typeface="Dosis Light"/>
              <a:sym typeface="Dosis Light"/>
            </a:endParaRPr>
          </a:p>
        </p:txBody>
      </p:sp>
    </p:spTree>
    <p:extLst>
      <p:ext uri="{BB962C8B-B14F-4D97-AF65-F5344CB8AC3E}">
        <p14:creationId xmlns:p14="http://schemas.microsoft.com/office/powerpoint/2010/main" val="118138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image being cropped">
            <a:extLst>
              <a:ext uri="{FF2B5EF4-FFF2-40B4-BE49-F238E27FC236}">
                <a16:creationId xmlns:a16="http://schemas.microsoft.com/office/drawing/2014/main" id="{28263DA9-0344-40E9-A9BC-6A6296DE9B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0" r="3" b="26252"/>
          <a:stretch/>
        </p:blipFill>
        <p:spPr bwMode="auto">
          <a:xfrm>
            <a:off x="484632" y="2145766"/>
            <a:ext cx="2560320" cy="256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8" name="Picture 12" descr="Daniel Whitenack">
            <a:extLst>
              <a:ext uri="{FF2B5EF4-FFF2-40B4-BE49-F238E27FC236}">
                <a16:creationId xmlns:a16="http://schemas.microsoft.com/office/drawing/2014/main" id="{8A05CDE8-70D0-4074-95E5-C2B27C01A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195" y="2145766"/>
            <a:ext cx="2560320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nanth Nath">
            <a:extLst>
              <a:ext uri="{FF2B5EF4-FFF2-40B4-BE49-F238E27FC236}">
                <a16:creationId xmlns:a16="http://schemas.microsoft.com/office/drawing/2014/main" id="{F4AC826A-B413-449D-979F-7A0BC773EF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35726" y="2145767"/>
            <a:ext cx="2560320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4" name="Picture 8" descr="Udaiveer Singh Chauhan">
            <a:extLst>
              <a:ext uri="{FF2B5EF4-FFF2-40B4-BE49-F238E27FC236}">
                <a16:creationId xmlns:a16="http://schemas.microsoft.com/office/drawing/2014/main" id="{CA31CFBD-9D67-4FAF-A592-6E0C4E2D14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68656" y="2145766"/>
            <a:ext cx="2560320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49B07A-3468-43E5-98E8-1327A3F723DA}"/>
              </a:ext>
            </a:extLst>
          </p:cNvPr>
          <p:cNvSpPr txBox="1"/>
          <p:nvPr/>
        </p:nvSpPr>
        <p:spPr>
          <a:xfrm>
            <a:off x="484632" y="690817"/>
            <a:ext cx="3975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0" dirty="0">
                <a:solidFill>
                  <a:srgbClr val="0B87A1"/>
                </a:solidFill>
                <a:latin typeface="Dosis Light"/>
                <a:ea typeface="+mj-ea"/>
                <a:cs typeface="+mj-cs"/>
              </a:rPr>
              <a:t>THE PURDUE TEAM: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93D535-80D4-497A-843A-6D44B17DCC33}"/>
              </a:ext>
            </a:extLst>
          </p:cNvPr>
          <p:cNvSpPr txBox="1"/>
          <p:nvPr/>
        </p:nvSpPr>
        <p:spPr>
          <a:xfrm>
            <a:off x="484632" y="4802819"/>
            <a:ext cx="256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Nipun Diwan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93A01C-CF55-4BFD-84F2-7F927C3EF1AB}"/>
              </a:ext>
            </a:extLst>
          </p:cNvPr>
          <p:cNvSpPr txBox="1"/>
          <p:nvPr/>
        </p:nvSpPr>
        <p:spPr>
          <a:xfrm>
            <a:off x="9280329" y="4802819"/>
            <a:ext cx="256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Prof. Daniel Whitenack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835BB9-22E0-4994-B986-9CD0BF29ACD8}"/>
              </a:ext>
            </a:extLst>
          </p:cNvPr>
          <p:cNvSpPr txBox="1"/>
          <p:nvPr/>
        </p:nvSpPr>
        <p:spPr>
          <a:xfrm>
            <a:off x="6243908" y="4802819"/>
            <a:ext cx="256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Ananth Nath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943671-8D2A-43BA-AD6C-2DFDAEECA7A1}"/>
              </a:ext>
            </a:extLst>
          </p:cNvPr>
          <p:cNvSpPr txBox="1"/>
          <p:nvPr/>
        </p:nvSpPr>
        <p:spPr>
          <a:xfrm>
            <a:off x="3340967" y="4802819"/>
            <a:ext cx="256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Udaiveer Singh Chauhan</a:t>
            </a:r>
          </a:p>
        </p:txBody>
      </p:sp>
    </p:spTree>
    <p:extLst>
      <p:ext uri="{BB962C8B-B14F-4D97-AF65-F5344CB8AC3E}">
        <p14:creationId xmlns:p14="http://schemas.microsoft.com/office/powerpoint/2010/main" val="2210516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20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46244F-90E4-4CA7-A1B3-C7A773A54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003" y="437904"/>
            <a:ext cx="7709994" cy="598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141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21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403A0-D9CF-4B83-90FD-5A568ACB4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356" y="414232"/>
            <a:ext cx="6321287" cy="602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11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853641" y="574840"/>
            <a:ext cx="90148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MODEL AND IDEAL OUTPUTS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122041" y="6038954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22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4F8ABA-3E4D-4D54-B667-4AAEDE80C67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5975" y="1819577"/>
            <a:ext cx="4103688" cy="1831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143042-0DF7-4E62-ADE3-AA1C0D56FE0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31105" y="1819577"/>
            <a:ext cx="4103688" cy="18310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75FD23-7711-4015-A8B4-75E95436EFE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45974" y="4389402"/>
            <a:ext cx="4103687" cy="18310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FD064C-C169-4A0E-9242-1575080EB095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131105" y="4389401"/>
            <a:ext cx="4103687" cy="18310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282842-98C8-44B9-BD95-553D52F9A41C}"/>
              </a:ext>
            </a:extLst>
          </p:cNvPr>
          <p:cNvSpPr txBox="1"/>
          <p:nvPr/>
        </p:nvSpPr>
        <p:spPr>
          <a:xfrm>
            <a:off x="6128973" y="6214660"/>
            <a:ext cx="205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Ideal Output (2)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D16E3D-06EC-4606-B442-9E87C09FF42C}"/>
              </a:ext>
            </a:extLst>
          </p:cNvPr>
          <p:cNvSpPr txBox="1"/>
          <p:nvPr/>
        </p:nvSpPr>
        <p:spPr>
          <a:xfrm>
            <a:off x="643842" y="6220422"/>
            <a:ext cx="205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Model Output (2)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C1A2A5-7E95-4697-8EC8-284BEB63B90B}"/>
              </a:ext>
            </a:extLst>
          </p:cNvPr>
          <p:cNvSpPr txBox="1"/>
          <p:nvPr/>
        </p:nvSpPr>
        <p:spPr>
          <a:xfrm>
            <a:off x="6128973" y="3663885"/>
            <a:ext cx="205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Ideal Output (1)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5CFF3B-8E79-4D97-84BD-D7489C5187F2}"/>
              </a:ext>
            </a:extLst>
          </p:cNvPr>
          <p:cNvSpPr/>
          <p:nvPr/>
        </p:nvSpPr>
        <p:spPr>
          <a:xfrm>
            <a:off x="643842" y="3650740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Model Output (1)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396B2C-582F-41B4-BABA-AB077F24AE27}"/>
              </a:ext>
            </a:extLst>
          </p:cNvPr>
          <p:cNvSpPr/>
          <p:nvPr/>
        </p:nvSpPr>
        <p:spPr>
          <a:xfrm>
            <a:off x="643841" y="6214660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Model Output (2)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ED2219-44A1-40D9-AEE4-3AA3ABD332F7}"/>
              </a:ext>
            </a:extLst>
          </p:cNvPr>
          <p:cNvSpPr/>
          <p:nvPr/>
        </p:nvSpPr>
        <p:spPr>
          <a:xfrm>
            <a:off x="6128973" y="6217541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Ideal Output (2)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BCC49D-8061-4D62-B1E9-9ADB5496760C}"/>
              </a:ext>
            </a:extLst>
          </p:cNvPr>
          <p:cNvSpPr/>
          <p:nvPr/>
        </p:nvSpPr>
        <p:spPr>
          <a:xfrm>
            <a:off x="6128973" y="366825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Ideal Output (1)</a:t>
            </a:r>
          </a:p>
        </p:txBody>
      </p:sp>
    </p:spTree>
    <p:extLst>
      <p:ext uri="{BB962C8B-B14F-4D97-AF65-F5344CB8AC3E}">
        <p14:creationId xmlns:p14="http://schemas.microsoft.com/office/powerpoint/2010/main" val="2001524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dirty="0"/>
              <a:t>PERFORMANCE METRICS</a:t>
            </a:r>
            <a:endParaRPr dirty="0"/>
          </a:p>
        </p:txBody>
      </p:sp>
      <p:graphicFrame>
        <p:nvGraphicFramePr>
          <p:cNvPr id="3938" name="Google Shape;3938;p25"/>
          <p:cNvGraphicFramePr/>
          <p:nvPr>
            <p:extLst>
              <p:ext uri="{D42A27DB-BD31-4B8C-83A1-F6EECF244321}">
                <p14:modId xmlns:p14="http://schemas.microsoft.com/office/powerpoint/2010/main" val="3479795062"/>
              </p:ext>
            </p:extLst>
          </p:nvPr>
        </p:nvGraphicFramePr>
        <p:xfrm>
          <a:off x="1122133" y="2593975"/>
          <a:ext cx="8283200" cy="328733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7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18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Table</a:t>
                      </a:r>
                      <a:r>
                        <a:rPr lang="en" sz="1500" dirty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 Detection</a:t>
                      </a:r>
                      <a:endParaRPr sz="15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Word identification</a:t>
                      </a:r>
                      <a:endParaRPr sz="15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Clustering</a:t>
                      </a:r>
                      <a:endParaRPr sz="15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83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Accuracy</a:t>
                      </a:r>
                      <a:endParaRPr sz="15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b="1" dirty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60%</a:t>
                      </a:r>
                      <a:endParaRPr sz="2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 dirty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90%</a:t>
                      </a:r>
                      <a:endParaRPr sz="2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b="1" dirty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70%</a:t>
                      </a:r>
                      <a:endParaRPr sz="2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183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Partial Identification</a:t>
                      </a:r>
                      <a:endParaRPr sz="15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b="1" dirty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15%</a:t>
                      </a:r>
                      <a:endParaRPr sz="2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b="1" dirty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5%</a:t>
                      </a:r>
                      <a:endParaRPr sz="2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b="1" dirty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30%</a:t>
                      </a:r>
                      <a:endParaRPr sz="2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183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Failed cases</a:t>
                      </a:r>
                      <a:endParaRPr sz="15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b="1" dirty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25%</a:t>
                      </a:r>
                      <a:endParaRPr sz="2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b="1" dirty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5%</a:t>
                      </a:r>
                      <a:endParaRPr sz="2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 dirty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0%</a:t>
                      </a:r>
                      <a:endParaRPr sz="2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BCAA7B-2527-43DD-882D-EDCDD968EBD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0" y="0"/>
            <a:ext cx="12009918" cy="6858000"/>
          </a:xfrm>
          <a:prstGeom prst="rect">
            <a:avLst/>
          </a:prstGeom>
        </p:spPr>
      </p:pic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914400" y="3838333"/>
            <a:ext cx="702520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4800" dirty="0"/>
              <a:t>7</a:t>
            </a:r>
            <a:r>
              <a:rPr lang="en" sz="4800" dirty="0">
                <a:solidFill>
                  <a:srgbClr val="0B87A1"/>
                </a:solidFill>
                <a:latin typeface="Dosis Light"/>
                <a:sym typeface="Dosis Light"/>
              </a:rPr>
              <a:t>.</a:t>
            </a:r>
            <a:br>
              <a:rPr lang="en" sz="4800" dirty="0">
                <a:solidFill>
                  <a:srgbClr val="0B87A1"/>
                </a:solidFill>
                <a:latin typeface="Dosis Light"/>
                <a:sym typeface="Dosis Light"/>
              </a:rPr>
            </a:br>
            <a:r>
              <a:rPr lang="en-US" sz="4800" dirty="0">
                <a:solidFill>
                  <a:srgbClr val="0B87A1"/>
                </a:solidFill>
                <a:latin typeface="Dosis Light"/>
                <a:sym typeface="Dosis Light"/>
              </a:rPr>
              <a:t>ISSUES FACED</a:t>
            </a:r>
            <a:endParaRPr sz="4800" dirty="0">
              <a:solidFill>
                <a:srgbClr val="0B87A1"/>
              </a:solidFill>
              <a:latin typeface="Dosis Light"/>
              <a:sym typeface="Dosis Light"/>
            </a:endParaRPr>
          </a:p>
        </p:txBody>
      </p:sp>
    </p:spTree>
    <p:extLst>
      <p:ext uri="{BB962C8B-B14F-4D97-AF65-F5344CB8AC3E}">
        <p14:creationId xmlns:p14="http://schemas.microsoft.com/office/powerpoint/2010/main" val="2557895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FEDCD-8465-49F9-9A5A-E563EE98F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733" y="572600"/>
            <a:ext cx="9014800" cy="1143200"/>
          </a:xfrm>
        </p:spPr>
        <p:txBody>
          <a:bodyPr/>
          <a:lstStyle/>
          <a:p>
            <a:r>
              <a:rPr lang="en-US" dirty="0"/>
              <a:t>ISSUES FACED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A0DD0-ADA2-4EC5-99C1-22929D7993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Lack of labelled data</a:t>
            </a:r>
          </a:p>
          <a:p>
            <a:endParaRPr lang="en-US" dirty="0"/>
          </a:p>
          <a:p>
            <a:r>
              <a:rPr lang="en-US" dirty="0"/>
              <a:t>Special character recognition</a:t>
            </a:r>
          </a:p>
          <a:p>
            <a:endParaRPr lang="en-US" dirty="0"/>
          </a:p>
          <a:p>
            <a:r>
              <a:rPr lang="en-US" dirty="0"/>
              <a:t>Achieving semantic continuity in tables with multi line rows</a:t>
            </a:r>
          </a:p>
          <a:p>
            <a:endParaRPr lang="en-US" dirty="0"/>
          </a:p>
          <a:p>
            <a:r>
              <a:rPr lang="en-US" dirty="0"/>
              <a:t>Algorithm is clustering cells on a column level for certain tables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3C943-1064-4C28-B8D3-C6C849D026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6253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bright future">
            <a:extLst>
              <a:ext uri="{FF2B5EF4-FFF2-40B4-BE49-F238E27FC236}">
                <a16:creationId xmlns:a16="http://schemas.microsoft.com/office/drawing/2014/main" id="{E93C4067-D8B8-499F-BD5D-BF12479FA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4" y="0"/>
            <a:ext cx="121951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914400" y="3838333"/>
            <a:ext cx="702520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lvl="1"/>
            <a:r>
              <a:rPr lang="en" sz="4800" dirty="0">
                <a:solidFill>
                  <a:srgbClr val="0B87A1"/>
                </a:solidFill>
                <a:latin typeface="Dosis Light"/>
                <a:sym typeface="Dosis Light"/>
              </a:rPr>
              <a:t>8.</a:t>
            </a:r>
            <a:br>
              <a:rPr lang="en" sz="4800" dirty="0">
                <a:solidFill>
                  <a:srgbClr val="0B87A1"/>
                </a:solidFill>
                <a:latin typeface="Dosis Light"/>
                <a:sym typeface="Dosis Light"/>
              </a:rPr>
            </a:br>
            <a:r>
              <a:rPr lang="en-US" sz="4800" dirty="0">
                <a:solidFill>
                  <a:srgbClr val="0B87A1"/>
                </a:solidFill>
                <a:latin typeface="Dosis Light"/>
                <a:sym typeface="Dosis Light"/>
              </a:rPr>
              <a:t>FUTURE SCOPE</a:t>
            </a:r>
            <a:endParaRPr sz="4800" dirty="0">
              <a:solidFill>
                <a:srgbClr val="0B87A1"/>
              </a:solidFill>
              <a:latin typeface="Dosis Light"/>
              <a:sym typeface="Dosis Light"/>
            </a:endParaRPr>
          </a:p>
        </p:txBody>
      </p:sp>
    </p:spTree>
    <p:extLst>
      <p:ext uri="{BB962C8B-B14F-4D97-AF65-F5344CB8AC3E}">
        <p14:creationId xmlns:p14="http://schemas.microsoft.com/office/powerpoint/2010/main" val="3777921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03A1-EAB1-42CC-94A6-C4182CDC9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733" y="572600"/>
            <a:ext cx="9242710" cy="1143200"/>
          </a:xfrm>
        </p:spPr>
        <p:txBody>
          <a:bodyPr/>
          <a:lstStyle/>
          <a:p>
            <a:r>
              <a:rPr lang="en-US" dirty="0"/>
              <a:t>IMPROVEMENTS &amp; 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4C76E-3FA8-49F8-8AD2-1CB854AF1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7733" y="2311400"/>
            <a:ext cx="9014800" cy="3974000"/>
          </a:xfrm>
        </p:spPr>
        <p:txBody>
          <a:bodyPr/>
          <a:lstStyle/>
          <a:p>
            <a:r>
              <a:rPr lang="en-US" dirty="0"/>
              <a:t>Increase number of training images for Table Detection Algorithm</a:t>
            </a:r>
            <a:br>
              <a:rPr lang="en-US" dirty="0"/>
            </a:br>
            <a:endParaRPr lang="en-US" dirty="0"/>
          </a:p>
          <a:p>
            <a:r>
              <a:rPr lang="en-US" dirty="0"/>
              <a:t>Current approach uses 3 channel merge, conversion to grayscale can be tried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Modify features passed to the Clustering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45D4B-8C62-423E-8055-DE4706B3C3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93566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914400" y="2493861"/>
            <a:ext cx="6485200" cy="154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8000" dirty="0">
                <a:solidFill>
                  <a:srgbClr val="80BFB7"/>
                </a:solidFill>
              </a:rPr>
              <a:t>THANKS!</a:t>
            </a:r>
            <a:endParaRPr sz="8000" dirty="0">
              <a:solidFill>
                <a:srgbClr val="80BFB7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AC207-611A-1D49-9719-2645E218B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733" y="430249"/>
            <a:ext cx="9014800" cy="11432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6CEF68-DC89-E54C-A706-80EFDF596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32" y="1611020"/>
            <a:ext cx="5616687" cy="506917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6E560-85DC-0040-97E4-068288C9D7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4178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problem">
            <a:extLst>
              <a:ext uri="{FF2B5EF4-FFF2-40B4-BE49-F238E27FC236}">
                <a16:creationId xmlns:a16="http://schemas.microsoft.com/office/drawing/2014/main" id="{4864B678-C8F0-44EB-9500-E623CD2E0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914400" y="3838333"/>
            <a:ext cx="702520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4800" dirty="0">
                <a:solidFill>
                  <a:srgbClr val="0B87A1"/>
                </a:solidFill>
                <a:latin typeface="Dosis Light"/>
                <a:sym typeface="Dosis Light"/>
              </a:rPr>
              <a:t>1.</a:t>
            </a:r>
            <a:endParaRPr sz="4800" dirty="0">
              <a:solidFill>
                <a:srgbClr val="0B87A1"/>
              </a:solidFill>
              <a:latin typeface="Dosis Light"/>
              <a:sym typeface="Dosis Light"/>
            </a:endParaRPr>
          </a:p>
          <a:p>
            <a:r>
              <a:rPr lang="en-US" sz="4800" dirty="0">
                <a:solidFill>
                  <a:srgbClr val="0B87A1"/>
                </a:solidFill>
                <a:latin typeface="Dosis Light"/>
                <a:sym typeface="Dosis Light"/>
              </a:rPr>
              <a:t>PROBLEM STATEMENT</a:t>
            </a:r>
            <a:endParaRPr sz="4800" dirty="0">
              <a:solidFill>
                <a:srgbClr val="0B87A1"/>
              </a:solidFill>
              <a:latin typeface="Dosis Light"/>
              <a:sym typeface="Dosi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sz="3600" kern="0" dirty="0">
                <a:solidFill>
                  <a:srgbClr val="0B87A1"/>
                </a:solidFill>
                <a:latin typeface="Dosis Light"/>
                <a:sym typeface="Dosis Light"/>
              </a:rPr>
              <a:t>PROBLEMS IN EXTRACTING DATA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957733" y="2311400"/>
            <a:ext cx="9014800" cy="397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2400" dirty="0">
                <a:solidFill>
                  <a:srgbClr val="003B55"/>
                </a:solidFill>
                <a:latin typeface="Titillium Web Light"/>
                <a:sym typeface="Titillium Web Light"/>
              </a:rPr>
              <a:t>Data in multitudes of formats</a:t>
            </a:r>
          </a:p>
          <a:p>
            <a:r>
              <a:rPr lang="en-US" sz="2400" dirty="0">
                <a:solidFill>
                  <a:srgbClr val="003B55"/>
                </a:solidFill>
                <a:latin typeface="Titillium Web Light"/>
                <a:sym typeface="Titillium Web Light"/>
              </a:rPr>
              <a:t>Data-Wrangling a cumbersome task</a:t>
            </a:r>
          </a:p>
          <a:p>
            <a:r>
              <a:rPr lang="en-US" sz="2400" dirty="0">
                <a:solidFill>
                  <a:srgbClr val="003B55"/>
                </a:solidFill>
                <a:latin typeface="Titillium Web Light"/>
                <a:sym typeface="Titillium Web Light"/>
              </a:rPr>
              <a:t>Manual extraction of information</a:t>
            </a:r>
          </a:p>
          <a:p>
            <a:r>
              <a:rPr lang="en-US" sz="2400" dirty="0">
                <a:solidFill>
                  <a:srgbClr val="003B55"/>
                </a:solidFill>
                <a:latin typeface="Titillium Web Light"/>
                <a:sym typeface="Titillium Web Light"/>
              </a:rPr>
              <a:t>Time-consuming and error-prone</a:t>
            </a:r>
            <a:endParaRPr sz="2400" dirty="0">
              <a:solidFill>
                <a:srgbClr val="003B55"/>
              </a:solidFill>
              <a:latin typeface="Titillium Web Light"/>
              <a:sym typeface="Titillium Web Light"/>
            </a:endParaRPr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r>
              <a:rPr lang="en-US" sz="2400" dirty="0">
                <a:solidFill>
                  <a:srgbClr val="003B55"/>
                </a:solidFill>
                <a:latin typeface="Titillium Web Light"/>
              </a:rPr>
              <a:t>Hence, there is a need to make this process faster and efficient</a:t>
            </a:r>
            <a:endParaRPr lang="en" sz="2400" dirty="0">
              <a:solidFill>
                <a:srgbClr val="003B55"/>
              </a:solidFill>
              <a:latin typeface="Titillium Web Light"/>
            </a:endParaRP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2763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914400" y="3838333"/>
            <a:ext cx="702520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4800" dirty="0">
                <a:solidFill>
                  <a:srgbClr val="0B87A1"/>
                </a:solidFill>
                <a:latin typeface="Dosis Light"/>
                <a:sym typeface="Dosis Light"/>
              </a:rPr>
              <a:t>2.</a:t>
            </a:r>
            <a:br>
              <a:rPr lang="en" sz="4800" dirty="0">
                <a:solidFill>
                  <a:srgbClr val="0B87A1"/>
                </a:solidFill>
                <a:latin typeface="Dosis Light"/>
                <a:sym typeface="Dosis Light"/>
              </a:rPr>
            </a:br>
            <a:r>
              <a:rPr lang="en" sz="4800" dirty="0">
                <a:solidFill>
                  <a:srgbClr val="0B87A1"/>
                </a:solidFill>
                <a:latin typeface="Dosis Light"/>
                <a:sym typeface="Dosis Light"/>
              </a:rPr>
              <a:t>THE REQUIREMENT</a:t>
            </a:r>
            <a:endParaRPr sz="4800" dirty="0">
              <a:solidFill>
                <a:srgbClr val="0B87A1"/>
              </a:solidFill>
              <a:latin typeface="Dosis Light"/>
              <a:sym typeface="Dosis Light"/>
            </a:endParaRPr>
          </a:p>
        </p:txBody>
      </p:sp>
      <p:pic>
        <p:nvPicPr>
          <p:cNvPr id="6146" name="Picture 2" descr="Image result for need of the hour">
            <a:extLst>
              <a:ext uri="{FF2B5EF4-FFF2-40B4-BE49-F238E27FC236}">
                <a16:creationId xmlns:a16="http://schemas.microsoft.com/office/drawing/2014/main" id="{B24CE546-2398-4657-9718-398D0F4AD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" y="810039"/>
            <a:ext cx="12190073" cy="523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177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914400" y="3533533"/>
            <a:ext cx="732680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9600" dirty="0">
                <a:solidFill>
                  <a:srgbClr val="D3EBD5"/>
                </a:solidFill>
              </a:rPr>
              <a:t>AUTOMATION</a:t>
            </a:r>
            <a:endParaRPr sz="96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914400" y="4650333"/>
            <a:ext cx="7326800" cy="10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80BFB7"/>
                </a:solidFill>
              </a:rPr>
              <a:t>The key to handle data-extraction tasks efficiently</a:t>
            </a:r>
            <a:endParaRPr dirty="0">
              <a:solidFill>
                <a:srgbClr val="80BFB7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7</a:t>
            </a:fld>
            <a:endParaRPr/>
          </a:p>
        </p:txBody>
      </p:sp>
      <p:pic>
        <p:nvPicPr>
          <p:cNvPr id="18" name="Picture 6" descr="Image result for automation icon">
            <a:extLst>
              <a:ext uri="{FF2B5EF4-FFF2-40B4-BE49-F238E27FC236}">
                <a16:creationId xmlns:a16="http://schemas.microsoft.com/office/drawing/2014/main" id="{99A7B4BF-991F-400F-9680-C564441BE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89000"/>
                    </a14:imgEffect>
                    <a14:imgEffect>
                      <a14:brightnessContrast contrast="-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38" y="214564"/>
            <a:ext cx="3318970" cy="3318970"/>
          </a:xfrm>
          <a:prstGeom prst="rect">
            <a:avLst/>
          </a:prstGeom>
          <a:noFill/>
          <a:effectLst>
            <a:glow rad="127000">
              <a:srgbClr val="39C0BA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research">
            <a:extLst>
              <a:ext uri="{FF2B5EF4-FFF2-40B4-BE49-F238E27FC236}">
                <a16:creationId xmlns:a16="http://schemas.microsoft.com/office/drawing/2014/main" id="{FE4DA876-C057-42C2-9C81-DA88E12E4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7" y="0"/>
            <a:ext cx="121957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914400" y="3838333"/>
            <a:ext cx="702520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4800" dirty="0">
                <a:solidFill>
                  <a:srgbClr val="0B87A1"/>
                </a:solidFill>
                <a:latin typeface="Dosis Light"/>
                <a:sym typeface="Dosis Light"/>
              </a:rPr>
              <a:t>3.</a:t>
            </a:r>
            <a:br>
              <a:rPr lang="en" sz="4800" dirty="0">
                <a:solidFill>
                  <a:srgbClr val="0B87A1"/>
                </a:solidFill>
                <a:latin typeface="Dosis Light"/>
                <a:sym typeface="Dosis Light"/>
              </a:rPr>
            </a:br>
            <a:r>
              <a:rPr lang="en-US" sz="4800" dirty="0">
                <a:solidFill>
                  <a:srgbClr val="0B87A1"/>
                </a:solidFill>
                <a:latin typeface="Dosis Light"/>
                <a:sym typeface="Dosis Light"/>
              </a:rPr>
              <a:t>PREVIOUS RESEARCH</a:t>
            </a:r>
            <a:endParaRPr sz="4800" dirty="0">
              <a:solidFill>
                <a:srgbClr val="0B87A1"/>
              </a:solidFill>
              <a:latin typeface="Dosis Light"/>
              <a:sym typeface="Dosis Light"/>
            </a:endParaRPr>
          </a:p>
        </p:txBody>
      </p:sp>
    </p:spTree>
    <p:extLst>
      <p:ext uri="{BB962C8B-B14F-4D97-AF65-F5344CB8AC3E}">
        <p14:creationId xmlns:p14="http://schemas.microsoft.com/office/powerpoint/2010/main" val="2248213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LET’S REVIEW SOME </a:t>
            </a:r>
            <a:r>
              <a:rPr lang="en-US" dirty="0"/>
              <a:t>LITERATURE</a:t>
            </a:r>
            <a:endParaRPr dirty="0"/>
          </a:p>
        </p:txBody>
      </p:sp>
      <p:sp>
        <p:nvSpPr>
          <p:cNvPr id="3988" name="Google Shape;3988;p30"/>
          <p:cNvSpPr txBox="1">
            <a:spLocks noGrp="1"/>
          </p:cNvSpPr>
          <p:nvPr>
            <p:ph type="body" idx="1"/>
          </p:nvPr>
        </p:nvSpPr>
        <p:spPr>
          <a:xfrm>
            <a:off x="957733" y="2340633"/>
            <a:ext cx="2905600" cy="19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2009</a:t>
            </a:r>
            <a:endParaRPr b="1" dirty="0"/>
          </a:p>
          <a:p>
            <a:pPr marL="0" indent="0">
              <a:buNone/>
            </a:pPr>
            <a:r>
              <a:rPr lang="en-US" sz="1600" dirty="0"/>
              <a:t>PDF-TREX: Approach for recognizing and extracting tables from PDF docs</a:t>
            </a:r>
          </a:p>
          <a:p>
            <a:pPr marL="0" indent="0">
              <a:buNone/>
            </a:pPr>
            <a:r>
              <a:rPr lang="en-US" sz="1200" dirty="0"/>
              <a:t>(Ermelinda Oro, Massimo </a:t>
            </a:r>
            <a:r>
              <a:rPr lang="en-US" sz="1200" dirty="0" err="1"/>
              <a:t>Ruffolo</a:t>
            </a:r>
            <a:r>
              <a:rPr lang="en-US" sz="1200" dirty="0"/>
              <a:t>)</a:t>
            </a:r>
          </a:p>
        </p:txBody>
      </p:sp>
      <p:sp>
        <p:nvSpPr>
          <p:cNvPr id="3989" name="Google Shape;3989;p30"/>
          <p:cNvSpPr txBox="1">
            <a:spLocks noGrp="1"/>
          </p:cNvSpPr>
          <p:nvPr>
            <p:ph type="body" idx="2"/>
          </p:nvPr>
        </p:nvSpPr>
        <p:spPr>
          <a:xfrm>
            <a:off x="4012351" y="2340633"/>
            <a:ext cx="2905600" cy="19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2012</a:t>
            </a:r>
            <a:endParaRPr b="1" dirty="0"/>
          </a:p>
          <a:p>
            <a:pPr marL="0" indent="0">
              <a:buNone/>
            </a:pPr>
            <a:r>
              <a:rPr lang="en-US" sz="1600" dirty="0"/>
              <a:t>Table-Header detection and classification</a:t>
            </a:r>
          </a:p>
          <a:p>
            <a:pPr marL="0" indent="0">
              <a:buNone/>
            </a:pPr>
            <a:r>
              <a:rPr lang="en-US" sz="1200" dirty="0"/>
              <a:t>(Jing Fang, Prasenjit Mitra, </a:t>
            </a:r>
            <a:r>
              <a:rPr lang="en-US" sz="1200" dirty="0" err="1"/>
              <a:t>Zhi</a:t>
            </a:r>
            <a:r>
              <a:rPr lang="en-US" sz="1200" dirty="0"/>
              <a:t> Tang, C. Lee Giles)</a:t>
            </a:r>
            <a:endParaRPr lang="en-US" sz="2000" dirty="0"/>
          </a:p>
        </p:txBody>
      </p:sp>
      <p:sp>
        <p:nvSpPr>
          <p:cNvPr id="3990" name="Google Shape;3990;p30"/>
          <p:cNvSpPr txBox="1">
            <a:spLocks noGrp="1"/>
          </p:cNvSpPr>
          <p:nvPr>
            <p:ph type="body" idx="3"/>
          </p:nvPr>
        </p:nvSpPr>
        <p:spPr>
          <a:xfrm>
            <a:off x="7066967" y="2340633"/>
            <a:ext cx="2905600" cy="19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2014</a:t>
            </a:r>
            <a:endParaRPr b="1" dirty="0"/>
          </a:p>
          <a:p>
            <a:pPr marL="0" indent="0">
              <a:buNone/>
            </a:pPr>
            <a:r>
              <a:rPr lang="en-US" sz="1600" dirty="0"/>
              <a:t>Comparison of two unsupervised table-recognition methods</a:t>
            </a:r>
          </a:p>
          <a:p>
            <a:pPr marL="0" indent="0">
              <a:buNone/>
            </a:pPr>
            <a:r>
              <a:rPr lang="en-US" sz="1200" dirty="0"/>
              <a:t>(Stefan </a:t>
            </a:r>
            <a:r>
              <a:rPr lang="en-US" sz="1200" dirty="0" err="1"/>
              <a:t>Klampfl</a:t>
            </a:r>
            <a:r>
              <a:rPr lang="en-US" sz="1200" dirty="0"/>
              <a:t>, Kris Jack, Roman Kern)</a:t>
            </a:r>
          </a:p>
          <a:p>
            <a:pPr marL="0" indent="0">
              <a:buNone/>
            </a:pPr>
            <a:endParaRPr sz="1600" dirty="0"/>
          </a:p>
        </p:txBody>
      </p:sp>
      <p:sp>
        <p:nvSpPr>
          <p:cNvPr id="3991" name="Google Shape;3991;p30"/>
          <p:cNvSpPr txBox="1">
            <a:spLocks noGrp="1"/>
          </p:cNvSpPr>
          <p:nvPr>
            <p:ph type="body" idx="1"/>
          </p:nvPr>
        </p:nvSpPr>
        <p:spPr>
          <a:xfrm>
            <a:off x="957733" y="4271033"/>
            <a:ext cx="2905600" cy="19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2016</a:t>
            </a:r>
            <a:endParaRPr b="1" dirty="0"/>
          </a:p>
          <a:p>
            <a:pPr marL="0" indent="0">
              <a:buNone/>
            </a:pPr>
            <a:r>
              <a:rPr lang="en-US" sz="1600" dirty="0"/>
              <a:t>TensorFlow: A System for Large-Scale Machine Learning</a:t>
            </a:r>
          </a:p>
          <a:p>
            <a:pPr marL="0" indent="0">
              <a:buNone/>
            </a:pPr>
            <a:r>
              <a:rPr lang="en-US" sz="1200" dirty="0"/>
              <a:t>(Martín Abadi, Paul Barham, </a:t>
            </a:r>
            <a:r>
              <a:rPr lang="en-US" sz="1200" dirty="0" err="1"/>
              <a:t>Jianmin</a:t>
            </a:r>
            <a:r>
              <a:rPr lang="en-US" sz="1200" dirty="0"/>
              <a:t> Chen, </a:t>
            </a:r>
            <a:r>
              <a:rPr lang="en-US" sz="1200" dirty="0" err="1"/>
              <a:t>Zhifeng</a:t>
            </a:r>
            <a:r>
              <a:rPr lang="en-US" sz="1200" dirty="0"/>
              <a:t> Chen, Andy Davis)</a:t>
            </a:r>
            <a:endParaRPr lang="en-US" sz="1600" dirty="0"/>
          </a:p>
        </p:txBody>
      </p:sp>
      <p:sp>
        <p:nvSpPr>
          <p:cNvPr id="3992" name="Google Shape;3992;p30"/>
          <p:cNvSpPr txBox="1">
            <a:spLocks noGrp="1"/>
          </p:cNvSpPr>
          <p:nvPr>
            <p:ph type="body" idx="2"/>
          </p:nvPr>
        </p:nvSpPr>
        <p:spPr>
          <a:xfrm>
            <a:off x="4012351" y="4271033"/>
            <a:ext cx="2905600" cy="19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2016</a:t>
            </a:r>
            <a:endParaRPr b="1" dirty="0"/>
          </a:p>
          <a:p>
            <a:pPr marL="0" indent="0">
              <a:buNone/>
            </a:pPr>
            <a:r>
              <a:rPr lang="en-US" sz="1600" dirty="0"/>
              <a:t>TAO: System for Table Detection and Extraction from PDF Documents</a:t>
            </a:r>
          </a:p>
          <a:p>
            <a:pPr marL="0" indent="0">
              <a:buNone/>
            </a:pPr>
            <a:r>
              <a:rPr lang="en-US" sz="1200" dirty="0"/>
              <a:t>(Martha O. Perez-Arriaga, </a:t>
            </a:r>
            <a:r>
              <a:rPr lang="en-US" sz="1200" dirty="0" err="1"/>
              <a:t>Trilce</a:t>
            </a:r>
            <a:r>
              <a:rPr lang="en-US" sz="1200" dirty="0"/>
              <a:t> Estrada, and Soraya Abad-</a:t>
            </a:r>
            <a:r>
              <a:rPr lang="en-US" sz="1200" dirty="0" err="1"/>
              <a:t>Mota</a:t>
            </a:r>
            <a:r>
              <a:rPr lang="en-US" sz="1200" dirty="0"/>
              <a:t>)</a:t>
            </a:r>
            <a:endParaRPr lang="en-US" sz="1600" dirty="0"/>
          </a:p>
        </p:txBody>
      </p:sp>
      <p:sp>
        <p:nvSpPr>
          <p:cNvPr id="3993" name="Google Shape;3993;p30"/>
          <p:cNvSpPr txBox="1">
            <a:spLocks noGrp="1"/>
          </p:cNvSpPr>
          <p:nvPr>
            <p:ph type="body" idx="3"/>
          </p:nvPr>
        </p:nvSpPr>
        <p:spPr>
          <a:xfrm>
            <a:off x="7066967" y="4271033"/>
            <a:ext cx="2905600" cy="19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2017</a:t>
            </a:r>
            <a:endParaRPr b="1" dirty="0"/>
          </a:p>
          <a:p>
            <a:pPr marL="0" indent="0">
              <a:buNone/>
            </a:pPr>
            <a:r>
              <a:rPr lang="en-US" sz="1600" b="1" dirty="0"/>
              <a:t>Real-Time</a:t>
            </a:r>
            <a:r>
              <a:rPr lang="en-US" sz="1600" dirty="0"/>
              <a:t> License Plate Detection Using OpenCV and Tesseract</a:t>
            </a:r>
            <a:r>
              <a:rPr lang="en-US" sz="1100" dirty="0"/>
              <a:t> </a:t>
            </a:r>
          </a:p>
          <a:p>
            <a:pPr marL="0" indent="0">
              <a:buNone/>
            </a:pPr>
            <a:r>
              <a:rPr lang="en-US" sz="1100" dirty="0"/>
              <a:t>(</a:t>
            </a:r>
            <a:r>
              <a:rPr lang="fr-FR" sz="1100" dirty="0"/>
              <a:t>Rahul Palekar, Sushant Parab, Dhrumil Parikh</a:t>
            </a:r>
            <a:r>
              <a:rPr lang="en-US" sz="1100" dirty="0"/>
              <a:t>)</a:t>
            </a:r>
          </a:p>
        </p:txBody>
      </p:sp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9</a:t>
            </a:fld>
            <a:endParaRPr ker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508</Words>
  <Application>Microsoft Office PowerPoint</Application>
  <PresentationFormat>Widescreen</PresentationFormat>
  <Paragraphs>140</Paragraphs>
  <Slides>28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Calibri Light</vt:lpstr>
      <vt:lpstr>Dosis</vt:lpstr>
      <vt:lpstr>Dosis Light</vt:lpstr>
      <vt:lpstr>Roboto Condensed</vt:lpstr>
      <vt:lpstr>Titillium Web</vt:lpstr>
      <vt:lpstr>Titillium Web Light</vt:lpstr>
      <vt:lpstr>Office Theme</vt:lpstr>
      <vt:lpstr>Mowbray template</vt:lpstr>
      <vt:lpstr>Semantic Structure Identification using Image Detection and Unsupervised Learning</vt:lpstr>
      <vt:lpstr>PowerPoint Presentation</vt:lpstr>
      <vt:lpstr>AGENDA</vt:lpstr>
      <vt:lpstr>1. PROBLEM STATEMENT</vt:lpstr>
      <vt:lpstr>PROBLEMS IN EXTRACTING DATA</vt:lpstr>
      <vt:lpstr>2. THE REQUIREMENT</vt:lpstr>
      <vt:lpstr>AUTOMATION</vt:lpstr>
      <vt:lpstr>3. PREVIOUS RESEARCH</vt:lpstr>
      <vt:lpstr>LET’S REVIEW SOME LITERATURE</vt:lpstr>
      <vt:lpstr>PowerPoint Presentation</vt:lpstr>
      <vt:lpstr>4. DATA</vt:lpstr>
      <vt:lpstr>AVAILABLE DATA</vt:lpstr>
      <vt:lpstr>5. METHODOLOGY</vt:lpstr>
      <vt:lpstr>THREE-STEP APPROACH</vt:lpstr>
      <vt:lpstr>APPROACH IN DETAIL</vt:lpstr>
      <vt:lpstr>TABLE DETECTION</vt:lpstr>
      <vt:lpstr>TABLE IDENTIFICATION</vt:lpstr>
      <vt:lpstr>CLUSTERING</vt:lpstr>
      <vt:lpstr>6. RESULTS</vt:lpstr>
      <vt:lpstr>PowerPoint Presentation</vt:lpstr>
      <vt:lpstr>PowerPoint Presentation</vt:lpstr>
      <vt:lpstr>MODEL AND IDEAL OUTPUTS</vt:lpstr>
      <vt:lpstr>PERFORMANCE METRICS</vt:lpstr>
      <vt:lpstr>7. ISSUES FACED</vt:lpstr>
      <vt:lpstr>ISSUES FACED</vt:lpstr>
      <vt:lpstr>8. FUTURE SCOPE</vt:lpstr>
      <vt:lpstr>IMPROVEMENTS &amp; RECOMMENDATIONS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Structure Identification using Unsupervised Learning and Image Detection Algorithms</dc:title>
  <dc:creator>Nipun Diwan</dc:creator>
  <cp:lastModifiedBy>Nipun Diwan</cp:lastModifiedBy>
  <cp:revision>8</cp:revision>
  <dcterms:created xsi:type="dcterms:W3CDTF">2019-03-05T08:40:29Z</dcterms:created>
  <dcterms:modified xsi:type="dcterms:W3CDTF">2019-03-05T11:41:28Z</dcterms:modified>
</cp:coreProperties>
</file>