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8404800"/>
  <p:notesSz cx="6858000" cy="9144000"/>
  <p:defaultTextStyle>
    <a:defPPr>
      <a:defRPr lang="en-AU"/>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3816">
          <p15:clr>
            <a:srgbClr val="A4A3A4"/>
          </p15:clr>
        </p15:guide>
        <p15:guide id="2" orient="horz" pos="2264">
          <p15:clr>
            <a:srgbClr val="A4A3A4"/>
          </p15:clr>
        </p15:guide>
        <p15:guide id="3" orient="horz" pos="5672">
          <p15:clr>
            <a:srgbClr val="A4A3A4"/>
          </p15:clr>
        </p15:guide>
        <p15:guide id="4" orient="horz" pos="18536">
          <p15:clr>
            <a:srgbClr val="A4A3A4"/>
          </p15:clr>
        </p15:guide>
        <p15:guide id="5" orient="horz" pos="4472">
          <p15:clr>
            <a:srgbClr val="A4A3A4"/>
          </p15:clr>
        </p15:guide>
        <p15:guide id="6" orient="horz" pos="23576">
          <p15:clr>
            <a:srgbClr val="A4A3A4"/>
          </p15:clr>
        </p15:guide>
        <p15:guide id="7" pos="27218">
          <p15:clr>
            <a:srgbClr val="A4A3A4"/>
          </p15:clr>
        </p15:guide>
        <p15:guide id="8" pos="18661">
          <p15:clr>
            <a:srgbClr val="A4A3A4"/>
          </p15:clr>
        </p15:guide>
        <p15:guide id="9" pos="393">
          <p15:clr>
            <a:srgbClr val="A4A3A4"/>
          </p15:clr>
        </p15:guide>
        <p15:guide id="10" pos="8951">
          <p15:clr>
            <a:srgbClr val="A4A3A4"/>
          </p15:clr>
        </p15:guide>
        <p15:guide id="11" pos="9554">
          <p15:clr>
            <a:srgbClr val="A4A3A4"/>
          </p15:clr>
        </p15:guide>
        <p15:guide id="12" pos="18112">
          <p15:clr>
            <a:srgbClr val="A4A3A4"/>
          </p15:clr>
        </p15:guide>
        <p15:guide id="13" pos="9829">
          <p15:clr>
            <a:srgbClr val="A4A3A4"/>
          </p15:clr>
        </p15:guide>
        <p15:guide id="14" pos="17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F29E4-7E82-4CF9-BABA-8FCAB3054B71}" v="13" dt="2019-02-20T23:28:33.179"/>
    <p1510:client id="{4D01CE9E-A08F-441A-86E7-92C810095651}" v="2" dt="2019-02-20T22:48:24.672"/>
    <p1510:client id="{0424A050-4912-7D27-B814-1B45F7E27D22}" v="142" dt="2019-02-21T01:01:18.986"/>
    <p1510:client id="{0F08048D-B52B-E74C-13B0-6CF9F6B1DC25}" v="33" dt="2019-02-21T00:55:07.283"/>
    <p1510:client id="{520A53C7-E3E0-4C9B-8DBD-5DCF744643C5}" v="546" dt="2019-02-21T01:02:22.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7"/>
  </p:normalViewPr>
  <p:slideViewPr>
    <p:cSldViewPr snapToGrid="0">
      <p:cViewPr>
        <p:scale>
          <a:sx n="40" d="100"/>
          <a:sy n="40" d="100"/>
        </p:scale>
        <p:origin x="-2296" y="-4912"/>
      </p:cViewPr>
      <p:guideLst>
        <p:guide orient="horz" pos="23816"/>
        <p:guide orient="horz" pos="2264"/>
        <p:guide orient="horz" pos="5672"/>
        <p:guide orient="horz" pos="18536"/>
        <p:guide orient="horz" pos="4472"/>
        <p:guide orient="horz" pos="23576"/>
        <p:guide pos="27218"/>
        <p:guide pos="18661"/>
        <p:guide pos="393"/>
        <p:guide pos="8951"/>
        <p:guide pos="9554"/>
        <p:guide pos="18112"/>
        <p:guide pos="9829"/>
        <p:guide pos="178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1411-81BE-43A0-8627-A9CD834265F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DBBB882-BCD5-4E6C-A69F-968A70317A0D}">
      <dgm:prSet phldrT="[Text]"/>
      <dgm:spPr/>
      <dgm:t>
        <a:bodyPr/>
        <a:lstStyle/>
        <a:p>
          <a:r>
            <a:rPr lang="en-US" dirty="0"/>
            <a:t>Table Detection</a:t>
          </a:r>
        </a:p>
      </dgm:t>
    </dgm:pt>
    <dgm:pt modelId="{9D5B495F-D822-4C2D-8189-93D35B72F630}" type="parTrans" cxnId="{A3D8C14F-2324-4BE0-B478-9E451472CD49}">
      <dgm:prSet/>
      <dgm:spPr/>
      <dgm:t>
        <a:bodyPr/>
        <a:lstStyle/>
        <a:p>
          <a:endParaRPr lang="en-US"/>
        </a:p>
      </dgm:t>
    </dgm:pt>
    <dgm:pt modelId="{CDCFFDE3-448C-44E6-8502-ED4ADF3DE398}" type="sibTrans" cxnId="{A3D8C14F-2324-4BE0-B478-9E451472CD49}">
      <dgm:prSet/>
      <dgm:spPr/>
      <dgm:t>
        <a:bodyPr/>
        <a:lstStyle/>
        <a:p>
          <a:endParaRPr lang="en-US"/>
        </a:p>
      </dgm:t>
    </dgm:pt>
    <dgm:pt modelId="{556019F1-46E3-491A-9EB6-EDECF8EBE4DA}">
      <dgm:prSet phldrT="[Text]"/>
      <dgm:spPr/>
      <dgm:t>
        <a:bodyPr/>
        <a:lstStyle/>
        <a:p>
          <a:r>
            <a:rPr lang="en-US" dirty="0"/>
            <a:t>Generate Word Bounding Boxes</a:t>
          </a:r>
        </a:p>
      </dgm:t>
    </dgm:pt>
    <dgm:pt modelId="{4352E5D6-B2A7-45A9-B73B-DEDFAEF98ACE}" type="parTrans" cxnId="{22A0B9D0-C00D-4424-926B-4241E91BB882}">
      <dgm:prSet/>
      <dgm:spPr/>
      <dgm:t>
        <a:bodyPr/>
        <a:lstStyle/>
        <a:p>
          <a:endParaRPr lang="en-US"/>
        </a:p>
      </dgm:t>
    </dgm:pt>
    <dgm:pt modelId="{B8345BC5-C7C0-4099-961E-EBF463BBFF7B}" type="sibTrans" cxnId="{22A0B9D0-C00D-4424-926B-4241E91BB882}">
      <dgm:prSet/>
      <dgm:spPr/>
      <dgm:t>
        <a:bodyPr/>
        <a:lstStyle/>
        <a:p>
          <a:endParaRPr lang="en-US"/>
        </a:p>
      </dgm:t>
    </dgm:pt>
    <dgm:pt modelId="{D500D866-A9EB-4A74-B394-BBD175D13CED}">
      <dgm:prSet phldrT="[Text]"/>
      <dgm:spPr/>
      <dgm:t>
        <a:bodyPr/>
        <a:lstStyle/>
        <a:p>
          <a:r>
            <a:rPr lang="en-US" dirty="0"/>
            <a:t>Unsupervised Approach for Table Cell Detection</a:t>
          </a:r>
        </a:p>
      </dgm:t>
    </dgm:pt>
    <dgm:pt modelId="{0961028B-BB8A-4E16-BF0A-38FA93B649E1}" type="parTrans" cxnId="{CF13AF44-D610-49B5-AD7E-D3BA59A779E8}">
      <dgm:prSet/>
      <dgm:spPr/>
      <dgm:t>
        <a:bodyPr/>
        <a:lstStyle/>
        <a:p>
          <a:endParaRPr lang="en-US"/>
        </a:p>
      </dgm:t>
    </dgm:pt>
    <dgm:pt modelId="{3161F557-1124-40C6-90FC-981107A675FD}" type="sibTrans" cxnId="{CF13AF44-D610-49B5-AD7E-D3BA59A779E8}">
      <dgm:prSet/>
      <dgm:spPr/>
      <dgm:t>
        <a:bodyPr/>
        <a:lstStyle/>
        <a:p>
          <a:endParaRPr lang="en-US"/>
        </a:p>
      </dgm:t>
    </dgm:pt>
    <dgm:pt modelId="{8F7CFE68-C50D-44EF-9918-90A1774E4DA0}" type="pres">
      <dgm:prSet presAssocID="{BBBD1411-81BE-43A0-8627-A9CD834265F2}" presName="CompostProcess" presStyleCnt="0">
        <dgm:presLayoutVars>
          <dgm:dir/>
          <dgm:resizeHandles val="exact"/>
        </dgm:presLayoutVars>
      </dgm:prSet>
      <dgm:spPr/>
    </dgm:pt>
    <dgm:pt modelId="{8AC3AED8-8B6F-485D-93DC-F3D7397546AC}" type="pres">
      <dgm:prSet presAssocID="{BBBD1411-81BE-43A0-8627-A9CD834265F2}" presName="arrow" presStyleLbl="bgShp" presStyleIdx="0" presStyleCnt="1" custLinFactNeighborX="1772" custLinFactNeighborY="58139"/>
      <dgm:spPr/>
    </dgm:pt>
    <dgm:pt modelId="{87FAC00A-588E-4B77-9780-9379AD64B37D}" type="pres">
      <dgm:prSet presAssocID="{BBBD1411-81BE-43A0-8627-A9CD834265F2}" presName="linearProcess" presStyleCnt="0"/>
      <dgm:spPr/>
    </dgm:pt>
    <dgm:pt modelId="{304258BC-2AA0-46D2-B99E-CA238CC24CFA}" type="pres">
      <dgm:prSet presAssocID="{BDBBB882-BCD5-4E6C-A69F-968A70317A0D}" presName="textNode" presStyleLbl="node1" presStyleIdx="0" presStyleCnt="3">
        <dgm:presLayoutVars>
          <dgm:bulletEnabled val="1"/>
        </dgm:presLayoutVars>
      </dgm:prSet>
      <dgm:spPr/>
    </dgm:pt>
    <dgm:pt modelId="{7D14560B-6141-48D7-A812-02FB6A90F7E3}" type="pres">
      <dgm:prSet presAssocID="{CDCFFDE3-448C-44E6-8502-ED4ADF3DE398}" presName="sibTrans" presStyleCnt="0"/>
      <dgm:spPr/>
    </dgm:pt>
    <dgm:pt modelId="{6C018D15-8298-47C4-A02C-4D3390C2CE18}" type="pres">
      <dgm:prSet presAssocID="{556019F1-46E3-491A-9EB6-EDECF8EBE4DA}" presName="textNode" presStyleLbl="node1" presStyleIdx="1" presStyleCnt="3">
        <dgm:presLayoutVars>
          <dgm:bulletEnabled val="1"/>
        </dgm:presLayoutVars>
      </dgm:prSet>
      <dgm:spPr/>
    </dgm:pt>
    <dgm:pt modelId="{9B92703D-A392-4465-BB7B-623AB809AA3D}" type="pres">
      <dgm:prSet presAssocID="{B8345BC5-C7C0-4099-961E-EBF463BBFF7B}" presName="sibTrans" presStyleCnt="0"/>
      <dgm:spPr/>
    </dgm:pt>
    <dgm:pt modelId="{272056E6-C606-497D-A40E-20440D71096C}" type="pres">
      <dgm:prSet presAssocID="{D500D866-A9EB-4A74-B394-BBD175D13CED}" presName="textNode" presStyleLbl="node1" presStyleIdx="2" presStyleCnt="3">
        <dgm:presLayoutVars>
          <dgm:bulletEnabled val="1"/>
        </dgm:presLayoutVars>
      </dgm:prSet>
      <dgm:spPr/>
    </dgm:pt>
  </dgm:ptLst>
  <dgm:cxnLst>
    <dgm:cxn modelId="{CF13AF44-D610-49B5-AD7E-D3BA59A779E8}" srcId="{BBBD1411-81BE-43A0-8627-A9CD834265F2}" destId="{D500D866-A9EB-4A74-B394-BBD175D13CED}" srcOrd="2" destOrd="0" parTransId="{0961028B-BB8A-4E16-BF0A-38FA93B649E1}" sibTransId="{3161F557-1124-40C6-90FC-981107A675FD}"/>
    <dgm:cxn modelId="{A3D8C14F-2324-4BE0-B478-9E451472CD49}" srcId="{BBBD1411-81BE-43A0-8627-A9CD834265F2}" destId="{BDBBB882-BCD5-4E6C-A69F-968A70317A0D}" srcOrd="0" destOrd="0" parTransId="{9D5B495F-D822-4C2D-8189-93D35B72F630}" sibTransId="{CDCFFDE3-448C-44E6-8502-ED4ADF3DE398}"/>
    <dgm:cxn modelId="{476DB665-670C-47C5-B381-8DB1BAA0873B}" type="presOf" srcId="{BDBBB882-BCD5-4E6C-A69F-968A70317A0D}" destId="{304258BC-2AA0-46D2-B99E-CA238CC24CFA}" srcOrd="0" destOrd="0" presId="urn:microsoft.com/office/officeart/2005/8/layout/hProcess9"/>
    <dgm:cxn modelId="{04A9707B-19F9-493E-A3EE-430337CD70D4}" type="presOf" srcId="{556019F1-46E3-491A-9EB6-EDECF8EBE4DA}" destId="{6C018D15-8298-47C4-A02C-4D3390C2CE18}" srcOrd="0" destOrd="0" presId="urn:microsoft.com/office/officeart/2005/8/layout/hProcess9"/>
    <dgm:cxn modelId="{E79D7D83-2A15-4B56-B829-F1F34F90068F}" type="presOf" srcId="{BBBD1411-81BE-43A0-8627-A9CD834265F2}" destId="{8F7CFE68-C50D-44EF-9918-90A1774E4DA0}" srcOrd="0" destOrd="0" presId="urn:microsoft.com/office/officeart/2005/8/layout/hProcess9"/>
    <dgm:cxn modelId="{22A0B9D0-C00D-4424-926B-4241E91BB882}" srcId="{BBBD1411-81BE-43A0-8627-A9CD834265F2}" destId="{556019F1-46E3-491A-9EB6-EDECF8EBE4DA}" srcOrd="1" destOrd="0" parTransId="{4352E5D6-B2A7-45A9-B73B-DEDFAEF98ACE}" sibTransId="{B8345BC5-C7C0-4099-961E-EBF463BBFF7B}"/>
    <dgm:cxn modelId="{05E432D6-17CB-4E95-8542-E5ACFF09D8B9}" type="presOf" srcId="{D500D866-A9EB-4A74-B394-BBD175D13CED}" destId="{272056E6-C606-497D-A40E-20440D71096C}" srcOrd="0" destOrd="0" presId="urn:microsoft.com/office/officeart/2005/8/layout/hProcess9"/>
    <dgm:cxn modelId="{1B236D4B-0002-4575-A73D-6CA7A01D9866}" type="presParOf" srcId="{8F7CFE68-C50D-44EF-9918-90A1774E4DA0}" destId="{8AC3AED8-8B6F-485D-93DC-F3D7397546AC}" srcOrd="0" destOrd="0" presId="urn:microsoft.com/office/officeart/2005/8/layout/hProcess9"/>
    <dgm:cxn modelId="{10A1D6F0-DA30-4D04-A64F-5B319467D876}" type="presParOf" srcId="{8F7CFE68-C50D-44EF-9918-90A1774E4DA0}" destId="{87FAC00A-588E-4B77-9780-9379AD64B37D}" srcOrd="1" destOrd="0" presId="urn:microsoft.com/office/officeart/2005/8/layout/hProcess9"/>
    <dgm:cxn modelId="{F907410A-BA06-49DA-913D-6E4BE5EE387A}" type="presParOf" srcId="{87FAC00A-588E-4B77-9780-9379AD64B37D}" destId="{304258BC-2AA0-46D2-B99E-CA238CC24CFA}" srcOrd="0" destOrd="0" presId="urn:microsoft.com/office/officeart/2005/8/layout/hProcess9"/>
    <dgm:cxn modelId="{87E728E0-8F88-4D2E-98BF-C5FC5392BAD9}" type="presParOf" srcId="{87FAC00A-588E-4B77-9780-9379AD64B37D}" destId="{7D14560B-6141-48D7-A812-02FB6A90F7E3}" srcOrd="1" destOrd="0" presId="urn:microsoft.com/office/officeart/2005/8/layout/hProcess9"/>
    <dgm:cxn modelId="{CC433858-8E33-4BD2-A964-0E8FA8DEEE98}" type="presParOf" srcId="{87FAC00A-588E-4B77-9780-9379AD64B37D}" destId="{6C018D15-8298-47C4-A02C-4D3390C2CE18}" srcOrd="2" destOrd="0" presId="urn:microsoft.com/office/officeart/2005/8/layout/hProcess9"/>
    <dgm:cxn modelId="{565D2390-16AE-4878-A593-99EB09082CAB}" type="presParOf" srcId="{87FAC00A-588E-4B77-9780-9379AD64B37D}" destId="{9B92703D-A392-4465-BB7B-623AB809AA3D}" srcOrd="3" destOrd="0" presId="urn:microsoft.com/office/officeart/2005/8/layout/hProcess9"/>
    <dgm:cxn modelId="{C399C3B3-11FC-49A4-978C-FA0782485415}" type="presParOf" srcId="{87FAC00A-588E-4B77-9780-9379AD64B37D}" destId="{272056E6-C606-497D-A40E-20440D71096C}" srcOrd="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3AED8-8B6F-485D-93DC-F3D7397546AC}">
      <dsp:nvSpPr>
        <dsp:cNvPr id="0" name=""/>
        <dsp:cNvSpPr/>
      </dsp:nvSpPr>
      <dsp:spPr>
        <a:xfrm>
          <a:off x="1155039" y="0"/>
          <a:ext cx="10901197" cy="3935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258BC-2AA0-46D2-B99E-CA238CC24CFA}">
      <dsp:nvSpPr>
        <dsp:cNvPr id="0" name=""/>
        <dsp:cNvSpPr/>
      </dsp:nvSpPr>
      <dsp:spPr>
        <a:xfrm>
          <a:off x="434595" y="1180567"/>
          <a:ext cx="3847481" cy="15740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Table Detection</a:t>
          </a:r>
        </a:p>
      </dsp:txBody>
      <dsp:txXfrm>
        <a:off x="511436" y="1257408"/>
        <a:ext cx="3693799" cy="1420408"/>
      </dsp:txXfrm>
    </dsp:sp>
    <dsp:sp modelId="{6C018D15-8298-47C4-A02C-4D3390C2CE18}">
      <dsp:nvSpPr>
        <dsp:cNvPr id="0" name=""/>
        <dsp:cNvSpPr/>
      </dsp:nvSpPr>
      <dsp:spPr>
        <a:xfrm>
          <a:off x="4488728" y="1180567"/>
          <a:ext cx="3847481" cy="15740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Generate Word Bounding Boxes</a:t>
          </a:r>
        </a:p>
      </dsp:txBody>
      <dsp:txXfrm>
        <a:off x="4565569" y="1257408"/>
        <a:ext cx="3693799" cy="1420408"/>
      </dsp:txXfrm>
    </dsp:sp>
    <dsp:sp modelId="{272056E6-C606-497D-A40E-20440D71096C}">
      <dsp:nvSpPr>
        <dsp:cNvPr id="0" name=""/>
        <dsp:cNvSpPr/>
      </dsp:nvSpPr>
      <dsp:spPr>
        <a:xfrm>
          <a:off x="8542861" y="1180567"/>
          <a:ext cx="3847481" cy="15740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Unsupervised Approach for Table Cell Detection</a:t>
          </a:r>
        </a:p>
      </dsp:txBody>
      <dsp:txXfrm>
        <a:off x="8619702" y="1257408"/>
        <a:ext cx="3693799" cy="14204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0DB08-AB17-044C-B083-87BE96CD6454}" type="datetimeFigureOut">
              <a:rPr lang="en-US" smtClean="0"/>
              <a:t>2/21/19</a:t>
            </a:fld>
            <a:endParaRPr lang="en-US"/>
          </a:p>
        </p:txBody>
      </p:sp>
      <p:sp>
        <p:nvSpPr>
          <p:cNvPr id="4" name="Slide Image Placeholder 3"/>
          <p:cNvSpPr>
            <a:spLocks noGrp="1" noRot="1" noChangeAspect="1"/>
          </p:cNvSpPr>
          <p:nvPr>
            <p:ph type="sldImg" idx="2"/>
          </p:nvPr>
        </p:nvSpPr>
        <p:spPr>
          <a:xfrm>
            <a:off x="1665288" y="1143000"/>
            <a:ext cx="3527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71CC1-3E36-A744-AC67-32662906CDEE}" type="slidenum">
              <a:rPr lang="en-US" smtClean="0"/>
              <a:t>‹#›</a:t>
            </a:fld>
            <a:endParaRPr lang="en-US"/>
          </a:p>
        </p:txBody>
      </p:sp>
    </p:spTree>
    <p:extLst>
      <p:ext uri="{BB962C8B-B14F-4D97-AF65-F5344CB8AC3E}">
        <p14:creationId xmlns:p14="http://schemas.microsoft.com/office/powerpoint/2010/main" val="3705301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71CC1-3E36-A744-AC67-32662906CDEE}" type="slidenum">
              <a:rPr lang="en-US" smtClean="0"/>
              <a:t>1</a:t>
            </a:fld>
            <a:endParaRPr lang="en-US"/>
          </a:p>
        </p:txBody>
      </p:sp>
    </p:spTree>
    <p:extLst>
      <p:ext uri="{BB962C8B-B14F-4D97-AF65-F5344CB8AC3E}">
        <p14:creationId xmlns:p14="http://schemas.microsoft.com/office/powerpoint/2010/main" val="63181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11930063"/>
            <a:ext cx="37306250" cy="8232775"/>
          </a:xfrm>
        </p:spPr>
        <p:txBody>
          <a:bodyPr/>
          <a:lstStyle/>
          <a:p>
            <a:r>
              <a:rPr lang="en-US"/>
              <a:t>Click to edit Master title style</a:t>
            </a:r>
          </a:p>
        </p:txBody>
      </p:sp>
      <p:sp>
        <p:nvSpPr>
          <p:cNvPr id="3" name="Subtitle 2"/>
          <p:cNvSpPr>
            <a:spLocks noGrp="1"/>
          </p:cNvSpPr>
          <p:nvPr>
            <p:ph type="subTitle" idx="1"/>
          </p:nvPr>
        </p:nvSpPr>
        <p:spPr>
          <a:xfrm>
            <a:off x="6583364" y="21763038"/>
            <a:ext cx="307244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3413126"/>
            <a:ext cx="9326562" cy="307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3413126"/>
            <a:ext cx="27827288" cy="307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6"/>
            <a:ext cx="37307838"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538288"/>
            <a:ext cx="395033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8596313"/>
            <a:ext cx="19392901"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4" y="12179301"/>
            <a:ext cx="19392901"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9"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9" y="12179301"/>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4"/>
            <a:ext cx="14439901"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528764"/>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8035925"/>
            <a:ext cx="14439901"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6882726"/>
            <a:ext cx="26335037"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4"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02664"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6" y="3413125"/>
            <a:ext cx="3730625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11093451"/>
            <a:ext cx="373062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4389438">
              <a:defRPr sz="6700"/>
            </a:lvl1pPr>
          </a:lstStyle>
          <a:p>
            <a:endParaRPr lang="en-AU" altLang="en-US"/>
          </a:p>
        </p:txBody>
      </p:sp>
      <p:sp>
        <p:nvSpPr>
          <p:cNvPr id="1029" name="Rectangle 5"/>
          <p:cNvSpPr>
            <a:spLocks noGrp="1" noChangeArrowheads="1"/>
          </p:cNvSpPr>
          <p:nvPr>
            <p:ph type="ftr" sz="quarter" idx="3"/>
          </p:nvPr>
        </p:nvSpPr>
        <p:spPr bwMode="auto">
          <a:xfrm>
            <a:off x="14997114" y="34991676"/>
            <a:ext cx="138969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4389438">
              <a:defRPr sz="6700"/>
            </a:lvl1pPr>
          </a:lstStyle>
          <a:p>
            <a:endParaRPr lang="en-AU" altLang="en-US"/>
          </a:p>
        </p:txBody>
      </p:sp>
      <p:sp>
        <p:nvSpPr>
          <p:cNvPr id="1030" name="Rectangle 6"/>
          <p:cNvSpPr>
            <a:spLocks noGrp="1" noChangeArrowheads="1"/>
          </p:cNvSpPr>
          <p:nvPr>
            <p:ph type="sldNum" sz="quarter" idx="4"/>
          </p:nvPr>
        </p:nvSpPr>
        <p:spPr bwMode="auto">
          <a:xfrm>
            <a:off x="3145472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4389438">
              <a:defRPr sz="6700"/>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384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1" fontAlgn="base" hangingPunct="1">
        <a:spcBef>
          <a:spcPct val="0"/>
        </a:spcBef>
        <a:spcAft>
          <a:spcPct val="0"/>
        </a:spcAft>
        <a:defRPr sz="21100">
          <a:solidFill>
            <a:schemeClr val="tx2"/>
          </a:solidFill>
          <a:latin typeface="+mj-lt"/>
          <a:ea typeface="+mj-ea"/>
          <a:cs typeface="+mj-cs"/>
        </a:defRPr>
      </a:lvl1pPr>
      <a:lvl2pPr algn="ctr" defTabSz="4389438" rtl="0" eaLnBrk="1" fontAlgn="base" hangingPunct="1">
        <a:spcBef>
          <a:spcPct val="0"/>
        </a:spcBef>
        <a:spcAft>
          <a:spcPct val="0"/>
        </a:spcAft>
        <a:defRPr sz="21100">
          <a:solidFill>
            <a:schemeClr val="tx2"/>
          </a:solidFill>
          <a:latin typeface="Times" charset="0"/>
        </a:defRPr>
      </a:lvl2pPr>
      <a:lvl3pPr algn="ctr" defTabSz="4389438" rtl="0" eaLnBrk="1" fontAlgn="base" hangingPunct="1">
        <a:spcBef>
          <a:spcPct val="0"/>
        </a:spcBef>
        <a:spcAft>
          <a:spcPct val="0"/>
        </a:spcAft>
        <a:defRPr sz="21100">
          <a:solidFill>
            <a:schemeClr val="tx2"/>
          </a:solidFill>
          <a:latin typeface="Times" charset="0"/>
        </a:defRPr>
      </a:lvl3pPr>
      <a:lvl4pPr algn="ctr" defTabSz="4389438" rtl="0" eaLnBrk="1" fontAlgn="base" hangingPunct="1">
        <a:spcBef>
          <a:spcPct val="0"/>
        </a:spcBef>
        <a:spcAft>
          <a:spcPct val="0"/>
        </a:spcAft>
        <a:defRPr sz="21100">
          <a:solidFill>
            <a:schemeClr val="tx2"/>
          </a:solidFill>
          <a:latin typeface="Times" charset="0"/>
        </a:defRPr>
      </a:lvl4pPr>
      <a:lvl5pPr algn="ctr" defTabSz="4389438" rtl="0" eaLnBrk="1" fontAlgn="base" hangingPunct="1">
        <a:spcBef>
          <a:spcPct val="0"/>
        </a:spcBef>
        <a:spcAft>
          <a:spcPct val="0"/>
        </a:spcAft>
        <a:defRPr sz="21100">
          <a:solidFill>
            <a:schemeClr val="tx2"/>
          </a:solidFill>
          <a:latin typeface="Times" charset="0"/>
        </a:defRPr>
      </a:lvl5pPr>
      <a:lvl6pPr marL="457200" algn="ctr" defTabSz="4389438" rtl="0" eaLnBrk="1" fontAlgn="base" hangingPunct="1">
        <a:spcBef>
          <a:spcPct val="0"/>
        </a:spcBef>
        <a:spcAft>
          <a:spcPct val="0"/>
        </a:spcAft>
        <a:defRPr sz="21100">
          <a:solidFill>
            <a:schemeClr val="tx2"/>
          </a:solidFill>
          <a:latin typeface="Times" charset="0"/>
        </a:defRPr>
      </a:lvl6pPr>
      <a:lvl7pPr marL="914400" algn="ctr" defTabSz="4389438" rtl="0" eaLnBrk="1" fontAlgn="base" hangingPunct="1">
        <a:spcBef>
          <a:spcPct val="0"/>
        </a:spcBef>
        <a:spcAft>
          <a:spcPct val="0"/>
        </a:spcAft>
        <a:defRPr sz="21100">
          <a:solidFill>
            <a:schemeClr val="tx2"/>
          </a:solidFill>
          <a:latin typeface="Times" charset="0"/>
        </a:defRPr>
      </a:lvl7pPr>
      <a:lvl8pPr marL="1371600" algn="ctr" defTabSz="4389438" rtl="0" eaLnBrk="1" fontAlgn="base" hangingPunct="1">
        <a:spcBef>
          <a:spcPct val="0"/>
        </a:spcBef>
        <a:spcAft>
          <a:spcPct val="0"/>
        </a:spcAft>
        <a:defRPr sz="21100">
          <a:solidFill>
            <a:schemeClr val="tx2"/>
          </a:solidFill>
          <a:latin typeface="Times" charset="0"/>
        </a:defRPr>
      </a:lvl8pPr>
      <a:lvl9pPr marL="1828800" algn="ctr" defTabSz="4389438" rtl="0" eaLnBrk="1" fontAlgn="base" hangingPunct="1">
        <a:spcBef>
          <a:spcPct val="0"/>
        </a:spcBef>
        <a:spcAft>
          <a:spcPct val="0"/>
        </a:spcAft>
        <a:defRPr sz="21100">
          <a:solidFill>
            <a:schemeClr val="tx2"/>
          </a:solidFill>
          <a:latin typeface="Times" charset="0"/>
        </a:defRPr>
      </a:lvl9pPr>
    </p:titleStyle>
    <p:bodyStyle>
      <a:lvl1pPr marL="1646238" indent="-1646238" algn="l" defTabSz="4389438" rtl="0" eaLnBrk="1" fontAlgn="base" hangingPunct="1">
        <a:spcBef>
          <a:spcPct val="20000"/>
        </a:spcBef>
        <a:spcAft>
          <a:spcPct val="0"/>
        </a:spcAft>
        <a:buChar char="•"/>
        <a:defRPr sz="15300">
          <a:solidFill>
            <a:schemeClr val="tx1"/>
          </a:solidFill>
          <a:latin typeface="+mn-lt"/>
          <a:ea typeface="+mn-ea"/>
          <a:cs typeface="+mn-cs"/>
        </a:defRPr>
      </a:lvl1pPr>
      <a:lvl2pPr marL="3565525" indent="-1371600" algn="l" defTabSz="4389438" rtl="0" eaLnBrk="1" fontAlgn="base" hangingPunct="1">
        <a:spcBef>
          <a:spcPct val="20000"/>
        </a:spcBef>
        <a:spcAft>
          <a:spcPct val="0"/>
        </a:spcAft>
        <a:buChar char="–"/>
        <a:defRPr sz="13500">
          <a:solidFill>
            <a:schemeClr val="tx1"/>
          </a:solidFill>
          <a:latin typeface="+mn-lt"/>
        </a:defRPr>
      </a:lvl2pPr>
      <a:lvl3pPr marL="5486400" indent="-1096963" algn="l" defTabSz="4389438" rtl="0" eaLnBrk="1" fontAlgn="base" hangingPunct="1">
        <a:spcBef>
          <a:spcPct val="20000"/>
        </a:spcBef>
        <a:spcAft>
          <a:spcPct val="0"/>
        </a:spcAft>
        <a:buChar char="•"/>
        <a:defRPr sz="11500">
          <a:solidFill>
            <a:schemeClr val="tx1"/>
          </a:solidFill>
          <a:latin typeface="+mn-lt"/>
        </a:defRPr>
      </a:lvl3pPr>
      <a:lvl4pPr marL="7680325" indent="-1096963" algn="l" defTabSz="4389438" rtl="0" eaLnBrk="1" fontAlgn="base" hangingPunct="1">
        <a:spcBef>
          <a:spcPct val="20000"/>
        </a:spcBef>
        <a:spcAft>
          <a:spcPct val="0"/>
        </a:spcAft>
        <a:buChar char="–"/>
        <a:defRPr sz="9600">
          <a:solidFill>
            <a:schemeClr val="tx1"/>
          </a:solidFill>
          <a:latin typeface="+mn-lt"/>
        </a:defRPr>
      </a:lvl4pPr>
      <a:lvl5pPr marL="9872663" indent="-1095375" algn="l" defTabSz="4389438" rtl="0" eaLnBrk="1" fontAlgn="base" hangingPunct="1">
        <a:spcBef>
          <a:spcPct val="20000"/>
        </a:spcBef>
        <a:spcAft>
          <a:spcPct val="0"/>
        </a:spcAft>
        <a:buChar char="»"/>
        <a:defRPr sz="9600">
          <a:solidFill>
            <a:schemeClr val="tx1"/>
          </a:solidFill>
          <a:latin typeface="+mn-lt"/>
        </a:defRPr>
      </a:lvl5pPr>
      <a:lvl6pPr marL="10329863" indent="-1095375" algn="l" defTabSz="4389438" rtl="0" eaLnBrk="1" fontAlgn="base" hangingPunct="1">
        <a:spcBef>
          <a:spcPct val="20000"/>
        </a:spcBef>
        <a:spcAft>
          <a:spcPct val="0"/>
        </a:spcAft>
        <a:buChar char="»"/>
        <a:defRPr sz="9600">
          <a:solidFill>
            <a:schemeClr val="tx1"/>
          </a:solidFill>
          <a:latin typeface="+mn-lt"/>
        </a:defRPr>
      </a:lvl6pPr>
      <a:lvl7pPr marL="10787063" indent="-1095375" algn="l" defTabSz="4389438" rtl="0" eaLnBrk="1" fontAlgn="base" hangingPunct="1">
        <a:spcBef>
          <a:spcPct val="20000"/>
        </a:spcBef>
        <a:spcAft>
          <a:spcPct val="0"/>
        </a:spcAft>
        <a:buChar char="»"/>
        <a:defRPr sz="9600">
          <a:solidFill>
            <a:schemeClr val="tx1"/>
          </a:solidFill>
          <a:latin typeface="+mn-lt"/>
        </a:defRPr>
      </a:lvl7pPr>
      <a:lvl8pPr marL="11244263" indent="-1095375" algn="l" defTabSz="4389438" rtl="0" eaLnBrk="1" fontAlgn="base" hangingPunct="1">
        <a:spcBef>
          <a:spcPct val="20000"/>
        </a:spcBef>
        <a:spcAft>
          <a:spcPct val="0"/>
        </a:spcAft>
        <a:buChar char="»"/>
        <a:defRPr sz="9600">
          <a:solidFill>
            <a:schemeClr val="tx1"/>
          </a:solidFill>
          <a:latin typeface="+mn-lt"/>
        </a:defRPr>
      </a:lvl8pPr>
      <a:lvl9pPr marL="11701463" indent="-1095375" algn="l" defTabSz="4389438" rtl="0" eaLnBrk="1" fontAlgn="base" hangingPunct="1">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diagramLayout" Target="../diagrams/layout1.xm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tiff"/><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image" Target="../media/image8.tiff"/><Relationship Id="rId10" Type="http://schemas.microsoft.com/office/2007/relationships/diagramDrawing" Target="../diagrams/drawing1.xml"/><Relationship Id="rId4" Type="http://schemas.openxmlformats.org/officeDocument/2006/relationships/image" Target="../media/image2.jpg"/><Relationship Id="rId9" Type="http://schemas.openxmlformats.org/officeDocument/2006/relationships/diagramColors" Target="../diagrams/colors1.xml"/><Relationship Id="rId1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0" y="-74613"/>
            <a:ext cx="43891200" cy="3537845"/>
          </a:xfrm>
          <a:prstGeom prst="rect">
            <a:avLst/>
          </a:prstGeom>
          <a:solidFill>
            <a:schemeClr val="bg1"/>
          </a:solidFill>
          <a:ln w="25400">
            <a:noFill/>
            <a:miter lim="800000"/>
            <a:headEnd/>
            <a:tailEnd/>
          </a:ln>
          <a:effectLst/>
          <a:extLst/>
        </p:spPr>
        <p:txBody>
          <a:bodyPr lIns="1047384" tIns="1047384" rIns="1047384" bIns="698256"/>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0700" b="1">
              <a:latin typeface="Arial" charset="0"/>
            </a:endParaRPr>
          </a:p>
        </p:txBody>
      </p:sp>
      <p:sp>
        <p:nvSpPr>
          <p:cNvPr id="2074" name="Rectangle 26"/>
          <p:cNvSpPr>
            <a:spLocks noChangeArrowheads="1"/>
          </p:cNvSpPr>
          <p:nvPr/>
        </p:nvSpPr>
        <p:spPr bwMode="auto">
          <a:xfrm>
            <a:off x="0" y="3417873"/>
            <a:ext cx="43891200" cy="368300"/>
          </a:xfrm>
          <a:prstGeom prst="rect">
            <a:avLst/>
          </a:prstGeom>
          <a:solidFill>
            <a:srgbClr val="B1810B"/>
          </a:solidFill>
          <a:ln>
            <a:noFill/>
          </a:ln>
          <a:effectLst/>
          <a:extLst/>
        </p:spPr>
        <p:txBody>
          <a:bodyPr wrap="none" lIns="88679" tIns="44339" rIns="88679" bIns="44339"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2300">
              <a:solidFill>
                <a:schemeClr val="hlink"/>
              </a:solidFill>
            </a:endParaRPr>
          </a:p>
        </p:txBody>
      </p:sp>
      <p:sp>
        <p:nvSpPr>
          <p:cNvPr id="2151" name="Text Box 103"/>
          <p:cNvSpPr txBox="1">
            <a:spLocks noChangeArrowheads="1"/>
          </p:cNvSpPr>
          <p:nvPr/>
        </p:nvSpPr>
        <p:spPr bwMode="auto">
          <a:xfrm>
            <a:off x="0" y="3788881"/>
            <a:ext cx="43891200" cy="3041330"/>
          </a:xfrm>
          <a:prstGeom prst="rect">
            <a:avLst/>
          </a:prstGeom>
          <a:solidFill>
            <a:schemeClr val="tx1"/>
          </a:solidFill>
          <a:ln>
            <a:noFill/>
          </a:ln>
          <a:effectLst/>
          <a:extLst/>
        </p:spPr>
        <p:txBody>
          <a:bodyPr lIns="182880" tIns="182880" rIns="182880" bIns="182880"/>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4800" b="1" dirty="0" err="1">
                <a:solidFill>
                  <a:schemeClr val="bg1"/>
                </a:solidFill>
                <a:latin typeface="Arial" panose="020B0604020202020204" pitchFamily="34" charset="0"/>
                <a:cs typeface="Arial" panose="020B0604020202020204" pitchFamily="34" charset="0"/>
              </a:rPr>
              <a:t>Udaiveer</a:t>
            </a:r>
            <a:r>
              <a:rPr lang="en-IN" sz="4800" b="1" dirty="0">
                <a:solidFill>
                  <a:schemeClr val="bg1"/>
                </a:solidFill>
                <a:latin typeface="Arial" panose="020B0604020202020204" pitchFamily="34" charset="0"/>
                <a:cs typeface="Arial" panose="020B0604020202020204" pitchFamily="34" charset="0"/>
              </a:rPr>
              <a:t> Singh Chauhan, </a:t>
            </a:r>
            <a:r>
              <a:rPr lang="en-IN" sz="4800" b="1" dirty="0" err="1">
                <a:solidFill>
                  <a:schemeClr val="bg1"/>
                </a:solidFill>
                <a:latin typeface="Arial" panose="020B0604020202020204" pitchFamily="34" charset="0"/>
                <a:cs typeface="Arial" panose="020B0604020202020204" pitchFamily="34" charset="0"/>
              </a:rPr>
              <a:t>Nipun</a:t>
            </a:r>
            <a:r>
              <a:rPr lang="en-IN" sz="4800" b="1" dirty="0">
                <a:solidFill>
                  <a:schemeClr val="bg1"/>
                </a:solidFill>
                <a:latin typeface="Arial" panose="020B0604020202020204" pitchFamily="34" charset="0"/>
                <a:cs typeface="Arial" panose="020B0604020202020204" pitchFamily="34" charset="0"/>
              </a:rPr>
              <a:t> Diwan, Ananth Nath, Daniel Lee </a:t>
            </a:r>
            <a:r>
              <a:rPr lang="en-IN" sz="4800" b="1" dirty="0" err="1">
                <a:solidFill>
                  <a:schemeClr val="bg1"/>
                </a:solidFill>
                <a:latin typeface="Arial" panose="020B0604020202020204" pitchFamily="34" charset="0"/>
                <a:cs typeface="Arial" panose="020B0604020202020204" pitchFamily="34" charset="0"/>
              </a:rPr>
              <a:t>Whitenack</a:t>
            </a:r>
            <a:endParaRPr lang="en-IN" sz="4800" b="1" dirty="0">
              <a:solidFill>
                <a:schemeClr val="bg1"/>
              </a:solidFill>
              <a:latin typeface="Arial" panose="020B0604020202020204" pitchFamily="34" charset="0"/>
              <a:cs typeface="Arial" panose="020B0604020202020204" pitchFamily="34" charset="0"/>
            </a:endParaRPr>
          </a:p>
          <a:p>
            <a:pPr algn="ctr">
              <a:spcBef>
                <a:spcPct val="20000"/>
              </a:spcBef>
            </a:pPr>
            <a:r>
              <a:rPr lang="en-IN" sz="4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4800" dirty="0" err="1">
                <a:solidFill>
                  <a:schemeClr val="bg1"/>
                </a:solidFill>
                <a:latin typeface="Arial" panose="020B0604020202020204" pitchFamily="34" charset="0"/>
                <a:cs typeface="Arial" panose="020B0604020202020204" pitchFamily="34" charset="0"/>
              </a:rPr>
              <a:t>uchauhan@purdue.edu</a:t>
            </a:r>
            <a:r>
              <a:rPr lang="en-IN" sz="4800" dirty="0">
                <a:solidFill>
                  <a:schemeClr val="bg1"/>
                </a:solidFill>
                <a:latin typeface="Arial" panose="020B0604020202020204" pitchFamily="34" charset="0"/>
                <a:cs typeface="Arial" panose="020B0604020202020204" pitchFamily="34" charset="0"/>
              </a:rPr>
              <a:t>; </a:t>
            </a:r>
            <a:r>
              <a:rPr lang="en-IN" sz="4800" dirty="0" err="1">
                <a:solidFill>
                  <a:schemeClr val="bg1"/>
                </a:solidFill>
                <a:latin typeface="Arial" panose="020B0604020202020204" pitchFamily="34" charset="0"/>
                <a:cs typeface="Arial" panose="020B0604020202020204" pitchFamily="34" charset="0"/>
              </a:rPr>
              <a:t>ndiwan@purdue.edu</a:t>
            </a:r>
            <a:r>
              <a:rPr lang="en-IN" sz="4800" dirty="0">
                <a:solidFill>
                  <a:schemeClr val="bg1"/>
                </a:solidFill>
                <a:latin typeface="Arial" panose="020B0604020202020204" pitchFamily="34" charset="0"/>
                <a:cs typeface="Arial" panose="020B0604020202020204" pitchFamily="34" charset="0"/>
              </a:rPr>
              <a:t>; </a:t>
            </a:r>
            <a:r>
              <a:rPr lang="en-IN" sz="4800" dirty="0" err="1">
                <a:solidFill>
                  <a:schemeClr val="bg1"/>
                </a:solidFill>
                <a:latin typeface="Arial" panose="020B0604020202020204" pitchFamily="34" charset="0"/>
                <a:cs typeface="Arial" panose="020B0604020202020204" pitchFamily="34" charset="0"/>
              </a:rPr>
              <a:t>natha@purdue.edu</a:t>
            </a:r>
            <a:r>
              <a:rPr lang="en-IN" sz="4800" dirty="0">
                <a:solidFill>
                  <a:schemeClr val="bg1"/>
                </a:solidFill>
                <a:latin typeface="Arial" panose="020B0604020202020204" pitchFamily="34" charset="0"/>
                <a:cs typeface="Arial" panose="020B0604020202020204" pitchFamily="34" charset="0"/>
              </a:rPr>
              <a:t>; </a:t>
            </a:r>
            <a:r>
              <a:rPr lang="en-IN" sz="4800" dirty="0" err="1">
                <a:solidFill>
                  <a:schemeClr val="bg1"/>
                </a:solidFill>
                <a:latin typeface="Arial" panose="020B0604020202020204" pitchFamily="34" charset="0"/>
                <a:cs typeface="Arial" panose="020B0604020202020204" pitchFamily="34" charset="0"/>
              </a:rPr>
              <a:t>dwhitena@purdue.edu</a:t>
            </a:r>
            <a:endParaRPr lang="en-GB" altLang="en-US" sz="4800" dirty="0">
              <a:solidFill>
                <a:schemeClr val="bg1"/>
              </a:solidFill>
              <a:latin typeface="Arial" charset="0"/>
            </a:endParaRPr>
          </a:p>
        </p:txBody>
      </p:sp>
      <p:sp>
        <p:nvSpPr>
          <p:cNvPr id="2154" name="Rectangle 106"/>
          <p:cNvSpPr>
            <a:spLocks noChangeArrowheads="1"/>
          </p:cNvSpPr>
          <p:nvPr/>
        </p:nvSpPr>
        <p:spPr bwMode="auto">
          <a:xfrm>
            <a:off x="914400" y="7527781"/>
            <a:ext cx="13739100" cy="3388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800" dirty="0">
                <a:latin typeface="Arial"/>
                <a:ea typeface="Arial" charset="0"/>
                <a:cs typeface="Arial"/>
              </a:rPr>
              <a:t>In this project, we aim to develop a tool capable of identifying </a:t>
            </a:r>
            <a:r>
              <a:rPr lang="en-US" sz="2800" dirty="0">
                <a:latin typeface="Arial"/>
                <a:cs typeface="Arial"/>
              </a:rPr>
              <a:t>useful semantic structures from various file formats such as PDFs, images, etc. The tool attempts to identify </a:t>
            </a:r>
            <a:r>
              <a:rPr lang="it-IT" sz="2800" dirty="0">
                <a:latin typeface="Arial"/>
                <a:cs typeface="Arial"/>
              </a:rPr>
              <a:t>cell</a:t>
            </a:r>
            <a:r>
              <a:rPr lang="en-US" sz="2800" dirty="0">
                <a:latin typeface="Arial"/>
                <a:cs typeface="Arial"/>
              </a:rPr>
              <a:t>s of semantic continuity within files using Image recognition and Natural Language Processing. The tool will first convert each page of the document to an image in order to detect these cells. The second stage will detect semantic structures and linkages within the data (such as data originating in tables).</a:t>
            </a:r>
          </a:p>
        </p:txBody>
      </p:sp>
      <p:sp>
        <p:nvSpPr>
          <p:cNvPr id="2155" name="Rectangle 107"/>
          <p:cNvSpPr>
            <a:spLocks noChangeArrowheads="1"/>
          </p:cNvSpPr>
          <p:nvPr/>
        </p:nvSpPr>
        <p:spPr bwMode="auto">
          <a:xfrm>
            <a:off x="29375893" y="28417510"/>
            <a:ext cx="13716000" cy="71560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dirty="0">
                <a:latin typeface="Arial" panose="020B0604020202020204" pitchFamily="34" charset="0"/>
                <a:cs typeface="Arial" panose="020B0604020202020204" pitchFamily="34" charset="0"/>
              </a:rPr>
              <a:t>With the digitization of most resources in the current business world, data is being stored and shared in multiple formats. This is why Table detection algorithms are important as they reduce the time required to parse through them and obtain the relevant information</a:t>
            </a:r>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Step 1</a:t>
            </a:r>
          </a:p>
          <a:p>
            <a:pPr lvl="1" algn="just"/>
            <a:r>
              <a:rPr lang="en-US" sz="2800" dirty="0">
                <a:latin typeface="Arial" panose="020B0604020202020204" pitchFamily="34" charset="0"/>
                <a:cs typeface="Arial" panose="020B0604020202020204" pitchFamily="34" charset="0"/>
              </a:rPr>
              <a:t>The model was able to predict tables. The performance can be improved by using more data points to train the model. Ideally the sample set should include over thousand images but we use only 400.</a:t>
            </a:r>
            <a:endParaRPr lang="en-US" sz="14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Step 2</a:t>
            </a:r>
          </a:p>
          <a:p>
            <a:pPr lvl="1" algn="just"/>
            <a:r>
              <a:rPr lang="en-US" sz="3200" dirty="0">
                <a:latin typeface="Arial" panose="020B0604020202020204" pitchFamily="34" charset="0"/>
                <a:cs typeface="Arial" panose="020B0604020202020204" pitchFamily="34" charset="0"/>
              </a:rPr>
              <a:t>We were able to generate word boxes perfectly using </a:t>
            </a:r>
            <a:r>
              <a:rPr lang="en-US" sz="3200" dirty="0" err="1">
                <a:latin typeface="Arial" panose="020B0604020202020204" pitchFamily="34" charset="0"/>
                <a:cs typeface="Arial" panose="020B0604020202020204" pitchFamily="34" charset="0"/>
              </a:rPr>
              <a:t>PyTesseract</a:t>
            </a: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Step 3</a:t>
            </a:r>
          </a:p>
          <a:p>
            <a:pPr lvl="1" algn="just"/>
            <a:r>
              <a:rPr lang="en-US" sz="3200" dirty="0">
                <a:latin typeface="Arial" panose="020B0604020202020204" pitchFamily="34" charset="0"/>
                <a:cs typeface="Arial" panose="020B0604020202020204" pitchFamily="34" charset="0"/>
              </a:rPr>
              <a:t>Identified that the best approach would be </a:t>
            </a: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Dbscan</a:t>
            </a:r>
            <a:r>
              <a:rPr lang="en-US" sz="3200" dirty="0">
                <a:latin typeface="Arial" panose="020B0604020202020204" pitchFamily="34" charset="0"/>
                <a:cs typeface="Arial" panose="020B0604020202020204" pitchFamily="34" charset="0"/>
              </a:rPr>
              <a:t> required specification of minimum number of words per clusters. Currently working on this to improve accuracy </a:t>
            </a:r>
            <a:r>
              <a:rPr lang="en-US" sz="3200">
                <a:latin typeface="Arial" panose="020B0604020202020204" pitchFamily="34" charset="0"/>
                <a:cs typeface="Arial" panose="020B0604020202020204" pitchFamily="34" charset="0"/>
              </a:rPr>
              <a:t>and performance</a:t>
            </a:r>
            <a:endParaRPr lang="en-US" sz="3200" dirty="0">
              <a:latin typeface="Arial" panose="020B0604020202020204" pitchFamily="34" charset="0"/>
              <a:cs typeface="Arial" panose="020B0604020202020204" pitchFamily="34" charset="0"/>
            </a:endParaRPr>
          </a:p>
          <a:p>
            <a:pPr algn="just"/>
            <a:endParaRPr lang="en-US" sz="2800" b="1" dirty="0">
              <a:latin typeface="Arial" panose="020B0604020202020204" pitchFamily="34" charset="0"/>
              <a:cs typeface="Arial" panose="020B0604020202020204" pitchFamily="34" charset="0"/>
            </a:endParaRPr>
          </a:p>
          <a:p>
            <a:pPr algn="just"/>
            <a:endParaRPr lang="en-US" sz="2800" b="1" dirty="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6210727" y="55803"/>
            <a:ext cx="317881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9600" b="1">
                <a:latin typeface="Arial" panose="020B0604020202020204" pitchFamily="34" charset="0"/>
                <a:cs typeface="Arial" panose="020B0604020202020204" pitchFamily="34" charset="0"/>
              </a:rPr>
              <a:t>Semantic Structure Identification using Image Detection Algorithms</a:t>
            </a:r>
          </a:p>
        </p:txBody>
      </p:sp>
      <p:sp>
        <p:nvSpPr>
          <p:cNvPr id="2" name="TextBox 1"/>
          <p:cNvSpPr txBox="1"/>
          <p:nvPr/>
        </p:nvSpPr>
        <p:spPr>
          <a:xfrm>
            <a:off x="914400" y="6832748"/>
            <a:ext cx="13790546" cy="695034"/>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Abstract</a:t>
            </a:r>
            <a:endParaRPr lang="en-US" altLang="en-US" sz="3900">
              <a:latin typeface="Arial" charset="0"/>
            </a:endParaRPr>
          </a:p>
        </p:txBody>
      </p:sp>
      <p:sp>
        <p:nvSpPr>
          <p:cNvPr id="37" name="TextBox 36"/>
          <p:cNvSpPr txBox="1"/>
          <p:nvPr/>
        </p:nvSpPr>
        <p:spPr>
          <a:xfrm>
            <a:off x="29375893" y="27702438"/>
            <a:ext cx="13716000" cy="692497"/>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Conclusions</a:t>
            </a:r>
            <a:endParaRPr lang="en-US" altLang="en-US" sz="3900">
              <a:latin typeface="Arial" charset="0"/>
            </a:endParaRPr>
          </a:p>
        </p:txBody>
      </p:sp>
      <p:sp>
        <p:nvSpPr>
          <p:cNvPr id="32" name="Rectangle 108"/>
          <p:cNvSpPr>
            <a:spLocks noChangeArrowheads="1"/>
          </p:cNvSpPr>
          <p:nvPr/>
        </p:nvSpPr>
        <p:spPr bwMode="auto">
          <a:xfrm>
            <a:off x="15087600" y="6983618"/>
            <a:ext cx="13716000" cy="30724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800" b="1" dirty="0">
              <a:latin typeface="Arial" charset="0"/>
              <a:ea typeface="Arial" charset="0"/>
              <a:cs typeface="Arial" charset="0"/>
            </a:endParaRPr>
          </a:p>
          <a:p>
            <a:pPr algn="just"/>
            <a:r>
              <a:rPr lang="en-US" sz="3200" b="1" dirty="0">
                <a:latin typeface="Arial"/>
                <a:cs typeface="Arial"/>
              </a:rPr>
              <a:t>Methodology/Approach</a:t>
            </a: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2800" b="1" dirty="0">
              <a:latin typeface="Arial"/>
              <a:cs typeface="Arial"/>
            </a:endParaRPr>
          </a:p>
          <a:p>
            <a:pPr algn="just"/>
            <a:endParaRPr lang="en-US" sz="1800" b="1" dirty="0">
              <a:latin typeface="Arial"/>
              <a:cs typeface="Arial"/>
            </a:endParaRPr>
          </a:p>
          <a:p>
            <a:pPr algn="just"/>
            <a:r>
              <a:rPr lang="en-US" sz="2800" b="1" dirty="0">
                <a:latin typeface="Arial"/>
                <a:cs typeface="Arial"/>
              </a:rPr>
              <a:t>Step 1: Data Preparation</a:t>
            </a:r>
          </a:p>
          <a:p>
            <a:pPr algn="just"/>
            <a:endParaRPr lang="en-US" sz="1500" b="1" dirty="0">
              <a:latin typeface="Arial"/>
              <a:ea typeface="Arial" charset="0"/>
              <a:cs typeface="Arial"/>
            </a:endParaRPr>
          </a:p>
          <a:p>
            <a:pPr algn="just"/>
            <a:r>
              <a:rPr lang="en-US" sz="2800" dirty="0">
                <a:latin typeface="Arial"/>
                <a:ea typeface="Arial" charset="0"/>
                <a:cs typeface="Arial"/>
              </a:rPr>
              <a:t>We have a total of 418 documents in PDF format with approximately 50 pages in each. Each document is a combination of text in the forms of paragraphs &amp; tables, and images, which might further consist of useful data.</a:t>
            </a:r>
          </a:p>
          <a:p>
            <a:pPr algn="just"/>
            <a:endParaRPr lang="en-US" sz="2800" b="1" dirty="0">
              <a:latin typeface="Arial"/>
              <a:cs typeface="Arial"/>
            </a:endParaRPr>
          </a:p>
          <a:p>
            <a:pPr algn="just"/>
            <a:endParaRPr lang="en-US" sz="2800" b="1" dirty="0">
              <a:latin typeface="Arial"/>
              <a:cs typeface="Arial"/>
            </a:endParaRPr>
          </a:p>
          <a:p>
            <a:pPr algn="just"/>
            <a:endParaRPr lang="en-US" sz="1500" b="1" dirty="0">
              <a:latin typeface="Arial" charset="0"/>
              <a:ea typeface="Arial" charset="0"/>
              <a:cs typeface="Arial" charset="0"/>
            </a:endParaRPr>
          </a:p>
          <a:p>
            <a:pPr algn="just"/>
            <a:endParaRPr lang="en-US" sz="1500" b="1" dirty="0">
              <a:latin typeface="Arial" charset="0"/>
              <a:ea typeface="Arial" charset="0"/>
              <a:cs typeface="Arial" charset="0"/>
            </a:endParaRPr>
          </a:p>
          <a:p>
            <a:pPr lvl="0" algn="just" defTabSz="914400"/>
            <a:endParaRPr lang="en-US" sz="2800" b="1" dirty="0">
              <a:solidFill>
                <a:prstClr val="black"/>
              </a:solidFill>
              <a:latin typeface="Arial"/>
              <a:cs typeface="Arial"/>
            </a:endParaRPr>
          </a:p>
          <a:p>
            <a:pPr marL="457200" indent="-457200" algn="just" defTabSz="914400">
              <a:buFont typeface="Arial" panose="020B0604020202020204" pitchFamily="34" charset="0"/>
              <a:buChar char="•"/>
            </a:pPr>
            <a:r>
              <a:rPr lang="en-US" sz="2800" dirty="0">
                <a:latin typeface="Arial"/>
                <a:ea typeface="Arial" charset="0"/>
                <a:cs typeface="Arial"/>
              </a:rPr>
              <a:t>PDF Files are converted into images</a:t>
            </a:r>
          </a:p>
          <a:p>
            <a:pPr marL="457200" indent="-457200" algn="just" defTabSz="914400">
              <a:buFont typeface="Arial" panose="020B0604020202020204" pitchFamily="34" charset="0"/>
              <a:buChar char="•"/>
            </a:pPr>
            <a:r>
              <a:rPr lang="en-US" sz="2800" dirty="0">
                <a:latin typeface="Arial"/>
                <a:ea typeface="Arial" charset="0"/>
                <a:cs typeface="Arial"/>
              </a:rPr>
              <a:t>Blocks of text identified and bounding boxes drawn using OpenCV</a:t>
            </a:r>
          </a:p>
          <a:p>
            <a:pPr lvl="0" algn="just" defTabSz="914400"/>
            <a:endParaRPr lang="en-US" sz="1500" b="1" dirty="0">
              <a:solidFill>
                <a:prstClr val="black"/>
              </a:solidFill>
              <a:latin typeface="Arial"/>
              <a:cs typeface="Arial"/>
            </a:endParaRPr>
          </a:p>
          <a:p>
            <a:pPr lvl="0" algn="just" defTabSz="914400"/>
            <a:r>
              <a:rPr lang="en-US" sz="2800" b="1" dirty="0">
                <a:solidFill>
                  <a:prstClr val="black"/>
                </a:solidFill>
                <a:latin typeface="Arial"/>
                <a:cs typeface="Arial"/>
              </a:rPr>
              <a:t>Step 2: Table Identification</a:t>
            </a:r>
          </a:p>
          <a:p>
            <a:pPr algn="just"/>
            <a:endParaRPr lang="en-US" sz="1500" b="1" dirty="0">
              <a:latin typeface="Arial" charset="0"/>
              <a:ea typeface="Arial" charset="0"/>
              <a:cs typeface="Arial" charset="0"/>
            </a:endParaRPr>
          </a:p>
          <a:p>
            <a:pPr algn="just"/>
            <a:endParaRPr lang="en-US" sz="2800" b="1" dirty="0">
              <a:latin typeface="Arial"/>
              <a:ea typeface="Arial" charset="0"/>
              <a:cs typeface="Arial"/>
            </a:endParaRPr>
          </a:p>
          <a:p>
            <a:pPr algn="just"/>
            <a:endParaRPr lang="en-US" sz="2800" b="1" dirty="0">
              <a:latin typeface="Arial"/>
              <a:ea typeface="Arial" charset="0"/>
              <a:cs typeface="Arial"/>
            </a:endParaRPr>
          </a:p>
          <a:p>
            <a:pPr algn="just"/>
            <a:endParaRPr lang="en-US" sz="2800" b="1" dirty="0">
              <a:latin typeface="Arial"/>
              <a:cs typeface="Arial"/>
            </a:endParaRPr>
          </a:p>
          <a:p>
            <a:pPr algn="just"/>
            <a:endParaRPr lang="en-US" sz="1500" b="1" dirty="0">
              <a:latin typeface="Arial"/>
              <a:cs typeface="Arial"/>
            </a:endParaRPr>
          </a:p>
          <a:p>
            <a:pPr marL="457200" indent="-457200" algn="just">
              <a:buFont typeface="Arial" panose="020B0604020202020204" pitchFamily="34" charset="0"/>
              <a:buChar char="•"/>
            </a:pPr>
            <a:r>
              <a:rPr lang="en-US" sz="2800" dirty="0">
                <a:latin typeface="Arial"/>
                <a:ea typeface="Arial" charset="0"/>
                <a:cs typeface="Arial"/>
              </a:rPr>
              <a:t>Images are transformed to bring uniformity and make it easier to train the tensor and predict whether an image contains a table</a:t>
            </a:r>
          </a:p>
          <a:p>
            <a:pPr algn="just"/>
            <a:endParaRPr lang="en-US" sz="2800"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2800" b="1" dirty="0">
              <a:solidFill>
                <a:prstClr val="black"/>
              </a:solidFill>
              <a:latin typeface="Arial"/>
              <a:cs typeface="Arial"/>
            </a:endParaRPr>
          </a:p>
          <a:p>
            <a:pPr algn="just"/>
            <a:endParaRPr lang="en-US" sz="1000" b="1" dirty="0">
              <a:solidFill>
                <a:prstClr val="black"/>
              </a:solidFill>
              <a:latin typeface="Arial"/>
              <a:cs typeface="Arial"/>
            </a:endParaRPr>
          </a:p>
          <a:p>
            <a:pPr algn="just"/>
            <a:endParaRPr lang="en-US" sz="1500" b="1" dirty="0">
              <a:solidFill>
                <a:prstClr val="black"/>
              </a:solidFill>
              <a:latin typeface="Arial"/>
              <a:cs typeface="Arial"/>
            </a:endParaRPr>
          </a:p>
          <a:p>
            <a:pPr lvl="0"/>
            <a:r>
              <a:rPr lang="en-US" sz="2800" b="1" dirty="0">
                <a:solidFill>
                  <a:prstClr val="black"/>
                </a:solidFill>
                <a:latin typeface="Arial"/>
                <a:cs typeface="Arial"/>
              </a:rPr>
              <a:t>Step 3: Unsupervised Approach for Table Cell Detection</a:t>
            </a:r>
          </a:p>
          <a:p>
            <a:pPr algn="just"/>
            <a:endParaRPr lang="en-US" sz="2800" b="1" dirty="0">
              <a:latin typeface="Arial"/>
              <a:ea typeface="Arial" charset="0"/>
              <a:cs typeface="Arial"/>
            </a:endParaRPr>
          </a:p>
          <a:p>
            <a:pPr algn="just"/>
            <a:endParaRPr lang="en-US" sz="2800" b="1" dirty="0">
              <a:latin typeface="Arial"/>
              <a:ea typeface="Arial" charset="0"/>
              <a:cs typeface="Arial"/>
            </a:endParaRPr>
          </a:p>
          <a:p>
            <a:pPr algn="just"/>
            <a:endParaRPr lang="en-US" sz="2800" b="1" dirty="0">
              <a:latin typeface="Arial"/>
              <a:ea typeface="Arial" charset="0"/>
              <a:cs typeface="Arial"/>
            </a:endParaRPr>
          </a:p>
          <a:p>
            <a:pPr algn="just"/>
            <a:endParaRPr lang="en-US" sz="2800" dirty="0">
              <a:latin typeface="Arial"/>
              <a:ea typeface="Arial" charset="0"/>
              <a:cs typeface="Arial"/>
            </a:endParaRPr>
          </a:p>
          <a:p>
            <a:pPr algn="just"/>
            <a:endParaRPr lang="en-US" sz="1500" dirty="0">
              <a:latin typeface="Arial"/>
              <a:ea typeface="Arial" charset="0"/>
              <a:cs typeface="Arial"/>
            </a:endParaRPr>
          </a:p>
          <a:p>
            <a:pPr marL="457200" indent="-457200" algn="just">
              <a:buFont typeface="Arial" panose="020B0604020202020204" pitchFamily="34" charset="0"/>
              <a:buChar char="•"/>
            </a:pPr>
            <a:r>
              <a:rPr lang="en-US" sz="2800" dirty="0" err="1">
                <a:latin typeface="Arial"/>
                <a:ea typeface="Arial" charset="0"/>
                <a:cs typeface="Arial"/>
              </a:rPr>
              <a:t>PyTesseract</a:t>
            </a:r>
            <a:r>
              <a:rPr lang="en-US" sz="2800" dirty="0">
                <a:latin typeface="Arial"/>
                <a:ea typeface="Arial" charset="0"/>
                <a:cs typeface="Arial"/>
              </a:rPr>
              <a:t> is used to label the words within the coordinates predicted by the deep learning model</a:t>
            </a:r>
          </a:p>
          <a:p>
            <a:pPr marL="457200" indent="-457200" algn="just">
              <a:buFont typeface="Arial" panose="020B0604020202020204" pitchFamily="34" charset="0"/>
              <a:buChar char="•"/>
            </a:pPr>
            <a:r>
              <a:rPr lang="en-US" sz="2800" dirty="0">
                <a:latin typeface="Arial"/>
                <a:ea typeface="Arial" charset="0"/>
                <a:cs typeface="Arial"/>
              </a:rPr>
              <a:t>K-Means Clustering is done in two steps:</a:t>
            </a:r>
          </a:p>
          <a:p>
            <a:pPr marL="900113" lvl="1" indent="-457200" algn="just">
              <a:buFont typeface="Arial" panose="020B0604020202020204" pitchFamily="34" charset="0"/>
              <a:buChar char="•"/>
            </a:pPr>
            <a:r>
              <a:rPr lang="en-US" sz="2800" dirty="0">
                <a:latin typeface="Arial"/>
                <a:ea typeface="Arial" charset="0"/>
                <a:cs typeface="Arial"/>
              </a:rPr>
              <a:t>Row wise Clustering: All words within the same row are clustered based on the X co-ordinates and horizontal distance between them</a:t>
            </a:r>
          </a:p>
          <a:p>
            <a:pPr marL="900113" lvl="1" indent="-457200" algn="just">
              <a:buFont typeface="Arial" panose="020B0604020202020204" pitchFamily="34" charset="0"/>
              <a:buChar char="•"/>
            </a:pPr>
            <a:r>
              <a:rPr lang="en-US" sz="2800" dirty="0">
                <a:latin typeface="Arial"/>
                <a:ea typeface="Arial" charset="0"/>
                <a:cs typeface="Arial"/>
              </a:rPr>
              <a:t>Column wise Clustering: All words within the same column are clustered based on their Y co-ordinates and their vertical distance</a:t>
            </a:r>
          </a:p>
          <a:p>
            <a:pPr algn="just"/>
            <a:endParaRPr lang="en-US" sz="2800" dirty="0">
              <a:latin typeface="Arial" charset="0"/>
              <a:ea typeface="Arial" charset="0"/>
              <a:cs typeface="Arial" charset="0"/>
            </a:endParaRPr>
          </a:p>
          <a:p>
            <a:pPr algn="r"/>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dirty="0">
              <a:latin typeface="Arial" charset="0"/>
              <a:ea typeface="Arial" charset="0"/>
              <a:cs typeface="Arial" charset="0"/>
            </a:endParaRPr>
          </a:p>
          <a:p>
            <a:pPr algn="just"/>
            <a:endParaRPr lang="en-US" sz="2800" b="1" dirty="0">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8798" y="-80888"/>
            <a:ext cx="5826755" cy="34960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4634"/>
            <a:ext cx="3943350" cy="2330450"/>
          </a:xfrm>
          <a:prstGeom prst="rect">
            <a:avLst/>
          </a:prstGeom>
        </p:spPr>
      </p:pic>
      <p:sp>
        <p:nvSpPr>
          <p:cNvPr id="77" name="Text Box 112"/>
          <p:cNvSpPr txBox="1">
            <a:spLocks noChangeArrowheads="1"/>
          </p:cNvSpPr>
          <p:nvPr/>
        </p:nvSpPr>
        <p:spPr bwMode="auto">
          <a:xfrm>
            <a:off x="909760" y="24922147"/>
            <a:ext cx="13710515" cy="12749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sz="2800">
              <a:latin typeface="Arial" panose="020B0604020202020204" pitchFamily="34" charset="0"/>
              <a:ea typeface="Arial" charset="0"/>
              <a:cs typeface="Arial" panose="020B0604020202020204" pitchFamily="34" charset="0"/>
            </a:endParaRPr>
          </a:p>
        </p:txBody>
      </p:sp>
      <p:sp>
        <p:nvSpPr>
          <p:cNvPr id="78" name="TextBox 77"/>
          <p:cNvSpPr txBox="1"/>
          <p:nvPr/>
        </p:nvSpPr>
        <p:spPr>
          <a:xfrm>
            <a:off x="885518" y="24914735"/>
            <a:ext cx="13819428" cy="715590"/>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Literature Review</a:t>
            </a:r>
          </a:p>
        </p:txBody>
      </p:sp>
      <p:sp>
        <p:nvSpPr>
          <p:cNvPr id="292" name="Text Box 112"/>
          <p:cNvSpPr txBox="1">
            <a:spLocks noChangeArrowheads="1"/>
          </p:cNvSpPr>
          <p:nvPr/>
        </p:nvSpPr>
        <p:spPr bwMode="auto">
          <a:xfrm>
            <a:off x="906780" y="11788999"/>
            <a:ext cx="13710515" cy="12443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marL="457200" indent="-457200" algn="just">
              <a:buFont typeface="Arial"/>
              <a:buChar char="•"/>
            </a:pPr>
            <a:r>
              <a:rPr lang="en-US" sz="2800" dirty="0">
                <a:latin typeface="Arial"/>
                <a:cs typeface="Arial"/>
              </a:rPr>
              <a:t>Organizations operating in sectors such as financial, risk &amp; compliance, consulting, or research are often challenged with </a:t>
            </a:r>
            <a:r>
              <a:rPr lang="en-US" sz="2800" b="1" dirty="0">
                <a:latin typeface="Arial"/>
                <a:cs typeface="Arial"/>
              </a:rPr>
              <a:t>data wrangling</a:t>
            </a:r>
            <a:r>
              <a:rPr lang="en-US" sz="2800" dirty="0">
                <a:latin typeface="Arial"/>
                <a:cs typeface="Arial"/>
              </a:rPr>
              <a:t> tasks</a:t>
            </a:r>
          </a:p>
          <a:p>
            <a:pPr marL="457200" indent="-457200" algn="just">
              <a:buFont typeface="Arial"/>
              <a:buChar char="•"/>
            </a:pPr>
            <a:r>
              <a:rPr lang="en-US" sz="2800" dirty="0">
                <a:latin typeface="Arial"/>
                <a:cs typeface="Arial"/>
              </a:rPr>
              <a:t>On average, employees spend </a:t>
            </a:r>
            <a:r>
              <a:rPr lang="en-US" sz="2800" b="1" dirty="0">
                <a:latin typeface="Arial"/>
                <a:cs typeface="Arial"/>
              </a:rPr>
              <a:t>two and a half hours </a:t>
            </a:r>
            <a:r>
              <a:rPr lang="en-US" sz="2800" dirty="0">
                <a:latin typeface="Arial"/>
                <a:cs typeface="Arial"/>
              </a:rPr>
              <a:t>every day seeking data </a:t>
            </a:r>
          </a:p>
          <a:p>
            <a:pPr marL="457200" indent="-457200" algn="just">
              <a:buFont typeface="Arial"/>
              <a:buChar char="•"/>
            </a:pPr>
            <a:r>
              <a:rPr lang="en-US" sz="2800" dirty="0">
                <a:latin typeface="Arial"/>
                <a:cs typeface="Arial"/>
              </a:rPr>
              <a:t>Key Data measures are usually </a:t>
            </a:r>
            <a:r>
              <a:rPr lang="en-US" sz="2800" b="1" dirty="0">
                <a:latin typeface="Arial"/>
                <a:cs typeface="Arial"/>
              </a:rPr>
              <a:t>not directly stored</a:t>
            </a:r>
            <a:r>
              <a:rPr lang="en-US" sz="2800" dirty="0">
                <a:latin typeface="Arial"/>
                <a:cs typeface="Arial"/>
              </a:rPr>
              <a:t> in companies' databases</a:t>
            </a:r>
          </a:p>
          <a:p>
            <a:pPr marL="457200" indent="-457200" algn="just">
              <a:buFont typeface="Arial"/>
              <a:buChar char="•"/>
            </a:pPr>
            <a:r>
              <a:rPr lang="en-US" sz="2800" dirty="0">
                <a:latin typeface="Arial"/>
                <a:cs typeface="Arial"/>
              </a:rPr>
              <a:t>Data is usually found in a variety of formats such as </a:t>
            </a:r>
            <a:r>
              <a:rPr lang="en-US" sz="2800" b="1" dirty="0">
                <a:latin typeface="Arial"/>
                <a:cs typeface="Arial"/>
              </a:rPr>
              <a:t>PDF, DOC, JPEG</a:t>
            </a:r>
            <a:r>
              <a:rPr lang="en-US" sz="2800" dirty="0">
                <a:latin typeface="Arial"/>
                <a:cs typeface="Arial"/>
              </a:rPr>
              <a:t>, etc.</a:t>
            </a:r>
          </a:p>
          <a:p>
            <a:pPr marL="457200" indent="-457200" algn="just">
              <a:buFont typeface="Arial"/>
              <a:buChar char="•"/>
            </a:pPr>
            <a:r>
              <a:rPr lang="en-US" sz="2800" dirty="0">
                <a:latin typeface="Arial"/>
                <a:cs typeface="Arial"/>
              </a:rPr>
              <a:t>Common data include accounting </a:t>
            </a:r>
            <a:r>
              <a:rPr lang="en-US" sz="2800" b="1" dirty="0">
                <a:latin typeface="Arial"/>
                <a:cs typeface="Arial"/>
              </a:rPr>
              <a:t>tables, price indices, investment details, records of credit history</a:t>
            </a:r>
            <a:r>
              <a:rPr lang="en-US" sz="2800" dirty="0">
                <a:latin typeface="Arial"/>
                <a:cs typeface="Arial"/>
              </a:rPr>
              <a:t>, etc.</a:t>
            </a:r>
          </a:p>
          <a:p>
            <a:pPr marL="457200" indent="-457200" algn="just">
              <a:buFont typeface="Arial"/>
              <a:buChar char="•"/>
            </a:pPr>
            <a:r>
              <a:rPr lang="en-US" sz="2800" dirty="0">
                <a:latin typeface="Arial"/>
                <a:cs typeface="Arial"/>
              </a:rPr>
              <a:t>Extraction process is </a:t>
            </a:r>
            <a:r>
              <a:rPr lang="en-US" sz="2800" b="1" dirty="0">
                <a:latin typeface="Arial"/>
                <a:cs typeface="Arial"/>
              </a:rPr>
              <a:t>manual, error-prone and time-consuming</a:t>
            </a:r>
            <a:r>
              <a:rPr lang="en-US" sz="2800" dirty="0">
                <a:latin typeface="Arial"/>
                <a:cs typeface="Arial"/>
              </a:rPr>
              <a:t>.</a:t>
            </a: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ctr"/>
            <a:r>
              <a:rPr lang="en-US" b="1" dirty="0">
                <a:latin typeface="Arial"/>
                <a:cs typeface="Arial"/>
              </a:rPr>
              <a:t>Figure 1. Screenshot from a PDF file containing a sample table</a:t>
            </a:r>
            <a:endParaRPr lang="en-US" sz="2000" b="1" dirty="0">
              <a:latin typeface="Arial"/>
              <a:cs typeface="Arial"/>
            </a:endParaRPr>
          </a:p>
          <a:p>
            <a:pPr algn="just"/>
            <a:r>
              <a:rPr lang="en-US" sz="2800" b="1" dirty="0">
                <a:latin typeface="Arial"/>
                <a:cs typeface="Arial"/>
              </a:rPr>
              <a:t>Goal</a:t>
            </a:r>
          </a:p>
          <a:p>
            <a:pPr algn="just"/>
            <a:r>
              <a:rPr lang="en-US" sz="2800" dirty="0">
                <a:latin typeface="Arial"/>
                <a:cs typeface="Arial"/>
              </a:rPr>
              <a:t>The main aim and motivation for this project is to:</a:t>
            </a:r>
          </a:p>
          <a:p>
            <a:pPr marL="514350" indent="-514350" algn="just">
              <a:buFont typeface="+mj-lt"/>
              <a:buAutoNum type="arabicPeriod"/>
            </a:pPr>
            <a:r>
              <a:rPr lang="en-US" sz="2800" dirty="0">
                <a:latin typeface="Arial"/>
                <a:cs typeface="Arial"/>
              </a:rPr>
              <a:t>Identify Tables in PDFs and other documents</a:t>
            </a:r>
          </a:p>
          <a:p>
            <a:pPr marL="514350" indent="-514350" algn="just">
              <a:buFont typeface="+mj-lt"/>
              <a:buAutoNum type="arabicPeriod"/>
            </a:pPr>
            <a:r>
              <a:rPr lang="en-US" sz="2800" dirty="0">
                <a:latin typeface="Arial"/>
                <a:cs typeface="Arial"/>
              </a:rPr>
              <a:t>Obtaining Word Clusters to get Semantically linked text in both Tables and Paragraphs of text</a:t>
            </a:r>
            <a:endParaRPr lang="en-US" sz="2800" b="1" dirty="0">
              <a:latin typeface="Arial"/>
              <a:cs typeface="Arial"/>
            </a:endParaRPr>
          </a:p>
          <a:p>
            <a:pPr algn="just"/>
            <a:r>
              <a:rPr lang="en-US" sz="2800" b="1" dirty="0">
                <a:latin typeface="Arial"/>
                <a:cs typeface="Arial"/>
              </a:rPr>
              <a:t>Challenges in sight</a:t>
            </a:r>
            <a:endParaRPr lang="en-US" sz="2800" b="1" i="1" dirty="0">
              <a:latin typeface="Arial"/>
              <a:cs typeface="Arial"/>
            </a:endParaRPr>
          </a:p>
          <a:p>
            <a:pPr marL="457200" indent="-457200" algn="just">
              <a:buFont typeface="Wingdings" panose="05000000000000000000" pitchFamily="2" charset="2"/>
              <a:buChar char="Ø"/>
            </a:pPr>
            <a:r>
              <a:rPr lang="en-US" sz="2800" dirty="0">
                <a:latin typeface="Arial"/>
                <a:cs typeface="Arial"/>
              </a:rPr>
              <a:t>To achieve semantic continuity* in the text extracted from documents</a:t>
            </a:r>
          </a:p>
          <a:p>
            <a:pPr marL="457200" indent="-457200" algn="just">
              <a:buFont typeface="Wingdings" panose="05000000000000000000" pitchFamily="2" charset="2"/>
              <a:buChar char="Ø"/>
            </a:pPr>
            <a:r>
              <a:rPr lang="en-US" sz="2800" dirty="0">
                <a:latin typeface="Arial"/>
                <a:cs typeface="Arial"/>
              </a:rPr>
              <a:t>To increase accuracy of the model in order to achieve a completely error prone tool that can solve problems for organizations</a:t>
            </a:r>
          </a:p>
          <a:p>
            <a:pPr algn="just"/>
            <a:r>
              <a:rPr lang="en-US" sz="2800" i="1" dirty="0">
                <a:latin typeface="Arial"/>
                <a:cs typeface="Arial"/>
              </a:rPr>
              <a:t>*The establishment of meaning and continuity in a model dealing with semantics</a:t>
            </a:r>
          </a:p>
        </p:txBody>
      </p:sp>
      <p:sp>
        <p:nvSpPr>
          <p:cNvPr id="38" name="Rectangle 107"/>
          <p:cNvSpPr>
            <a:spLocks noChangeArrowheads="1"/>
          </p:cNvSpPr>
          <p:nvPr/>
        </p:nvSpPr>
        <p:spPr bwMode="auto">
          <a:xfrm>
            <a:off x="29349610" y="36609167"/>
            <a:ext cx="13716000" cy="13710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800" dirty="0">
                <a:latin typeface="Arial" panose="020B0604020202020204" pitchFamily="34" charset="0"/>
                <a:cs typeface="Arial" panose="020B0604020202020204" pitchFamily="34" charset="0"/>
              </a:rPr>
              <a:t>We thank Professor Daniel Lee </a:t>
            </a:r>
            <a:r>
              <a:rPr lang="en-US" altLang="en-US" sz="2800" dirty="0" err="1">
                <a:latin typeface="Arial" panose="020B0604020202020204" pitchFamily="34" charset="0"/>
                <a:cs typeface="Arial" panose="020B0604020202020204" pitchFamily="34" charset="0"/>
              </a:rPr>
              <a:t>Whitenack</a:t>
            </a:r>
            <a:r>
              <a:rPr lang="en-US" altLang="en-US" sz="2800" dirty="0">
                <a:latin typeface="Arial" panose="020B0604020202020204" pitchFamily="34" charset="0"/>
                <a:cs typeface="Arial" panose="020B0604020202020204" pitchFamily="34" charset="0"/>
              </a:rPr>
              <a:t> for his constant guidance on this project.</a:t>
            </a:r>
            <a:endParaRPr lang="en-AU" altLang="en-US" sz="2700" dirty="0">
              <a:latin typeface="Arial" panose="020B0604020202020204" pitchFamily="34" charset="0"/>
              <a:cs typeface="Arial" panose="020B0604020202020204" pitchFamily="34" charset="0"/>
            </a:endParaRPr>
          </a:p>
        </p:txBody>
      </p:sp>
      <p:sp>
        <p:nvSpPr>
          <p:cNvPr id="36" name="TextBox 35"/>
          <p:cNvSpPr txBox="1"/>
          <p:nvPr/>
        </p:nvSpPr>
        <p:spPr>
          <a:xfrm>
            <a:off x="29349610" y="35916670"/>
            <a:ext cx="13716000" cy="692497"/>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Acknowledgements</a:t>
            </a:r>
            <a:endParaRPr lang="en-US" altLang="en-US" sz="3900">
              <a:latin typeface="Arial"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9349610" y="7704460"/>
            <a:ext cx="13682848" cy="195322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altLang="en-US" sz="2800" dirty="0">
                <a:solidFill>
                  <a:srgbClr val="000000"/>
                </a:solidFill>
                <a:latin typeface="Arial" panose="020B0604020202020204" pitchFamily="34" charset="0"/>
                <a:cs typeface="Arial" panose="020B0604020202020204" pitchFamily="34" charset="0"/>
              </a:rPr>
              <a:t>The model designed will be able to detect tables in the pdfs and provide the end coordinates of the principal diagonal</a:t>
            </a:r>
          </a:p>
          <a:p>
            <a:pPr algn="just">
              <a:spcBef>
                <a:spcPct val="50000"/>
              </a:spcBef>
            </a:pPr>
            <a:r>
              <a:rPr lang="en-US" altLang="en-US" sz="3200" b="1" dirty="0">
                <a:solidFill>
                  <a:srgbClr val="000000"/>
                </a:solidFill>
                <a:latin typeface="Arial" panose="020B0604020202020204" pitchFamily="34" charset="0"/>
                <a:cs typeface="Arial" panose="020B0604020202020204" pitchFamily="34" charset="0"/>
              </a:rPr>
              <a:t>Step 1</a:t>
            </a:r>
          </a:p>
          <a:p>
            <a:pPr algn="just">
              <a:spcBef>
                <a:spcPct val="50000"/>
              </a:spcBef>
            </a:pPr>
            <a:r>
              <a:rPr lang="en-US" altLang="en-US" sz="2800" dirty="0">
                <a:solidFill>
                  <a:srgbClr val="000000"/>
                </a:solidFill>
                <a:latin typeface="Arial" panose="020B0604020202020204" pitchFamily="34" charset="0"/>
                <a:cs typeface="Arial" panose="020B0604020202020204" pitchFamily="34" charset="0"/>
              </a:rPr>
              <a:t>The Table Detection algorithm was based on this paper “</a:t>
            </a:r>
            <a:r>
              <a:rPr lang="en-IN" sz="2800" dirty="0">
                <a:solidFill>
                  <a:srgbClr val="000000"/>
                </a:solidFill>
                <a:latin typeface="Arial" panose="020B0604020202020204" pitchFamily="34" charset="0"/>
                <a:cs typeface="Arial" panose="020B0604020202020204" pitchFamily="34" charset="0"/>
              </a:rPr>
              <a:t>Table Detection using Deep Learning </a:t>
            </a:r>
            <a:r>
              <a:rPr lang="en-IN" dirty="0" err="1">
                <a:latin typeface="Arial" panose="020B0604020202020204" pitchFamily="34" charset="0"/>
                <a:cs typeface="Arial" panose="020B0604020202020204" pitchFamily="34" charset="0"/>
              </a:rPr>
              <a:t>Azka</a:t>
            </a:r>
            <a:r>
              <a:rPr lang="en-IN" dirty="0">
                <a:latin typeface="Arial" panose="020B0604020202020204" pitchFamily="34" charset="0"/>
                <a:cs typeface="Arial" panose="020B0604020202020204" pitchFamily="34" charset="0"/>
              </a:rPr>
              <a:t> Gilani, Shah Rukh </a:t>
            </a:r>
            <a:r>
              <a:rPr lang="en-IN" dirty="0" err="1">
                <a:latin typeface="Arial" panose="020B0604020202020204" pitchFamily="34" charset="0"/>
                <a:cs typeface="Arial" panose="020B0604020202020204" pitchFamily="34" charset="0"/>
              </a:rPr>
              <a:t>Qasim</a:t>
            </a:r>
            <a:r>
              <a:rPr lang="en-IN" dirty="0">
                <a:latin typeface="Arial" panose="020B0604020202020204" pitchFamily="34" charset="0"/>
                <a:cs typeface="Arial" panose="020B0604020202020204" pitchFamily="34" charset="0"/>
              </a:rPr>
              <a:t>, Imran Malik and Faisal </a:t>
            </a:r>
            <a:r>
              <a:rPr lang="en-IN" dirty="0" err="1">
                <a:latin typeface="Arial" panose="020B0604020202020204" pitchFamily="34" charset="0"/>
                <a:cs typeface="Arial" panose="020B0604020202020204" pitchFamily="34" charset="0"/>
              </a:rPr>
              <a:t>Shafait</a:t>
            </a:r>
            <a:r>
              <a:rPr lang="en-IN" dirty="0">
                <a:latin typeface="Arial" panose="020B0604020202020204" pitchFamily="34" charset="0"/>
                <a:cs typeface="Arial" panose="020B0604020202020204" pitchFamily="34" charset="0"/>
              </a:rPr>
              <a:t>”. We have used this approach for the initial phase of our project. The accuracy measures in the paper were around 60%.</a:t>
            </a:r>
          </a:p>
          <a:p>
            <a:pPr algn="just">
              <a:spcBef>
                <a:spcPct val="50000"/>
              </a:spcBef>
            </a:pPr>
            <a:endParaRPr lang="en-US" altLang="en-US" sz="28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3200" b="1"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3200" b="1" dirty="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3200" b="1" dirty="0">
                <a:solidFill>
                  <a:srgbClr val="000000"/>
                </a:solidFill>
                <a:latin typeface="Arial" panose="020B0604020202020204" pitchFamily="34" charset="0"/>
                <a:cs typeface="Arial" panose="020B0604020202020204" pitchFamily="34" charset="0"/>
              </a:rPr>
              <a:t>Step 2</a:t>
            </a:r>
          </a:p>
          <a:p>
            <a:pPr algn="just">
              <a:spcBef>
                <a:spcPct val="50000"/>
              </a:spcBef>
            </a:pPr>
            <a:r>
              <a:rPr lang="en-US" altLang="en-US" sz="2800" dirty="0">
                <a:solidFill>
                  <a:srgbClr val="000000"/>
                </a:solidFill>
                <a:latin typeface="Arial" panose="020B0604020202020204" pitchFamily="34" charset="0"/>
                <a:cs typeface="Arial" panose="020B0604020202020204" pitchFamily="34" charset="0"/>
              </a:rPr>
              <a:t>Using the output coordinates obtained from the previous step we were able to draw bounding boxes for each word within the table. For </a:t>
            </a:r>
            <a:r>
              <a:rPr lang="en-US" altLang="en-US" sz="2800" dirty="0" err="1">
                <a:solidFill>
                  <a:srgbClr val="000000"/>
                </a:solidFill>
                <a:latin typeface="Arial" panose="020B0604020202020204" pitchFamily="34" charset="0"/>
                <a:cs typeface="Arial" panose="020B0604020202020204" pitchFamily="34" charset="0"/>
              </a:rPr>
              <a:t>eg</a:t>
            </a:r>
            <a:r>
              <a:rPr lang="en-US" altLang="en-US" sz="2800" dirty="0">
                <a:solidFill>
                  <a:srgbClr val="000000"/>
                </a:solidFill>
                <a:latin typeface="Arial" panose="020B0604020202020204" pitchFamily="34" charset="0"/>
                <a:cs typeface="Arial" panose="020B0604020202020204" pitchFamily="34" charset="0"/>
              </a:rPr>
              <a:t> as seen in below figure</a:t>
            </a:r>
          </a:p>
          <a:p>
            <a:pPr algn="just">
              <a:spcBef>
                <a:spcPct val="50000"/>
              </a:spcBef>
            </a:pPr>
            <a:endParaRPr lang="en-US" altLang="en-US" sz="32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32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800" dirty="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3200" b="1" dirty="0">
                <a:solidFill>
                  <a:srgbClr val="000000"/>
                </a:solidFill>
                <a:latin typeface="Arial" panose="020B0604020202020204" pitchFamily="34" charset="0"/>
                <a:cs typeface="Arial" panose="020B0604020202020204" pitchFamily="34" charset="0"/>
              </a:rPr>
              <a:t>Step 3</a:t>
            </a:r>
          </a:p>
          <a:p>
            <a:pPr algn="just">
              <a:spcBef>
                <a:spcPct val="50000"/>
              </a:spcBef>
            </a:pPr>
            <a:r>
              <a:rPr lang="en-US" altLang="en-US" sz="2800" dirty="0">
                <a:solidFill>
                  <a:srgbClr val="000000"/>
                </a:solidFill>
                <a:latin typeface="Arial" panose="020B0604020202020204" pitchFamily="34" charset="0"/>
                <a:cs typeface="Arial" panose="020B0604020202020204" pitchFamily="34" charset="0"/>
              </a:rPr>
              <a:t>From the above image, we can observe that the coordinates can be obtained for each word within the table. </a:t>
            </a:r>
          </a:p>
          <a:p>
            <a:pPr marL="457200" indent="-457200" algn="just">
              <a:spcBef>
                <a:spcPct val="50000"/>
              </a:spcBef>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Using these coordinates we tried to cluster the words based on their coordinates using DBSCAN. This approach failed as it could not deal with single word clusters</a:t>
            </a:r>
          </a:p>
          <a:p>
            <a:pPr marL="457200" indent="-457200" algn="just">
              <a:spcBef>
                <a:spcPct val="50000"/>
              </a:spcBef>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We then tried using </a:t>
            </a:r>
            <a:r>
              <a:rPr lang="en-US" altLang="en-US" sz="2800" dirty="0" err="1">
                <a:solidFill>
                  <a:srgbClr val="000000"/>
                </a:solidFill>
                <a:latin typeface="Arial" panose="020B0604020202020204" pitchFamily="34" charset="0"/>
                <a:cs typeface="Arial" panose="020B0604020202020204" pitchFamily="34" charset="0"/>
              </a:rPr>
              <a:t>Kmeans</a:t>
            </a:r>
            <a:r>
              <a:rPr lang="en-US" altLang="en-US" sz="2800" dirty="0">
                <a:solidFill>
                  <a:srgbClr val="000000"/>
                </a:solidFill>
                <a:latin typeface="Arial" panose="020B0604020202020204" pitchFamily="34" charset="0"/>
                <a:cs typeface="Arial" panose="020B0604020202020204" pitchFamily="34" charset="0"/>
              </a:rPr>
              <a:t> with the midpoint of the bounding boxes of each word. In this approach, the clusters failed as the distance between words of separate rows was also considered.</a:t>
            </a:r>
          </a:p>
          <a:p>
            <a:pPr marL="457200" indent="-457200" algn="just">
              <a:spcBef>
                <a:spcPct val="50000"/>
              </a:spcBef>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We are now working on another approach where we generate clusters based on rows and then on columns and obtain unique cells by using an intersection of the two sets.</a:t>
            </a:r>
            <a:endParaRPr lang="en-US" altLang="en-US" dirty="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3200" b="1" dirty="0">
                <a:solidFill>
                  <a:srgbClr val="000000"/>
                </a:solidFill>
                <a:latin typeface="Arial" panose="020B0604020202020204" pitchFamily="34" charset="0"/>
                <a:cs typeface="Arial" panose="020B0604020202020204" pitchFamily="34" charset="0"/>
              </a:rPr>
              <a:t>Model Evaluation</a:t>
            </a:r>
          </a:p>
          <a:p>
            <a:pPr algn="just">
              <a:spcBef>
                <a:spcPct val="50000"/>
              </a:spcBef>
            </a:pPr>
            <a:r>
              <a:rPr lang="en-US" altLang="en-US" sz="2800" dirty="0">
                <a:solidFill>
                  <a:srgbClr val="000000"/>
                </a:solidFill>
                <a:latin typeface="Arial" panose="020B0604020202020204" pitchFamily="34" charset="0"/>
                <a:cs typeface="Arial" panose="020B0604020202020204" pitchFamily="34" charset="0"/>
              </a:rPr>
              <a:t>To evaluate the performance of the model, we will be using the following metrics:</a:t>
            </a:r>
          </a:p>
          <a:p>
            <a:pPr marL="457200" indent="-457200" algn="just">
              <a:spcBef>
                <a:spcPct val="50000"/>
              </a:spcBef>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Sensitivity: identify number of correct instances of table cells predicted</a:t>
            </a:r>
          </a:p>
          <a:p>
            <a:pPr marL="457200" indent="-457200" algn="just">
              <a:spcBef>
                <a:spcPct val="50000"/>
              </a:spcBef>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Specificity: Identify number of cases where table cells were not predicted</a:t>
            </a:r>
          </a:p>
          <a:p>
            <a:pPr algn="just">
              <a:spcBef>
                <a:spcPct val="50000"/>
              </a:spcBef>
            </a:pPr>
            <a:endParaRPr lang="en-US" altLang="en-US" sz="2800" dirty="0">
              <a:solidFill>
                <a:srgbClr val="000000"/>
              </a:solidFill>
              <a:latin typeface="Arial" panose="020B0604020202020204" pitchFamily="34" charset="0"/>
              <a:cs typeface="Arial" panose="020B0604020202020204" pitchFamily="34" charset="0"/>
            </a:endParaRPr>
          </a:p>
        </p:txBody>
      </p:sp>
      <p:sp>
        <p:nvSpPr>
          <p:cNvPr id="35" name="TextBox 34"/>
          <p:cNvSpPr txBox="1"/>
          <p:nvPr/>
        </p:nvSpPr>
        <p:spPr>
          <a:xfrm>
            <a:off x="914401" y="11065997"/>
            <a:ext cx="13739100" cy="715590"/>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Introduction</a:t>
            </a:r>
            <a:endParaRPr lang="en-US" altLang="en-US" sz="390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5087600" y="6945157"/>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9349610" y="6945157"/>
            <a:ext cx="13716000" cy="692497"/>
          </a:xfrm>
          <a:prstGeom prst="rect">
            <a:avLst/>
          </a:prstGeom>
          <a:solidFill>
            <a:srgbClr val="B1810B"/>
          </a:solidFill>
        </p:spPr>
        <p:txBody>
          <a:bodyPr wrap="square" rtlCol="0">
            <a:spAutoFit/>
          </a:bodyPr>
          <a:lstStyle/>
          <a:p>
            <a:pPr algn="ctr">
              <a:spcBef>
                <a:spcPct val="50000"/>
              </a:spcBef>
            </a:pPr>
            <a:r>
              <a:rPr lang="en-US" altLang="en-US" sz="3900" b="1">
                <a:latin typeface="Arial" charset="0"/>
              </a:rPr>
              <a:t>Results</a:t>
            </a:r>
            <a:endParaRPr lang="en-US" altLang="en-US" sz="3900">
              <a:latin typeface="Arial" charset="0"/>
            </a:endParaRPr>
          </a:p>
        </p:txBody>
      </p:sp>
      <p:sp>
        <p:nvSpPr>
          <p:cNvPr id="10" name="Rectangle 9">
            <a:extLst>
              <a:ext uri="{FF2B5EF4-FFF2-40B4-BE49-F238E27FC236}">
                <a16:creationId xmlns:a16="http://schemas.microsoft.com/office/drawing/2014/main" id="{0E939BF8-0819-47EB-B175-6B0E57B0EF11}"/>
              </a:ext>
            </a:extLst>
          </p:cNvPr>
          <p:cNvSpPr/>
          <p:nvPr/>
        </p:nvSpPr>
        <p:spPr>
          <a:xfrm>
            <a:off x="19241985" y="11421423"/>
            <a:ext cx="5230461" cy="830997"/>
          </a:xfrm>
          <a:prstGeom prst="rect">
            <a:avLst/>
          </a:prstGeom>
        </p:spPr>
        <p:txBody>
          <a:bodyPr wrap="square">
            <a:spAutoFit/>
          </a:bodyPr>
          <a:lstStyle/>
          <a:p>
            <a:pPr algn="ctr"/>
            <a:r>
              <a:rPr lang="en-US" b="1" dirty="0">
                <a:latin typeface="Arial" charset="0"/>
                <a:ea typeface="Arial" charset="0"/>
                <a:cs typeface="Arial" charset="0"/>
              </a:rPr>
              <a:t>Figure 2. Three step methodology</a:t>
            </a:r>
          </a:p>
          <a:p>
            <a:pPr algn="just"/>
            <a:endParaRPr lang="en-US" b="1" dirty="0">
              <a:latin typeface="Arial" charset="0"/>
              <a:ea typeface="Arial" charset="0"/>
              <a:cs typeface="Arial" charset="0"/>
            </a:endParaRPr>
          </a:p>
        </p:txBody>
      </p:sp>
      <p:sp>
        <p:nvSpPr>
          <p:cNvPr id="43" name="TextBox 42">
            <a:extLst>
              <a:ext uri="{FF2B5EF4-FFF2-40B4-BE49-F238E27FC236}">
                <a16:creationId xmlns:a16="http://schemas.microsoft.com/office/drawing/2014/main" id="{64642BD9-9D9A-44AF-9B9D-EFD981E9F24A}"/>
              </a:ext>
            </a:extLst>
          </p:cNvPr>
          <p:cNvSpPr txBox="1"/>
          <p:nvPr/>
        </p:nvSpPr>
        <p:spPr>
          <a:xfrm flipH="1">
            <a:off x="15708828" y="25590424"/>
            <a:ext cx="12296774"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3. Preprocessing flow to differentiate tables from text</a:t>
            </a:r>
          </a:p>
        </p:txBody>
      </p:sp>
      <p:pic>
        <p:nvPicPr>
          <p:cNvPr id="11" name="Picture 11" descr="A screenshot of a cell phone&#10;&#10;Description generated with very high confidence">
            <a:extLst>
              <a:ext uri="{FF2B5EF4-FFF2-40B4-BE49-F238E27FC236}">
                <a16:creationId xmlns:a16="http://schemas.microsoft.com/office/drawing/2014/main" id="{ECF102F6-30A0-4AA3-B161-8759D65375B2}"/>
              </a:ext>
            </a:extLst>
          </p:cNvPr>
          <p:cNvPicPr>
            <a:picLocks noChangeAspect="1"/>
          </p:cNvPicPr>
          <p:nvPr/>
        </p:nvPicPr>
        <p:blipFill>
          <a:blip r:embed="rId5"/>
          <a:stretch>
            <a:fillRect/>
          </a:stretch>
        </p:blipFill>
        <p:spPr>
          <a:xfrm>
            <a:off x="17251113" y="32261261"/>
            <a:ext cx="9212201" cy="3312277"/>
          </a:xfrm>
          <a:prstGeom prst="rect">
            <a:avLst/>
          </a:prstGeom>
        </p:spPr>
      </p:pic>
      <p:sp>
        <p:nvSpPr>
          <p:cNvPr id="46" name="Rectangle 107">
            <a:extLst>
              <a:ext uri="{FF2B5EF4-FFF2-40B4-BE49-F238E27FC236}">
                <a16:creationId xmlns:a16="http://schemas.microsoft.com/office/drawing/2014/main" id="{EC0B892F-B10E-41B0-B77E-8AFD5E8CEC3D}"/>
              </a:ext>
            </a:extLst>
          </p:cNvPr>
          <p:cNvSpPr>
            <a:spLocks noChangeArrowheads="1"/>
          </p:cNvSpPr>
          <p:nvPr/>
        </p:nvSpPr>
        <p:spPr bwMode="auto">
          <a:xfrm>
            <a:off x="15336851" y="35704657"/>
            <a:ext cx="13205012" cy="10468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b="1" dirty="0">
                <a:latin typeface="Arial"/>
                <a:cs typeface="Arial"/>
              </a:rPr>
              <a:t>First, </a:t>
            </a:r>
            <a:r>
              <a:rPr lang="en-US" sz="2800" dirty="0">
                <a:latin typeface="Arial"/>
                <a:cs typeface="Arial"/>
              </a:rPr>
              <a:t>all the words are bounded in boxes in</a:t>
            </a:r>
            <a:r>
              <a:rPr lang="en-US" sz="2800" b="1" dirty="0">
                <a:latin typeface="Arial"/>
                <a:cs typeface="Arial"/>
              </a:rPr>
              <a:t> </a:t>
            </a:r>
            <a:r>
              <a:rPr lang="en-US" sz="2800" b="1" dirty="0">
                <a:solidFill>
                  <a:srgbClr val="00B050"/>
                </a:solidFill>
                <a:latin typeface="Arial"/>
                <a:cs typeface="Arial"/>
              </a:rPr>
              <a:t>Green</a:t>
            </a:r>
            <a:endParaRPr lang="en-US" sz="2800" b="1" dirty="0">
              <a:latin typeface="Arial"/>
              <a:cs typeface="Arial"/>
            </a:endParaRPr>
          </a:p>
          <a:p>
            <a:pPr algn="just"/>
            <a:r>
              <a:rPr lang="en-US" sz="2800" b="1" dirty="0">
                <a:latin typeface="Arial"/>
                <a:cs typeface="Arial"/>
              </a:rPr>
              <a:t>Second, </a:t>
            </a:r>
            <a:r>
              <a:rPr lang="en-US" sz="2800" dirty="0">
                <a:latin typeface="Arial"/>
                <a:cs typeface="Arial"/>
              </a:rPr>
              <a:t>sentence, line, and paragraph level aggregations are achieved</a:t>
            </a:r>
            <a:endParaRPr lang="en-US"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6773DE9-4317-492C-8B3E-1731F287931A}"/>
              </a:ext>
            </a:extLst>
          </p:cNvPr>
          <p:cNvSpPr txBox="1"/>
          <p:nvPr/>
        </p:nvSpPr>
        <p:spPr>
          <a:xfrm>
            <a:off x="20574000" y="1897380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D3C8A9CB-7B56-4520-A520-A5585EDBFDC5}"/>
              </a:ext>
            </a:extLst>
          </p:cNvPr>
          <p:cNvSpPr txBox="1"/>
          <p:nvPr/>
        </p:nvSpPr>
        <p:spPr>
          <a:xfrm>
            <a:off x="20574000" y="1897380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016EB674-F4CB-4A23-918B-3368209B96F9}"/>
              </a:ext>
            </a:extLst>
          </p:cNvPr>
          <p:cNvSpPr txBox="1"/>
          <p:nvPr/>
        </p:nvSpPr>
        <p:spPr>
          <a:xfrm>
            <a:off x="20574000" y="1897380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8" name="Diagram 47">
            <a:extLst>
              <a:ext uri="{FF2B5EF4-FFF2-40B4-BE49-F238E27FC236}">
                <a16:creationId xmlns:a16="http://schemas.microsoft.com/office/drawing/2014/main" id="{50B914B9-28E3-48D3-8F9F-2BB03B17CC43}"/>
              </a:ext>
            </a:extLst>
          </p:cNvPr>
          <p:cNvGraphicFramePr/>
          <p:nvPr>
            <p:extLst>
              <p:ext uri="{D42A27DB-BD31-4B8C-83A1-F6EECF244321}">
                <p14:modId xmlns:p14="http://schemas.microsoft.com/office/powerpoint/2010/main" val="1586946741"/>
              </p:ext>
            </p:extLst>
          </p:nvPr>
        </p:nvGraphicFramePr>
        <p:xfrm>
          <a:off x="15526888" y="8180789"/>
          <a:ext cx="12824938" cy="39352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Picture 2">
            <a:extLst>
              <a:ext uri="{FF2B5EF4-FFF2-40B4-BE49-F238E27FC236}">
                <a16:creationId xmlns:a16="http://schemas.microsoft.com/office/drawing/2014/main" id="{D300A568-6B96-4626-87BE-A2BDA8B8226D}"/>
              </a:ext>
            </a:extLst>
          </p:cNvPr>
          <p:cNvPicPr>
            <a:picLocks noChangeAspect="1"/>
          </p:cNvPicPr>
          <p:nvPr/>
        </p:nvPicPr>
        <p:blipFill>
          <a:blip r:embed="rId11"/>
          <a:stretch>
            <a:fillRect/>
          </a:stretch>
        </p:blipFill>
        <p:spPr>
          <a:xfrm>
            <a:off x="2327001" y="15550183"/>
            <a:ext cx="10738980" cy="3880817"/>
          </a:xfrm>
          <a:prstGeom prst="rect">
            <a:avLst/>
          </a:prstGeom>
        </p:spPr>
      </p:pic>
      <p:pic>
        <p:nvPicPr>
          <p:cNvPr id="47" name="Picture 46">
            <a:extLst>
              <a:ext uri="{FF2B5EF4-FFF2-40B4-BE49-F238E27FC236}">
                <a16:creationId xmlns:a16="http://schemas.microsoft.com/office/drawing/2014/main" id="{9398BD3B-26EB-3B48-82C8-D6E9BD2409C3}"/>
              </a:ext>
            </a:extLst>
          </p:cNvPr>
          <p:cNvPicPr>
            <a:picLocks noChangeAspect="1"/>
          </p:cNvPicPr>
          <p:nvPr/>
        </p:nvPicPr>
        <p:blipFill>
          <a:blip r:embed="rId12"/>
          <a:stretch>
            <a:fillRect/>
          </a:stretch>
        </p:blipFill>
        <p:spPr>
          <a:xfrm>
            <a:off x="18256012" y="19744517"/>
            <a:ext cx="7202406" cy="5811545"/>
          </a:xfrm>
          <a:prstGeom prst="rect">
            <a:avLst/>
          </a:prstGeom>
        </p:spPr>
      </p:pic>
      <p:graphicFrame>
        <p:nvGraphicFramePr>
          <p:cNvPr id="39" name="Table 38">
            <a:extLst>
              <a:ext uri="{FF2B5EF4-FFF2-40B4-BE49-F238E27FC236}">
                <a16:creationId xmlns:a16="http://schemas.microsoft.com/office/drawing/2014/main" id="{74897F98-0072-1C43-9F85-91C22B0C76EE}"/>
              </a:ext>
            </a:extLst>
          </p:cNvPr>
          <p:cNvGraphicFramePr>
            <a:graphicFrameLocks noGrp="1"/>
          </p:cNvGraphicFramePr>
          <p:nvPr>
            <p:extLst>
              <p:ext uri="{D42A27DB-BD31-4B8C-83A1-F6EECF244321}">
                <p14:modId xmlns:p14="http://schemas.microsoft.com/office/powerpoint/2010/main" val="769430862"/>
              </p:ext>
            </p:extLst>
          </p:nvPr>
        </p:nvGraphicFramePr>
        <p:xfrm>
          <a:off x="922095" y="25637737"/>
          <a:ext cx="13710517" cy="12048145"/>
        </p:xfrm>
        <a:graphic>
          <a:graphicData uri="http://schemas.openxmlformats.org/drawingml/2006/table">
            <a:tbl>
              <a:tblPr firstRow="1" bandRow="1">
                <a:tableStyleId>{5C22544A-7EE6-4342-B048-85BDC9FD1C3A}</a:tableStyleId>
              </a:tblPr>
              <a:tblGrid>
                <a:gridCol w="3960816">
                  <a:extLst>
                    <a:ext uri="{9D8B030D-6E8A-4147-A177-3AD203B41FA5}">
                      <a16:colId xmlns:a16="http://schemas.microsoft.com/office/drawing/2014/main" val="3028143583"/>
                    </a:ext>
                  </a:extLst>
                </a:gridCol>
                <a:gridCol w="4951020">
                  <a:extLst>
                    <a:ext uri="{9D8B030D-6E8A-4147-A177-3AD203B41FA5}">
                      <a16:colId xmlns:a16="http://schemas.microsoft.com/office/drawing/2014/main" val="2593197524"/>
                    </a:ext>
                  </a:extLst>
                </a:gridCol>
                <a:gridCol w="4798681">
                  <a:extLst>
                    <a:ext uri="{9D8B030D-6E8A-4147-A177-3AD203B41FA5}">
                      <a16:colId xmlns:a16="http://schemas.microsoft.com/office/drawing/2014/main" val="238927141"/>
                    </a:ext>
                  </a:extLst>
                </a:gridCol>
              </a:tblGrid>
              <a:tr h="648306">
                <a:tc>
                  <a:txBody>
                    <a:bodyPr/>
                    <a:lstStyle/>
                    <a:p>
                      <a:pPr algn="just"/>
                      <a:r>
                        <a:rPr lang="en-US" sz="2800" b="1" kern="1200" dirty="0">
                          <a:solidFill>
                            <a:schemeClr val="lt1"/>
                          </a:solidFill>
                          <a:latin typeface="Arial" panose="020B0604020202020204" pitchFamily="34" charset="0"/>
                          <a:ea typeface="+mn-ea"/>
                          <a:cs typeface="Arial" panose="020B0604020202020204" pitchFamily="34" charset="0"/>
                        </a:rPr>
                        <a:t>Literature Title</a:t>
                      </a:r>
                    </a:p>
                  </a:txBody>
                  <a:tcPr/>
                </a:tc>
                <a:tc>
                  <a:txBody>
                    <a:bodyPr/>
                    <a:lstStyle/>
                    <a:p>
                      <a:pPr algn="just"/>
                      <a:r>
                        <a:rPr lang="en-US" sz="2800" b="1" kern="1200" dirty="0">
                          <a:solidFill>
                            <a:schemeClr val="lt1"/>
                          </a:solidFill>
                          <a:latin typeface="Arial" panose="020B0604020202020204" pitchFamily="34" charset="0"/>
                          <a:ea typeface="+mn-ea"/>
                          <a:cs typeface="Arial" panose="020B0604020202020204" pitchFamily="34" charset="0"/>
                        </a:rPr>
                        <a:t>Motivation for Research</a:t>
                      </a:r>
                    </a:p>
                  </a:txBody>
                  <a:tcPr/>
                </a:tc>
                <a:tc>
                  <a:txBody>
                    <a:bodyPr/>
                    <a:lstStyle/>
                    <a:p>
                      <a:pPr algn="just"/>
                      <a:r>
                        <a:rPr lang="en-US" sz="2800" b="1" kern="1200" dirty="0">
                          <a:solidFill>
                            <a:schemeClr val="lt1"/>
                          </a:solidFill>
                          <a:latin typeface="Arial" panose="020B0604020202020204" pitchFamily="34" charset="0"/>
                          <a:ea typeface="+mn-ea"/>
                          <a:cs typeface="Arial" panose="020B0604020202020204" pitchFamily="34" charset="0"/>
                        </a:rPr>
                        <a:t>Takeaway from Research</a:t>
                      </a:r>
                    </a:p>
                  </a:txBody>
                  <a:tcPr/>
                </a:tc>
                <a:extLst>
                  <a:ext uri="{0D108BD9-81ED-4DB2-BD59-A6C34878D82A}">
                    <a16:rowId xmlns:a16="http://schemas.microsoft.com/office/drawing/2014/main" val="1288397630"/>
                  </a:ext>
                </a:extLst>
              </a:tr>
              <a:tr h="348851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bg1"/>
                          </a:solidFill>
                          <a:latin typeface="Times New Roman" panose="02020603050405020304" pitchFamily="18" charset="0"/>
                          <a:ea typeface="+mn-ea"/>
                          <a:cs typeface="Times New Roman" panose="02020603050405020304" pitchFamily="18" charset="0"/>
                        </a:rPr>
                        <a:t>Real Time License Plate Detection Using OpenCV and Tesseract (</a:t>
                      </a:r>
                      <a:r>
                        <a:rPr lang="en-US" sz="2800" b="0" i="0" kern="1200" dirty="0" err="1">
                          <a:solidFill>
                            <a:schemeClr val="bg1"/>
                          </a:solidFill>
                          <a:latin typeface="Times New Roman" panose="02020603050405020304" pitchFamily="18" charset="0"/>
                          <a:ea typeface="+mn-ea"/>
                          <a:cs typeface="Times New Roman" panose="02020603050405020304" pitchFamily="18" charset="0"/>
                        </a:rPr>
                        <a:t>Palekar</a:t>
                      </a:r>
                      <a:r>
                        <a:rPr lang="en-US" sz="2800" b="0" i="0" kern="1200" dirty="0">
                          <a:solidFill>
                            <a:schemeClr val="bg1"/>
                          </a:solidFill>
                          <a:latin typeface="Times New Roman" panose="02020603050405020304" pitchFamily="18" charset="0"/>
                          <a:ea typeface="+mn-ea"/>
                          <a:cs typeface="Times New Roman" panose="02020603050405020304" pitchFamily="18" charset="0"/>
                        </a:rPr>
                        <a:t> &amp; </a:t>
                      </a:r>
                      <a:r>
                        <a:rPr lang="en-US" sz="2800" b="0" i="0" kern="1200" dirty="0" err="1">
                          <a:solidFill>
                            <a:schemeClr val="bg1"/>
                          </a:solidFill>
                          <a:latin typeface="Times New Roman" panose="02020603050405020304" pitchFamily="18" charset="0"/>
                          <a:ea typeface="+mn-ea"/>
                          <a:cs typeface="Times New Roman" panose="02020603050405020304" pitchFamily="18" charset="0"/>
                        </a:rPr>
                        <a:t>Parab</a:t>
                      </a:r>
                      <a:r>
                        <a:rPr lang="en-US" sz="2800" b="0" i="0" kern="1200" dirty="0">
                          <a:solidFill>
                            <a:schemeClr val="bg1"/>
                          </a:solidFill>
                          <a:latin typeface="Times New Roman" panose="02020603050405020304" pitchFamily="18" charset="0"/>
                          <a:ea typeface="+mn-ea"/>
                          <a:cs typeface="Times New Roman" panose="02020603050405020304" pitchFamily="18" charset="0"/>
                        </a:rPr>
                        <a:t>, 2017)</a:t>
                      </a:r>
                    </a:p>
                  </a:txBody>
                  <a:tcPr>
                    <a:solidFill>
                      <a:schemeClr val="accent1"/>
                    </a:solidFill>
                  </a:tcPr>
                </a:tc>
                <a:tc>
                  <a:txBody>
                    <a:bodyPr/>
                    <a:lstStyle/>
                    <a:p>
                      <a:pPr algn="just"/>
                      <a:r>
                        <a:rPr lang="en-US" sz="2800" b="0" i="0" kern="1200" dirty="0">
                          <a:solidFill>
                            <a:schemeClr val="dk1"/>
                          </a:solidFill>
                          <a:latin typeface="Times New Roman" panose="02020603050405020304" pitchFamily="18" charset="0"/>
                          <a:ea typeface="+mn-ea"/>
                          <a:cs typeface="Times New Roman" panose="02020603050405020304" pitchFamily="18" charset="0"/>
                        </a:rPr>
                        <a:t>Implementation of image to text conversion has been tricky due to shortcomings of previous image processing applications.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latin typeface="Times New Roman" panose="02020603050405020304" pitchFamily="18" charset="0"/>
                          <a:ea typeface="+mn-ea"/>
                          <a:cs typeface="Times New Roman" panose="02020603050405020304" pitchFamily="18" charset="0"/>
                        </a:rPr>
                        <a:t>Used the CV2 OpenCV library in Python language for image processing and </a:t>
                      </a:r>
                      <a:r>
                        <a:rPr lang="en-US" sz="2800" b="0" i="0" kern="1200" dirty="0" err="1">
                          <a:solidFill>
                            <a:schemeClr val="dk1"/>
                          </a:solidFill>
                          <a:latin typeface="Times New Roman" panose="02020603050405020304" pitchFamily="18" charset="0"/>
                          <a:ea typeface="+mn-ea"/>
                          <a:cs typeface="Times New Roman" panose="02020603050405020304" pitchFamily="18" charset="0"/>
                        </a:rPr>
                        <a:t>Tessaract</a:t>
                      </a:r>
                      <a:r>
                        <a:rPr lang="en-US" sz="2800" b="0" i="0" kern="1200" dirty="0">
                          <a:solidFill>
                            <a:schemeClr val="dk1"/>
                          </a:solidFill>
                          <a:latin typeface="Times New Roman" panose="02020603050405020304" pitchFamily="18" charset="0"/>
                          <a:ea typeface="+mn-ea"/>
                          <a:cs typeface="Times New Roman" panose="02020603050405020304" pitchFamily="18" charset="0"/>
                        </a:rPr>
                        <a:t> for text extraction from the processed image. Bounding boxes around</a:t>
                      </a:r>
                      <a:r>
                        <a:rPr lang="en-US" sz="2800" b="0" i="0" kern="1200" baseline="0" dirty="0">
                          <a:solidFill>
                            <a:schemeClr val="dk1"/>
                          </a:solidFill>
                          <a:latin typeface="Times New Roman" panose="02020603050405020304" pitchFamily="18" charset="0"/>
                          <a:ea typeface="+mn-ea"/>
                          <a:cs typeface="Times New Roman" panose="02020603050405020304" pitchFamily="18" charset="0"/>
                        </a:rPr>
                        <a:t> the textual data are also created using the OpenCV library.</a:t>
                      </a:r>
                      <a:endParaRPr lang="en-US" sz="28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077705485"/>
                  </a:ext>
                </a:extLst>
              </a:tr>
              <a:tr h="299875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bg1"/>
                          </a:solidFill>
                          <a:latin typeface="Times New Roman" panose="02020603050405020304" pitchFamily="18" charset="0"/>
                          <a:ea typeface="+mn-ea"/>
                          <a:cs typeface="Times New Roman" panose="02020603050405020304" pitchFamily="18" charset="0"/>
                        </a:rPr>
                        <a:t>Table Detection in Document Images using Foreground and Background Features (</a:t>
                      </a:r>
                      <a:r>
                        <a:rPr lang="en-US" sz="2800" b="0" i="0" kern="1200" dirty="0" err="1">
                          <a:solidFill>
                            <a:schemeClr val="bg1"/>
                          </a:solidFill>
                          <a:latin typeface="Times New Roman" panose="02020603050405020304" pitchFamily="18" charset="0"/>
                          <a:ea typeface="+mn-ea"/>
                          <a:cs typeface="Times New Roman" panose="02020603050405020304" pitchFamily="18" charset="0"/>
                        </a:rPr>
                        <a:t>Arif</a:t>
                      </a:r>
                      <a:r>
                        <a:rPr lang="en-US" sz="2800" b="0" i="0" kern="1200" baseline="0" dirty="0">
                          <a:solidFill>
                            <a:schemeClr val="bg1"/>
                          </a:solidFill>
                          <a:latin typeface="Times New Roman" panose="02020603050405020304" pitchFamily="18" charset="0"/>
                          <a:ea typeface="+mn-ea"/>
                          <a:cs typeface="Times New Roman" panose="02020603050405020304" pitchFamily="18" charset="0"/>
                        </a:rPr>
                        <a:t> &amp; </a:t>
                      </a:r>
                      <a:r>
                        <a:rPr lang="en-US" sz="2800" b="0" i="0" kern="1200" baseline="0" dirty="0" err="1">
                          <a:solidFill>
                            <a:schemeClr val="bg1"/>
                          </a:solidFill>
                          <a:latin typeface="Times New Roman" panose="02020603050405020304" pitchFamily="18" charset="0"/>
                          <a:ea typeface="+mn-ea"/>
                          <a:cs typeface="Times New Roman" panose="02020603050405020304" pitchFamily="18" charset="0"/>
                        </a:rPr>
                        <a:t>Shafait</a:t>
                      </a:r>
                      <a:r>
                        <a:rPr lang="en-US" sz="2800" b="0" i="0" kern="1200" baseline="0" dirty="0">
                          <a:solidFill>
                            <a:schemeClr val="bg1"/>
                          </a:solidFill>
                          <a:latin typeface="Times New Roman" panose="02020603050405020304" pitchFamily="18" charset="0"/>
                          <a:ea typeface="+mn-ea"/>
                          <a:cs typeface="Times New Roman" panose="02020603050405020304" pitchFamily="18" charset="0"/>
                        </a:rPr>
                        <a:t>, 2018)</a:t>
                      </a:r>
                      <a:endParaRPr lang="en-US" sz="2800" b="0" i="0" kern="1200" dirty="0">
                        <a:solidFill>
                          <a:schemeClr val="bg1"/>
                        </a:solidFill>
                        <a:latin typeface="Times New Roman" panose="02020603050405020304" pitchFamily="18" charset="0"/>
                        <a:ea typeface="+mn-ea"/>
                        <a:cs typeface="Times New Roman" panose="02020603050405020304" pitchFamily="18" charset="0"/>
                      </a:endParaRPr>
                    </a:p>
                    <a:p>
                      <a:pPr algn="just"/>
                      <a:endParaRPr lang="en-US" sz="2800" b="0" i="0" kern="1200" dirty="0">
                        <a:solidFill>
                          <a:schemeClr val="bg1"/>
                        </a:solidFill>
                        <a:latin typeface="Times New Roman" panose="02020603050405020304" pitchFamily="18" charset="0"/>
                        <a:ea typeface="+mn-ea"/>
                        <a:cs typeface="Times New Roman" panose="02020603050405020304" pitchFamily="18" charset="0"/>
                      </a:endParaRPr>
                    </a:p>
                  </a:txBody>
                  <a:tcPr>
                    <a:solidFill>
                      <a:schemeClr val="accent1"/>
                    </a:solidFill>
                  </a:tcPr>
                </a:tc>
                <a:tc>
                  <a:txBody>
                    <a:bodyPr/>
                    <a:lstStyle/>
                    <a:p>
                      <a:pPr algn="just"/>
                      <a:r>
                        <a:rPr lang="en-US" sz="2800" b="0" i="0" kern="1200" dirty="0">
                          <a:solidFill>
                            <a:schemeClr val="dk1"/>
                          </a:solidFill>
                          <a:latin typeface="Times New Roman" panose="02020603050405020304" pitchFamily="18" charset="0"/>
                          <a:ea typeface="+mn-ea"/>
                          <a:cs typeface="Times New Roman" panose="02020603050405020304" pitchFamily="18" charset="0"/>
                        </a:rPr>
                        <a:t>Due to a variety of table layouts, it is difficult to design</a:t>
                      </a:r>
                      <a:r>
                        <a:rPr lang="en-US" sz="2800" b="0" i="0" kern="1200" baseline="0" dirty="0">
                          <a:solidFill>
                            <a:schemeClr val="dk1"/>
                          </a:solidFill>
                          <a:latin typeface="Times New Roman" panose="02020603050405020304" pitchFamily="18" charset="0"/>
                          <a:ea typeface="+mn-ea"/>
                          <a:cs typeface="Times New Roman" panose="02020603050405020304" pitchFamily="18" charset="0"/>
                        </a:rPr>
                        <a:t> encoding techniques for extracting tables without any defined borders.</a:t>
                      </a:r>
                      <a:endParaRPr lang="en-US" sz="2800" b="0" i="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latin typeface="Times New Roman" panose="02020603050405020304" pitchFamily="18" charset="0"/>
                          <a:ea typeface="+mn-ea"/>
                          <a:cs typeface="Times New Roman" panose="02020603050405020304" pitchFamily="18" charset="0"/>
                        </a:rPr>
                        <a:t>Proposed a </a:t>
                      </a:r>
                      <a:r>
                        <a:rPr lang="en-US" sz="2800" b="0" i="0" kern="1200" baseline="0" dirty="0">
                          <a:solidFill>
                            <a:schemeClr val="dk1"/>
                          </a:solidFill>
                          <a:latin typeface="Times New Roman" panose="02020603050405020304" pitchFamily="18" charset="0"/>
                          <a:ea typeface="+mn-ea"/>
                          <a:cs typeface="Times New Roman" panose="02020603050405020304" pitchFamily="18" charset="0"/>
                        </a:rPr>
                        <a:t>deep learning based Faster R-CNN model for detection of tabular regions from document images</a:t>
                      </a:r>
                      <a:r>
                        <a:rPr lang="en-US" sz="2800" b="0" i="0" kern="1200" dirty="0">
                          <a:solidFill>
                            <a:schemeClr val="dk1"/>
                          </a:solidFill>
                          <a:latin typeface="Times New Roman" panose="02020603050405020304" pitchFamily="18" charset="0"/>
                          <a:ea typeface="+mn-ea"/>
                          <a:cs typeface="Times New Roman" panose="02020603050405020304" pitchFamily="18" charset="0"/>
                        </a:rPr>
                        <a:t> based on the fact that tables usually</a:t>
                      </a:r>
                      <a:r>
                        <a:rPr lang="en-US" sz="2800" b="0" i="0" kern="1200" baseline="0" dirty="0">
                          <a:solidFill>
                            <a:schemeClr val="dk1"/>
                          </a:solidFill>
                          <a:latin typeface="Times New Roman" panose="02020603050405020304" pitchFamily="18" charset="0"/>
                          <a:ea typeface="+mn-ea"/>
                          <a:cs typeface="Times New Roman" panose="02020603050405020304" pitchFamily="18" charset="0"/>
                        </a:rPr>
                        <a:t> contain more numerical data.. </a:t>
                      </a:r>
                    </a:p>
                  </a:txBody>
                  <a:tcPr/>
                </a:tc>
                <a:extLst>
                  <a:ext uri="{0D108BD9-81ED-4DB2-BD59-A6C34878D82A}">
                    <a16:rowId xmlns:a16="http://schemas.microsoft.com/office/drawing/2014/main" val="3605079509"/>
                  </a:ext>
                </a:extLst>
              </a:tr>
              <a:tr h="2357845">
                <a:tc>
                  <a:txBody>
                    <a:bodyPr/>
                    <a:lstStyle/>
                    <a:p>
                      <a:pPr algn="just"/>
                      <a:r>
                        <a:rPr lang="en-US" sz="2800" b="0" i="0" kern="1200" dirty="0">
                          <a:solidFill>
                            <a:schemeClr val="bg1"/>
                          </a:solidFill>
                          <a:latin typeface="Times New Roman" panose="02020603050405020304" pitchFamily="18" charset="0"/>
                          <a:ea typeface="+mn-ea"/>
                          <a:cs typeface="Times New Roman" panose="02020603050405020304" pitchFamily="18" charset="0"/>
                        </a:rPr>
                        <a:t>Table Recognition and Understanding from PDF Files (Hassan, 2007)</a:t>
                      </a:r>
                    </a:p>
                  </a:txBody>
                  <a:tcPr>
                    <a:solidFill>
                      <a:schemeClr val="accen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latin typeface="Times New Roman" panose="02020603050405020304" pitchFamily="18" charset="0"/>
                          <a:ea typeface="+mn-ea"/>
                          <a:cs typeface="Times New Roman" panose="02020603050405020304" pitchFamily="18" charset="0"/>
                        </a:rPr>
                        <a:t>Presents a flexible method for detecting tables in PDF files not reliant upon one particular feature being present.</a:t>
                      </a:r>
                    </a:p>
                    <a:p>
                      <a:pPr algn="just"/>
                      <a:endParaRPr lang="en-US" sz="2800" b="0" i="0"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latin typeface="Times New Roman" panose="02020603050405020304" pitchFamily="18" charset="0"/>
                          <a:ea typeface="+mn-ea"/>
                          <a:cs typeface="Times New Roman" panose="02020603050405020304" pitchFamily="18" charset="0"/>
                        </a:rPr>
                        <a:t>Defined a search method based on the principle of rectangular containment. Found a number of useful pre-processing steps useful in analyzing PDF files.</a:t>
                      </a:r>
                    </a:p>
                  </a:txBody>
                  <a:tcPr/>
                </a:tc>
                <a:extLst>
                  <a:ext uri="{0D108BD9-81ED-4DB2-BD59-A6C34878D82A}">
                    <a16:rowId xmlns:a16="http://schemas.microsoft.com/office/drawing/2014/main" val="3173717096"/>
                  </a:ext>
                </a:extLst>
              </a:tr>
              <a:tr h="2538038">
                <a:tc>
                  <a:txBody>
                    <a:bodyPr/>
                    <a:lstStyle/>
                    <a:p>
                      <a:pPr algn="just"/>
                      <a:r>
                        <a:rPr lang="en-US" sz="2800" b="0" i="0" dirty="0">
                          <a:solidFill>
                            <a:schemeClr val="bg1"/>
                          </a:solidFill>
                          <a:latin typeface="Times New Roman" panose="02020603050405020304" pitchFamily="18" charset="0"/>
                          <a:cs typeface="Times New Roman" panose="02020603050405020304" pitchFamily="18" charset="0"/>
                        </a:rPr>
                        <a:t>A Case Study on TensorFlow and Artificial Neural Networks (</a:t>
                      </a:r>
                      <a:r>
                        <a:rPr lang="en-US" sz="2800" b="0" i="0" dirty="0" err="1">
                          <a:solidFill>
                            <a:schemeClr val="bg1"/>
                          </a:solidFill>
                          <a:latin typeface="Times New Roman" panose="02020603050405020304" pitchFamily="18" charset="0"/>
                          <a:cs typeface="Times New Roman" panose="02020603050405020304" pitchFamily="18" charset="0"/>
                        </a:rPr>
                        <a:t>Vivekanandan</a:t>
                      </a:r>
                      <a:r>
                        <a:rPr lang="en-US" sz="2800" b="0" i="0" dirty="0">
                          <a:solidFill>
                            <a:schemeClr val="bg1"/>
                          </a:solidFill>
                          <a:latin typeface="Times New Roman" panose="02020603050405020304" pitchFamily="18" charset="0"/>
                          <a:cs typeface="Times New Roman" panose="02020603050405020304" pitchFamily="18" charset="0"/>
                        </a:rPr>
                        <a:t>, 2017)</a:t>
                      </a:r>
                      <a:endParaRPr lang="en-US" sz="2800" b="0" i="0" kern="1200" dirty="0">
                        <a:solidFill>
                          <a:schemeClr val="bg1"/>
                        </a:solidFill>
                        <a:latin typeface="Times New Roman" panose="02020603050405020304" pitchFamily="18" charset="0"/>
                        <a:ea typeface="+mn-ea"/>
                        <a:cs typeface="Times New Roman" panose="02020603050405020304" pitchFamily="18" charset="0"/>
                      </a:endParaRPr>
                    </a:p>
                  </a:txBody>
                  <a:tcPr>
                    <a:solidFill>
                      <a:schemeClr val="accent1"/>
                    </a:solidFill>
                  </a:tcPr>
                </a:tc>
                <a:tc>
                  <a:txBody>
                    <a:bodyPr/>
                    <a:lstStyle/>
                    <a:p>
                      <a:pPr algn="just"/>
                      <a:r>
                        <a:rPr lang="en-US" sz="2800" b="0" i="0" dirty="0">
                          <a:latin typeface="Times New Roman" panose="02020603050405020304" pitchFamily="18" charset="0"/>
                          <a:cs typeface="Times New Roman" panose="02020603050405020304" pitchFamily="18" charset="0"/>
                        </a:rPr>
                        <a:t>TensorFlow performs very well on recognition problems, and the performance can be further improved by having more iterations. </a:t>
                      </a:r>
                      <a:endParaRPr lang="en-US" sz="2800" b="0" i="0"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US" sz="2800" b="0" i="0" dirty="0">
                          <a:latin typeface="Times New Roman" panose="02020603050405020304" pitchFamily="18" charset="0"/>
                          <a:cs typeface="Times New Roman" panose="02020603050405020304" pitchFamily="18" charset="0"/>
                        </a:rPr>
                        <a:t>Run our CNN models in TensorFlow and train them with hundreds of iterations. </a:t>
                      </a:r>
                      <a:endParaRPr lang="en-US" sz="2800" b="0" i="0"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93191542"/>
                  </a:ext>
                </a:extLst>
              </a:tr>
            </a:tbl>
          </a:graphicData>
        </a:graphic>
      </p:graphicFrame>
      <p:pic>
        <p:nvPicPr>
          <p:cNvPr id="6" name="Picture 5">
            <a:extLst>
              <a:ext uri="{FF2B5EF4-FFF2-40B4-BE49-F238E27FC236}">
                <a16:creationId xmlns:a16="http://schemas.microsoft.com/office/drawing/2014/main" id="{DB1E26D5-7832-E045-95FF-0B6589B6AFF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05050" y="14364058"/>
            <a:ext cx="12668614" cy="1044031"/>
          </a:xfrm>
          <a:prstGeom prst="rect">
            <a:avLst/>
          </a:prstGeom>
        </p:spPr>
      </p:pic>
      <p:pic>
        <p:nvPicPr>
          <p:cNvPr id="13" name="Picture 12">
            <a:extLst>
              <a:ext uri="{FF2B5EF4-FFF2-40B4-BE49-F238E27FC236}">
                <a16:creationId xmlns:a16="http://schemas.microsoft.com/office/drawing/2014/main" id="{706ABC97-8698-8E47-BA09-842273264C66}"/>
              </a:ext>
            </a:extLst>
          </p:cNvPr>
          <p:cNvPicPr>
            <a:picLocks noChangeAspect="1"/>
          </p:cNvPicPr>
          <p:nvPr/>
        </p:nvPicPr>
        <p:blipFill>
          <a:blip r:embed="rId14"/>
          <a:stretch>
            <a:fillRect/>
          </a:stretch>
        </p:blipFill>
        <p:spPr>
          <a:xfrm>
            <a:off x="15499357" y="17412579"/>
            <a:ext cx="12880001" cy="1085814"/>
          </a:xfrm>
          <a:prstGeom prst="rect">
            <a:avLst/>
          </a:prstGeom>
        </p:spPr>
      </p:pic>
      <p:pic>
        <p:nvPicPr>
          <p:cNvPr id="14" name="Picture 13">
            <a:extLst>
              <a:ext uri="{FF2B5EF4-FFF2-40B4-BE49-F238E27FC236}">
                <a16:creationId xmlns:a16="http://schemas.microsoft.com/office/drawing/2014/main" id="{2E6261AF-0A60-3746-87B1-C3C18397B79E}"/>
              </a:ext>
            </a:extLst>
          </p:cNvPr>
          <p:cNvPicPr>
            <a:picLocks noChangeAspect="1"/>
          </p:cNvPicPr>
          <p:nvPr/>
        </p:nvPicPr>
        <p:blipFill>
          <a:blip r:embed="rId15"/>
          <a:stretch>
            <a:fillRect/>
          </a:stretch>
        </p:blipFill>
        <p:spPr>
          <a:xfrm>
            <a:off x="16627160" y="27236708"/>
            <a:ext cx="10460109" cy="1246224"/>
          </a:xfrm>
          <a:prstGeom prst="rect">
            <a:avLst/>
          </a:prstGeom>
        </p:spPr>
      </p:pic>
      <p:sp>
        <p:nvSpPr>
          <p:cNvPr id="16" name="TextBox 15">
            <a:extLst>
              <a:ext uri="{FF2B5EF4-FFF2-40B4-BE49-F238E27FC236}">
                <a16:creationId xmlns:a16="http://schemas.microsoft.com/office/drawing/2014/main" id="{92C76914-7001-9947-AA02-BDE878091587}"/>
              </a:ext>
            </a:extLst>
          </p:cNvPr>
          <p:cNvSpPr txBox="1"/>
          <p:nvPr/>
        </p:nvSpPr>
        <p:spPr>
          <a:xfrm>
            <a:off x="16948599" y="8505383"/>
            <a:ext cx="2614825"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Step 1</a:t>
            </a:r>
          </a:p>
        </p:txBody>
      </p:sp>
      <p:sp>
        <p:nvSpPr>
          <p:cNvPr id="54" name="TextBox 53">
            <a:extLst>
              <a:ext uri="{FF2B5EF4-FFF2-40B4-BE49-F238E27FC236}">
                <a16:creationId xmlns:a16="http://schemas.microsoft.com/office/drawing/2014/main" id="{B4533AD2-5F6C-2341-8403-05D1C95F20BE}"/>
              </a:ext>
            </a:extLst>
          </p:cNvPr>
          <p:cNvSpPr txBox="1"/>
          <p:nvPr/>
        </p:nvSpPr>
        <p:spPr>
          <a:xfrm>
            <a:off x="20278752" y="8500693"/>
            <a:ext cx="2614825"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Step 2</a:t>
            </a:r>
          </a:p>
        </p:txBody>
      </p:sp>
      <p:sp>
        <p:nvSpPr>
          <p:cNvPr id="56" name="TextBox 55">
            <a:extLst>
              <a:ext uri="{FF2B5EF4-FFF2-40B4-BE49-F238E27FC236}">
                <a16:creationId xmlns:a16="http://schemas.microsoft.com/office/drawing/2014/main" id="{6787AE13-1BE9-4044-B535-28ED14D7A2CB}"/>
              </a:ext>
            </a:extLst>
          </p:cNvPr>
          <p:cNvSpPr txBox="1"/>
          <p:nvPr/>
        </p:nvSpPr>
        <p:spPr>
          <a:xfrm>
            <a:off x="24315289" y="8452382"/>
            <a:ext cx="2614825"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Step 3</a:t>
            </a:r>
          </a:p>
        </p:txBody>
      </p:sp>
      <p:sp>
        <p:nvSpPr>
          <p:cNvPr id="17" name="Rectangle 16">
            <a:extLst>
              <a:ext uri="{FF2B5EF4-FFF2-40B4-BE49-F238E27FC236}">
                <a16:creationId xmlns:a16="http://schemas.microsoft.com/office/drawing/2014/main" id="{B62DEAAF-A302-514C-A46F-68EF62443678}"/>
              </a:ext>
            </a:extLst>
          </p:cNvPr>
          <p:cNvSpPr/>
          <p:nvPr/>
        </p:nvSpPr>
        <p:spPr bwMode="auto">
          <a:xfrm>
            <a:off x="29772794" y="11846766"/>
            <a:ext cx="12922197" cy="1585569"/>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3200" dirty="0">
                <a:latin typeface="Arial" panose="020B0604020202020204" pitchFamily="34" charset="0"/>
                <a:cs typeface="Arial" panose="020B0604020202020204" pitchFamily="34" charset="0"/>
              </a:rPr>
              <a:t>"file": "data/</a:t>
            </a:r>
            <a:r>
              <a:rPr lang="en-US" sz="3200" dirty="0" err="1">
                <a:latin typeface="Arial" panose="020B0604020202020204" pitchFamily="34" charset="0"/>
                <a:cs typeface="Arial" panose="020B0604020202020204" pitchFamily="34" charset="0"/>
              </a:rPr>
              <a:t>val</a:t>
            </a:r>
            <a:r>
              <a:rPr lang="en-US" sz="3200" dirty="0">
                <a:latin typeface="Arial" panose="020B0604020202020204" pitchFamily="34" charset="0"/>
                <a:cs typeface="Arial" panose="020B0604020202020204" pitchFamily="34" charset="0"/>
              </a:rPr>
              <a:t>/9541_023.png", "objects": [{"</a:t>
            </a:r>
            <a:r>
              <a:rPr lang="en-US" sz="3200" dirty="0" err="1">
                <a:latin typeface="Arial" panose="020B0604020202020204" pitchFamily="34" charset="0"/>
                <a:cs typeface="Arial" panose="020B0604020202020204" pitchFamily="34" charset="0"/>
              </a:rPr>
              <a:t>bbox</a:t>
            </a:r>
            <a:r>
              <a:rPr lang="en-US" sz="3200" dirty="0">
                <a:latin typeface="Arial" panose="020B0604020202020204" pitchFamily="34" charset="0"/>
                <a:cs typeface="Arial" panose="020B0604020202020204" pitchFamily="34" charset="0"/>
              </a:rPr>
              <a:t>": [26, 900, 2451, 2184], "label": "table", "</a:t>
            </a:r>
            <a:r>
              <a:rPr lang="en-US" sz="3200" dirty="0" err="1">
                <a:latin typeface="Arial" panose="020B0604020202020204" pitchFamily="34" charset="0"/>
                <a:cs typeface="Arial" panose="020B0604020202020204" pitchFamily="34" charset="0"/>
              </a:rPr>
              <a:t>prob</a:t>
            </a:r>
            <a:r>
              <a:rPr lang="en-US" sz="3200" dirty="0">
                <a:latin typeface="Arial" panose="020B0604020202020204" pitchFamily="34" charset="0"/>
                <a:cs typeface="Arial" panose="020B0604020202020204" pitchFamily="34" charset="0"/>
              </a:rPr>
              <a:t>": 0.8744}, {"</a:t>
            </a:r>
            <a:r>
              <a:rPr lang="en-US" sz="3200" dirty="0" err="1">
                <a:latin typeface="Arial" panose="020B0604020202020204" pitchFamily="34" charset="0"/>
                <a:cs typeface="Arial" panose="020B0604020202020204" pitchFamily="34" charset="0"/>
              </a:rPr>
              <a:t>bbox</a:t>
            </a:r>
            <a:r>
              <a:rPr lang="en-US" sz="3200" dirty="0">
                <a:latin typeface="Arial" panose="020B0604020202020204" pitchFamily="34" charset="0"/>
                <a:cs typeface="Arial" panose="020B0604020202020204" pitchFamily="34" charset="0"/>
              </a:rPr>
              <a:t>": [133, 544, 2390, 1476], "label": "table", "</a:t>
            </a:r>
            <a:r>
              <a:rPr lang="en-US" sz="3200" dirty="0" err="1">
                <a:latin typeface="Arial" panose="020B0604020202020204" pitchFamily="34" charset="0"/>
                <a:cs typeface="Arial" panose="020B0604020202020204" pitchFamily="34" charset="0"/>
              </a:rPr>
              <a:t>prob</a:t>
            </a:r>
            <a:r>
              <a:rPr lang="en-US" sz="3200" dirty="0">
                <a:latin typeface="Arial" panose="020B0604020202020204" pitchFamily="34" charset="0"/>
                <a:cs typeface="Arial" panose="020B0604020202020204" pitchFamily="34" charset="0"/>
              </a:rPr>
              <a:t>": 0.536}]</a:t>
            </a:r>
            <a:endParaRPr kumimoji="0" 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0F76E367-67C9-4442-8FEC-DF9798AE7B7B}"/>
              </a:ext>
            </a:extLst>
          </p:cNvPr>
          <p:cNvPicPr>
            <a:picLocks noChangeAspect="1"/>
          </p:cNvPicPr>
          <p:nvPr/>
        </p:nvPicPr>
        <p:blipFill>
          <a:blip r:embed="rId16"/>
          <a:stretch>
            <a:fillRect/>
          </a:stretch>
        </p:blipFill>
        <p:spPr>
          <a:xfrm>
            <a:off x="31780636" y="15706164"/>
            <a:ext cx="8853947" cy="2350321"/>
          </a:xfrm>
          <a:prstGeom prst="rect">
            <a:avLst/>
          </a:prstGeom>
        </p:spPr>
      </p:pic>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INFORMS2015_Comp_Conf</Template>
  <TotalTime>321</TotalTime>
  <Words>1105</Words>
  <Application>Microsoft Macintosh PowerPoint</Application>
  <PresentationFormat>Custom</PresentationFormat>
  <Paragraphs>157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Wingdings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Ananth Nath</cp:lastModifiedBy>
  <cp:revision>41</cp:revision>
  <cp:lastPrinted>2001-08-01T02:48:55Z</cp:lastPrinted>
  <dcterms:created xsi:type="dcterms:W3CDTF">2014-12-02T19:25:45Z</dcterms:created>
  <dcterms:modified xsi:type="dcterms:W3CDTF">2019-02-21T21:43:45Z</dcterms:modified>
</cp:coreProperties>
</file>