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omorrow Bold" charset="1" panose="00000000000000000000"/>
      <p:regular r:id="rId19"/>
    </p:embeddedFont>
    <p:embeddedFont>
      <p:font typeface="Tomorrow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28" Target="notesSlides/notesSlide9.xml" Type="http://schemas.openxmlformats.org/officeDocument/2006/relationships/notesSlide"/><Relationship Id="rId29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https://gamma.app/?utm_source=made-with-gamma" TargetMode="External" Type="http://schemas.openxmlformats.org/officeDocument/2006/relationships/hyperlink"/><Relationship Id="rId4" Target="../media/image1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https://gamma.app/?utm_source=made-with-gamma" TargetMode="External" Type="http://schemas.openxmlformats.org/officeDocument/2006/relationships/hyperlink"/><Relationship Id="rId4" Target="../media/image1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https://gamma.app/?utm_source=made-with-gamma" TargetMode="External" Type="http://schemas.openxmlformats.org/officeDocument/2006/relationships/hyperlink"/><Relationship Id="rId4" Target="../media/image1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049019" y="9686925"/>
            <a:ext cx="2153256" cy="514350"/>
            <a:chOff x="0" y="0"/>
            <a:chExt cx="2871008" cy="685800"/>
          </a:xfrm>
        </p:grpSpPr>
        <p:sp>
          <p:nvSpPr>
            <p:cNvPr name="Freeform 7" id="7" descr="preencoded.png">
              <a:hlinkClick r:id="rId3" tooltip="https://gamma.app/?utm_source=made-with-gamma"/>
            </p:cNvPr>
            <p:cNvSpPr/>
            <p:nvPr/>
          </p:nvSpPr>
          <p:spPr>
            <a:xfrm flipH="false" flipV="false" rot="0">
              <a:off x="0" y="0"/>
              <a:ext cx="2870962" cy="685800"/>
            </a:xfrm>
            <a:custGeom>
              <a:avLst/>
              <a:gdLst/>
              <a:ahLst/>
              <a:cxnLst/>
              <a:rect r="r" b="b" t="t" l="l"/>
              <a:pathLst>
                <a:path h="685800" w="2870962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2238" y="3567707"/>
            <a:ext cx="9445526" cy="235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Multi-Sensor Disaster Detection &amp; Early Warning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207919"/>
            <a:ext cx="9445526" cy="4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Leveraging Prithvi-100M with Stubble Burning Monitoring for India.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042869" y="2928937"/>
            <a:ext cx="6202264" cy="80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2"/>
              </a:lnSpc>
            </a:pPr>
            <a:r>
              <a:rPr lang="en-US" sz="4875" b="true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7" y="4142929"/>
            <a:ext cx="16303526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Prepared by: Riya, Nipun, Garvit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818906"/>
            <a:ext cx="16303526" cy="4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B.Tech IT, 7th Semester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494884"/>
            <a:ext cx="16303526" cy="4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Department of Information Technology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6170860"/>
            <a:ext cx="16303526" cy="4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Maharaja Surajmal Institute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049019" y="9686925"/>
            <a:ext cx="2153256" cy="514350"/>
            <a:chOff x="0" y="0"/>
            <a:chExt cx="2871008" cy="685800"/>
          </a:xfrm>
        </p:grpSpPr>
        <p:sp>
          <p:nvSpPr>
            <p:cNvPr name="Freeform 7" id="7" descr="preencoded.png">
              <a:hlinkClick r:id="rId3" tooltip="https://gamma.app/?utm_source=made-with-gamma"/>
            </p:cNvPr>
            <p:cNvSpPr/>
            <p:nvPr/>
          </p:nvSpPr>
          <p:spPr>
            <a:xfrm flipH="false" flipV="false" rot="0">
              <a:off x="0" y="0"/>
              <a:ext cx="2870962" cy="685800"/>
            </a:xfrm>
            <a:custGeom>
              <a:avLst/>
              <a:gdLst/>
              <a:ahLst/>
              <a:cxnLst/>
              <a:rect r="r" b="b" t="t" l="l"/>
              <a:pathLst>
                <a:path h="685800" w="2870962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2238" y="2127796"/>
            <a:ext cx="3101131" cy="39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2744391"/>
            <a:ext cx="9445526" cy="157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Addressing India's Environmental Challenges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4609505"/>
            <a:ext cx="9445526" cy="167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India faces annual economic losses exceeding USD 5 billion and endangers over 75 million people due to recurrent floods, landslides, forest fires, and agricultural stubble burning. Stubble burning alone contributes up to 40% of Delhi's PM2.5 pollution during post-harvest seasons.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6476256"/>
            <a:ext cx="9445526" cy="167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Current monitoring systems often rely on single-sensor imagery or pre-trained convolutional networks, which generalize poorly. Our project proposes a transformative alternative using IBM–NASA's open-source Prithvi-100M geospatial foundation model.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838176"/>
            <a:ext cx="3101131" cy="39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454771"/>
            <a:ext cx="11216431" cy="80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Gaps in Current Disaster Monitoring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7950" y="3616226"/>
            <a:ext cx="8056364" cy="2308920"/>
            <a:chOff x="0" y="0"/>
            <a:chExt cx="10741818" cy="3078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10703688" cy="3040507"/>
            </a:xfrm>
            <a:custGeom>
              <a:avLst/>
              <a:gdLst/>
              <a:ahLst/>
              <a:cxnLst/>
              <a:rect r="r" b="b" t="t" l="l"/>
              <a:pathLst>
                <a:path h="3040507" w="10703688">
                  <a:moveTo>
                    <a:pt x="0" y="182880"/>
                  </a:moveTo>
                  <a:cubicBezTo>
                    <a:pt x="0" y="81915"/>
                    <a:pt x="82550" y="0"/>
                    <a:pt x="184531" y="0"/>
                  </a:cubicBezTo>
                  <a:lnTo>
                    <a:pt x="10519156" y="0"/>
                  </a:lnTo>
                  <a:cubicBezTo>
                    <a:pt x="10621011" y="0"/>
                    <a:pt x="10703688" y="81915"/>
                    <a:pt x="10703688" y="182880"/>
                  </a:cubicBezTo>
                  <a:lnTo>
                    <a:pt x="10703688" y="2857627"/>
                  </a:lnTo>
                  <a:cubicBezTo>
                    <a:pt x="10703688" y="2958592"/>
                    <a:pt x="10621138" y="3040507"/>
                    <a:pt x="10519156" y="3040507"/>
                  </a:cubicBezTo>
                  <a:lnTo>
                    <a:pt x="184531" y="3040507"/>
                  </a:lnTo>
                  <a:cubicBezTo>
                    <a:pt x="82677" y="3040507"/>
                    <a:pt x="0" y="2958592"/>
                    <a:pt x="0" y="2857627"/>
                  </a:cubicBezTo>
                  <a:close/>
                </a:path>
              </a:pathLst>
            </a:custGeom>
            <a:solidFill>
              <a:srgbClr val="FCFCF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41788" cy="3078607"/>
            </a:xfrm>
            <a:custGeom>
              <a:avLst/>
              <a:gdLst/>
              <a:ahLst/>
              <a:cxnLst/>
              <a:rect r="r" b="b" t="t" l="l"/>
              <a:pathLst>
                <a:path h="3078607" w="10741788">
                  <a:moveTo>
                    <a:pt x="0" y="201930"/>
                  </a:moveTo>
                  <a:cubicBezTo>
                    <a:pt x="0" y="90297"/>
                    <a:pt x="91313" y="0"/>
                    <a:pt x="203581" y="0"/>
                  </a:cubicBezTo>
                  <a:lnTo>
                    <a:pt x="10538206" y="0"/>
                  </a:lnTo>
                  <a:lnTo>
                    <a:pt x="10538206" y="19050"/>
                  </a:lnTo>
                  <a:lnTo>
                    <a:pt x="10538206" y="0"/>
                  </a:lnTo>
                  <a:cubicBezTo>
                    <a:pt x="10650475" y="0"/>
                    <a:pt x="10741788" y="90297"/>
                    <a:pt x="10741788" y="201930"/>
                  </a:cubicBezTo>
                  <a:lnTo>
                    <a:pt x="10722738" y="201930"/>
                  </a:lnTo>
                  <a:lnTo>
                    <a:pt x="10741788" y="201930"/>
                  </a:lnTo>
                  <a:lnTo>
                    <a:pt x="10741788" y="2876677"/>
                  </a:lnTo>
                  <a:lnTo>
                    <a:pt x="10722738" y="2876677"/>
                  </a:lnTo>
                  <a:lnTo>
                    <a:pt x="10741788" y="2876677"/>
                  </a:lnTo>
                  <a:cubicBezTo>
                    <a:pt x="10741788" y="2988310"/>
                    <a:pt x="10650475" y="3078607"/>
                    <a:pt x="10538206" y="3078607"/>
                  </a:cubicBezTo>
                  <a:lnTo>
                    <a:pt x="10538206" y="3059557"/>
                  </a:lnTo>
                  <a:lnTo>
                    <a:pt x="10538206" y="3078607"/>
                  </a:lnTo>
                  <a:lnTo>
                    <a:pt x="203581" y="3078607"/>
                  </a:lnTo>
                  <a:lnTo>
                    <a:pt x="203581" y="3059557"/>
                  </a:lnTo>
                  <a:lnTo>
                    <a:pt x="203581" y="3078607"/>
                  </a:lnTo>
                  <a:cubicBezTo>
                    <a:pt x="91313" y="3078607"/>
                    <a:pt x="0" y="2988310"/>
                    <a:pt x="0" y="2876677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876677"/>
                  </a:lnTo>
                  <a:lnTo>
                    <a:pt x="19050" y="2876677"/>
                  </a:lnTo>
                  <a:lnTo>
                    <a:pt x="38100" y="2876677"/>
                  </a:lnTo>
                  <a:cubicBezTo>
                    <a:pt x="38100" y="2966974"/>
                    <a:pt x="112014" y="3040507"/>
                    <a:pt x="203581" y="3040507"/>
                  </a:cubicBezTo>
                  <a:lnTo>
                    <a:pt x="10538206" y="3040507"/>
                  </a:lnTo>
                  <a:cubicBezTo>
                    <a:pt x="10629774" y="3040507"/>
                    <a:pt x="10703688" y="2966974"/>
                    <a:pt x="10703688" y="2876677"/>
                  </a:cubicBezTo>
                  <a:lnTo>
                    <a:pt x="10703688" y="201930"/>
                  </a:lnTo>
                  <a:cubicBezTo>
                    <a:pt x="10703688" y="111633"/>
                    <a:pt x="10629774" y="38100"/>
                    <a:pt x="10538206" y="38100"/>
                  </a:cubicBezTo>
                  <a:lnTo>
                    <a:pt x="203581" y="38100"/>
                  </a:lnTo>
                  <a:lnTo>
                    <a:pt x="203581" y="19050"/>
                  </a:lnTo>
                  <a:lnTo>
                    <a:pt x="203581" y="38100"/>
                  </a:lnTo>
                  <a:cubicBezTo>
                    <a:pt x="112014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D6D0D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63662" y="3630514"/>
            <a:ext cx="114300" cy="2280345"/>
            <a:chOff x="0" y="0"/>
            <a:chExt cx="152400" cy="30404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2400" cy="3040507"/>
            </a:xfrm>
            <a:custGeom>
              <a:avLst/>
              <a:gdLst/>
              <a:ahLst/>
              <a:cxnLst/>
              <a:rect r="r" b="b" t="t" l="l"/>
              <a:pathLst>
                <a:path h="3040507" w="152400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lnTo>
                    <a:pt x="102743" y="0"/>
                  </a:lnTo>
                  <a:cubicBezTo>
                    <a:pt x="130175" y="0"/>
                    <a:pt x="152400" y="22225"/>
                    <a:pt x="152400" y="49657"/>
                  </a:cubicBezTo>
                  <a:lnTo>
                    <a:pt x="152400" y="2990850"/>
                  </a:lnTo>
                  <a:cubicBezTo>
                    <a:pt x="152400" y="3018282"/>
                    <a:pt x="130175" y="3040507"/>
                    <a:pt x="102743" y="3040507"/>
                  </a:cubicBezTo>
                  <a:lnTo>
                    <a:pt x="49657" y="3040507"/>
                  </a:lnTo>
                  <a:cubicBezTo>
                    <a:pt x="22225" y="3040507"/>
                    <a:pt x="0" y="3018282"/>
                    <a:pt x="0" y="2990850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54485" y="3897511"/>
            <a:ext cx="3101131" cy="39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Delayed Alerts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4485" y="4357836"/>
            <a:ext cx="7389019" cy="87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Disaster products arrive 24–72 hours after events, limiting effective response to flash floods or rapidly spreading fires.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253686" y="3616226"/>
            <a:ext cx="8056364" cy="2308920"/>
            <a:chOff x="0" y="0"/>
            <a:chExt cx="10741818" cy="3078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10703688" cy="3040507"/>
            </a:xfrm>
            <a:custGeom>
              <a:avLst/>
              <a:gdLst/>
              <a:ahLst/>
              <a:cxnLst/>
              <a:rect r="r" b="b" t="t" l="l"/>
              <a:pathLst>
                <a:path h="3040507" w="10703688">
                  <a:moveTo>
                    <a:pt x="0" y="182880"/>
                  </a:moveTo>
                  <a:cubicBezTo>
                    <a:pt x="0" y="81915"/>
                    <a:pt x="82550" y="0"/>
                    <a:pt x="184531" y="0"/>
                  </a:cubicBezTo>
                  <a:lnTo>
                    <a:pt x="10519156" y="0"/>
                  </a:lnTo>
                  <a:cubicBezTo>
                    <a:pt x="10621011" y="0"/>
                    <a:pt x="10703688" y="81915"/>
                    <a:pt x="10703688" y="182880"/>
                  </a:cubicBezTo>
                  <a:lnTo>
                    <a:pt x="10703688" y="2857627"/>
                  </a:lnTo>
                  <a:cubicBezTo>
                    <a:pt x="10703688" y="2958592"/>
                    <a:pt x="10621138" y="3040507"/>
                    <a:pt x="10519156" y="3040507"/>
                  </a:cubicBezTo>
                  <a:lnTo>
                    <a:pt x="184531" y="3040507"/>
                  </a:lnTo>
                  <a:cubicBezTo>
                    <a:pt x="82677" y="3040507"/>
                    <a:pt x="0" y="2958592"/>
                    <a:pt x="0" y="2857627"/>
                  </a:cubicBezTo>
                  <a:close/>
                </a:path>
              </a:pathLst>
            </a:custGeom>
            <a:solidFill>
              <a:srgbClr val="FCFCFC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41788" cy="3078607"/>
            </a:xfrm>
            <a:custGeom>
              <a:avLst/>
              <a:gdLst/>
              <a:ahLst/>
              <a:cxnLst/>
              <a:rect r="r" b="b" t="t" l="l"/>
              <a:pathLst>
                <a:path h="3078607" w="10741788">
                  <a:moveTo>
                    <a:pt x="0" y="201930"/>
                  </a:moveTo>
                  <a:cubicBezTo>
                    <a:pt x="0" y="90297"/>
                    <a:pt x="91313" y="0"/>
                    <a:pt x="203581" y="0"/>
                  </a:cubicBezTo>
                  <a:lnTo>
                    <a:pt x="10538206" y="0"/>
                  </a:lnTo>
                  <a:lnTo>
                    <a:pt x="10538206" y="19050"/>
                  </a:lnTo>
                  <a:lnTo>
                    <a:pt x="10538206" y="0"/>
                  </a:lnTo>
                  <a:cubicBezTo>
                    <a:pt x="10650475" y="0"/>
                    <a:pt x="10741788" y="90297"/>
                    <a:pt x="10741788" y="201930"/>
                  </a:cubicBezTo>
                  <a:lnTo>
                    <a:pt x="10722738" y="201930"/>
                  </a:lnTo>
                  <a:lnTo>
                    <a:pt x="10741788" y="201930"/>
                  </a:lnTo>
                  <a:lnTo>
                    <a:pt x="10741788" y="2876677"/>
                  </a:lnTo>
                  <a:lnTo>
                    <a:pt x="10722738" y="2876677"/>
                  </a:lnTo>
                  <a:lnTo>
                    <a:pt x="10741788" y="2876677"/>
                  </a:lnTo>
                  <a:cubicBezTo>
                    <a:pt x="10741788" y="2988310"/>
                    <a:pt x="10650475" y="3078607"/>
                    <a:pt x="10538206" y="3078607"/>
                  </a:cubicBezTo>
                  <a:lnTo>
                    <a:pt x="10538206" y="3059557"/>
                  </a:lnTo>
                  <a:lnTo>
                    <a:pt x="10538206" y="3078607"/>
                  </a:lnTo>
                  <a:lnTo>
                    <a:pt x="203581" y="3078607"/>
                  </a:lnTo>
                  <a:lnTo>
                    <a:pt x="203581" y="3059557"/>
                  </a:lnTo>
                  <a:lnTo>
                    <a:pt x="203581" y="3078607"/>
                  </a:lnTo>
                  <a:cubicBezTo>
                    <a:pt x="91313" y="3078607"/>
                    <a:pt x="0" y="2988310"/>
                    <a:pt x="0" y="2876677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876677"/>
                  </a:lnTo>
                  <a:lnTo>
                    <a:pt x="19050" y="2876677"/>
                  </a:lnTo>
                  <a:lnTo>
                    <a:pt x="38100" y="2876677"/>
                  </a:lnTo>
                  <a:cubicBezTo>
                    <a:pt x="38100" y="2966974"/>
                    <a:pt x="112014" y="3040507"/>
                    <a:pt x="203581" y="3040507"/>
                  </a:cubicBezTo>
                  <a:lnTo>
                    <a:pt x="10538206" y="3040507"/>
                  </a:lnTo>
                  <a:cubicBezTo>
                    <a:pt x="10629774" y="3040507"/>
                    <a:pt x="10703688" y="2966974"/>
                    <a:pt x="10703688" y="2876677"/>
                  </a:cubicBezTo>
                  <a:lnTo>
                    <a:pt x="10703688" y="201930"/>
                  </a:lnTo>
                  <a:cubicBezTo>
                    <a:pt x="10703688" y="111633"/>
                    <a:pt x="10629774" y="38100"/>
                    <a:pt x="10538206" y="38100"/>
                  </a:cubicBezTo>
                  <a:lnTo>
                    <a:pt x="203581" y="38100"/>
                  </a:lnTo>
                  <a:lnTo>
                    <a:pt x="203581" y="19050"/>
                  </a:lnTo>
                  <a:lnTo>
                    <a:pt x="203581" y="38100"/>
                  </a:lnTo>
                  <a:cubicBezTo>
                    <a:pt x="112014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D6D0D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239399" y="3630514"/>
            <a:ext cx="114300" cy="2280345"/>
            <a:chOff x="0" y="0"/>
            <a:chExt cx="152400" cy="30404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400" cy="3040507"/>
            </a:xfrm>
            <a:custGeom>
              <a:avLst/>
              <a:gdLst/>
              <a:ahLst/>
              <a:cxnLst/>
              <a:rect r="r" b="b" t="t" l="l"/>
              <a:pathLst>
                <a:path h="3040507" w="152400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lnTo>
                    <a:pt x="102743" y="0"/>
                  </a:lnTo>
                  <a:cubicBezTo>
                    <a:pt x="130175" y="0"/>
                    <a:pt x="152400" y="22225"/>
                    <a:pt x="152400" y="49657"/>
                  </a:cubicBezTo>
                  <a:lnTo>
                    <a:pt x="152400" y="2990850"/>
                  </a:lnTo>
                  <a:cubicBezTo>
                    <a:pt x="152400" y="3018282"/>
                    <a:pt x="130175" y="3040507"/>
                    <a:pt x="102743" y="3040507"/>
                  </a:cubicBezTo>
                  <a:lnTo>
                    <a:pt x="49657" y="3040507"/>
                  </a:lnTo>
                  <a:cubicBezTo>
                    <a:pt x="22225" y="3040507"/>
                    <a:pt x="0" y="3018282"/>
                    <a:pt x="0" y="2990850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630221" y="3897511"/>
            <a:ext cx="3950494" cy="39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Single-Modal Limitations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30221" y="4357836"/>
            <a:ext cx="7389019" cy="1276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Existing models struggle with cloud cover, night-time acquisitions, and agricultural areas due to their single-modal nature (optical or SAR).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77950" y="6144518"/>
            <a:ext cx="8056364" cy="2308920"/>
            <a:chOff x="0" y="0"/>
            <a:chExt cx="10741818" cy="30785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10703688" cy="3040507"/>
            </a:xfrm>
            <a:custGeom>
              <a:avLst/>
              <a:gdLst/>
              <a:ahLst/>
              <a:cxnLst/>
              <a:rect r="r" b="b" t="t" l="l"/>
              <a:pathLst>
                <a:path h="3040507" w="10703688">
                  <a:moveTo>
                    <a:pt x="0" y="182880"/>
                  </a:moveTo>
                  <a:cubicBezTo>
                    <a:pt x="0" y="81915"/>
                    <a:pt x="82550" y="0"/>
                    <a:pt x="184531" y="0"/>
                  </a:cubicBezTo>
                  <a:lnTo>
                    <a:pt x="10519156" y="0"/>
                  </a:lnTo>
                  <a:cubicBezTo>
                    <a:pt x="10621011" y="0"/>
                    <a:pt x="10703688" y="81915"/>
                    <a:pt x="10703688" y="182880"/>
                  </a:cubicBezTo>
                  <a:lnTo>
                    <a:pt x="10703688" y="2857627"/>
                  </a:lnTo>
                  <a:cubicBezTo>
                    <a:pt x="10703688" y="2958592"/>
                    <a:pt x="10621138" y="3040507"/>
                    <a:pt x="10519156" y="3040507"/>
                  </a:cubicBezTo>
                  <a:lnTo>
                    <a:pt x="184531" y="3040507"/>
                  </a:lnTo>
                  <a:cubicBezTo>
                    <a:pt x="82677" y="3040507"/>
                    <a:pt x="0" y="2958592"/>
                    <a:pt x="0" y="2857627"/>
                  </a:cubicBezTo>
                  <a:close/>
                </a:path>
              </a:pathLst>
            </a:custGeom>
            <a:solidFill>
              <a:srgbClr val="FCFCFC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741788" cy="3078607"/>
            </a:xfrm>
            <a:custGeom>
              <a:avLst/>
              <a:gdLst/>
              <a:ahLst/>
              <a:cxnLst/>
              <a:rect r="r" b="b" t="t" l="l"/>
              <a:pathLst>
                <a:path h="3078607" w="10741788">
                  <a:moveTo>
                    <a:pt x="0" y="201930"/>
                  </a:moveTo>
                  <a:cubicBezTo>
                    <a:pt x="0" y="90297"/>
                    <a:pt x="91313" y="0"/>
                    <a:pt x="203581" y="0"/>
                  </a:cubicBezTo>
                  <a:lnTo>
                    <a:pt x="10538206" y="0"/>
                  </a:lnTo>
                  <a:lnTo>
                    <a:pt x="10538206" y="19050"/>
                  </a:lnTo>
                  <a:lnTo>
                    <a:pt x="10538206" y="0"/>
                  </a:lnTo>
                  <a:cubicBezTo>
                    <a:pt x="10650475" y="0"/>
                    <a:pt x="10741788" y="90297"/>
                    <a:pt x="10741788" y="201930"/>
                  </a:cubicBezTo>
                  <a:lnTo>
                    <a:pt x="10722738" y="201930"/>
                  </a:lnTo>
                  <a:lnTo>
                    <a:pt x="10741788" y="201930"/>
                  </a:lnTo>
                  <a:lnTo>
                    <a:pt x="10741788" y="2876677"/>
                  </a:lnTo>
                  <a:lnTo>
                    <a:pt x="10722738" y="2876677"/>
                  </a:lnTo>
                  <a:lnTo>
                    <a:pt x="10741788" y="2876677"/>
                  </a:lnTo>
                  <a:cubicBezTo>
                    <a:pt x="10741788" y="2988310"/>
                    <a:pt x="10650475" y="3078607"/>
                    <a:pt x="10538206" y="3078607"/>
                  </a:cubicBezTo>
                  <a:lnTo>
                    <a:pt x="10538206" y="3059557"/>
                  </a:lnTo>
                  <a:lnTo>
                    <a:pt x="10538206" y="3078607"/>
                  </a:lnTo>
                  <a:lnTo>
                    <a:pt x="203581" y="3078607"/>
                  </a:lnTo>
                  <a:lnTo>
                    <a:pt x="203581" y="3059557"/>
                  </a:lnTo>
                  <a:lnTo>
                    <a:pt x="203581" y="3078607"/>
                  </a:lnTo>
                  <a:cubicBezTo>
                    <a:pt x="91313" y="3078607"/>
                    <a:pt x="0" y="2988310"/>
                    <a:pt x="0" y="2876677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876677"/>
                  </a:lnTo>
                  <a:lnTo>
                    <a:pt x="19050" y="2876677"/>
                  </a:lnTo>
                  <a:lnTo>
                    <a:pt x="38100" y="2876677"/>
                  </a:lnTo>
                  <a:cubicBezTo>
                    <a:pt x="38100" y="2966974"/>
                    <a:pt x="112014" y="3040507"/>
                    <a:pt x="203581" y="3040507"/>
                  </a:cubicBezTo>
                  <a:lnTo>
                    <a:pt x="10538206" y="3040507"/>
                  </a:lnTo>
                  <a:cubicBezTo>
                    <a:pt x="10629774" y="3040507"/>
                    <a:pt x="10703688" y="2966974"/>
                    <a:pt x="10703688" y="2876677"/>
                  </a:cubicBezTo>
                  <a:lnTo>
                    <a:pt x="10703688" y="201930"/>
                  </a:lnTo>
                  <a:cubicBezTo>
                    <a:pt x="10703688" y="111633"/>
                    <a:pt x="10629774" y="38100"/>
                    <a:pt x="10538206" y="38100"/>
                  </a:cubicBezTo>
                  <a:lnTo>
                    <a:pt x="203581" y="38100"/>
                  </a:lnTo>
                  <a:lnTo>
                    <a:pt x="203581" y="19050"/>
                  </a:lnTo>
                  <a:lnTo>
                    <a:pt x="203581" y="38100"/>
                  </a:lnTo>
                  <a:cubicBezTo>
                    <a:pt x="112014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D6D0D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63662" y="6158805"/>
            <a:ext cx="114300" cy="2280345"/>
            <a:chOff x="0" y="0"/>
            <a:chExt cx="152400" cy="30404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2400" cy="3040507"/>
            </a:xfrm>
            <a:custGeom>
              <a:avLst/>
              <a:gdLst/>
              <a:ahLst/>
              <a:cxnLst/>
              <a:rect r="r" b="b" t="t" l="l"/>
              <a:pathLst>
                <a:path h="3040507" w="152400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lnTo>
                    <a:pt x="102743" y="0"/>
                  </a:lnTo>
                  <a:cubicBezTo>
                    <a:pt x="130175" y="0"/>
                    <a:pt x="152400" y="22225"/>
                    <a:pt x="152400" y="49657"/>
                  </a:cubicBezTo>
                  <a:lnTo>
                    <a:pt x="152400" y="2990850"/>
                  </a:lnTo>
                  <a:cubicBezTo>
                    <a:pt x="152400" y="3018282"/>
                    <a:pt x="130175" y="3040507"/>
                    <a:pt x="102743" y="3040507"/>
                  </a:cubicBezTo>
                  <a:lnTo>
                    <a:pt x="49657" y="3040507"/>
                  </a:lnTo>
                  <a:cubicBezTo>
                    <a:pt x="22225" y="3040507"/>
                    <a:pt x="0" y="3018282"/>
                    <a:pt x="0" y="2990850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354485" y="6425804"/>
            <a:ext cx="3885456" cy="39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Stubble Burning Evasion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4485" y="6886129"/>
            <a:ext cx="7389019" cy="87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Farmers time burns to avoid satellite overpass, leading to 45% false negatives in current detection systems.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9253686" y="6144518"/>
            <a:ext cx="8056364" cy="2308920"/>
            <a:chOff x="0" y="0"/>
            <a:chExt cx="10741818" cy="307856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9050" y="19050"/>
              <a:ext cx="10703688" cy="3040507"/>
            </a:xfrm>
            <a:custGeom>
              <a:avLst/>
              <a:gdLst/>
              <a:ahLst/>
              <a:cxnLst/>
              <a:rect r="r" b="b" t="t" l="l"/>
              <a:pathLst>
                <a:path h="3040507" w="10703688">
                  <a:moveTo>
                    <a:pt x="0" y="182880"/>
                  </a:moveTo>
                  <a:cubicBezTo>
                    <a:pt x="0" y="81915"/>
                    <a:pt x="82550" y="0"/>
                    <a:pt x="184531" y="0"/>
                  </a:cubicBezTo>
                  <a:lnTo>
                    <a:pt x="10519156" y="0"/>
                  </a:lnTo>
                  <a:cubicBezTo>
                    <a:pt x="10621011" y="0"/>
                    <a:pt x="10703688" y="81915"/>
                    <a:pt x="10703688" y="182880"/>
                  </a:cubicBezTo>
                  <a:lnTo>
                    <a:pt x="10703688" y="2857627"/>
                  </a:lnTo>
                  <a:cubicBezTo>
                    <a:pt x="10703688" y="2958592"/>
                    <a:pt x="10621138" y="3040507"/>
                    <a:pt x="10519156" y="3040507"/>
                  </a:cubicBezTo>
                  <a:lnTo>
                    <a:pt x="184531" y="3040507"/>
                  </a:lnTo>
                  <a:cubicBezTo>
                    <a:pt x="82677" y="3040507"/>
                    <a:pt x="0" y="2958592"/>
                    <a:pt x="0" y="2857627"/>
                  </a:cubicBezTo>
                  <a:close/>
                </a:path>
              </a:pathLst>
            </a:custGeom>
            <a:solidFill>
              <a:srgbClr val="FCFCFC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741788" cy="3078607"/>
            </a:xfrm>
            <a:custGeom>
              <a:avLst/>
              <a:gdLst/>
              <a:ahLst/>
              <a:cxnLst/>
              <a:rect r="r" b="b" t="t" l="l"/>
              <a:pathLst>
                <a:path h="3078607" w="10741788">
                  <a:moveTo>
                    <a:pt x="0" y="201930"/>
                  </a:moveTo>
                  <a:cubicBezTo>
                    <a:pt x="0" y="90297"/>
                    <a:pt x="91313" y="0"/>
                    <a:pt x="203581" y="0"/>
                  </a:cubicBezTo>
                  <a:lnTo>
                    <a:pt x="10538206" y="0"/>
                  </a:lnTo>
                  <a:lnTo>
                    <a:pt x="10538206" y="19050"/>
                  </a:lnTo>
                  <a:lnTo>
                    <a:pt x="10538206" y="0"/>
                  </a:lnTo>
                  <a:cubicBezTo>
                    <a:pt x="10650475" y="0"/>
                    <a:pt x="10741788" y="90297"/>
                    <a:pt x="10741788" y="201930"/>
                  </a:cubicBezTo>
                  <a:lnTo>
                    <a:pt x="10722738" y="201930"/>
                  </a:lnTo>
                  <a:lnTo>
                    <a:pt x="10741788" y="201930"/>
                  </a:lnTo>
                  <a:lnTo>
                    <a:pt x="10741788" y="2876677"/>
                  </a:lnTo>
                  <a:lnTo>
                    <a:pt x="10722738" y="2876677"/>
                  </a:lnTo>
                  <a:lnTo>
                    <a:pt x="10741788" y="2876677"/>
                  </a:lnTo>
                  <a:cubicBezTo>
                    <a:pt x="10741788" y="2988310"/>
                    <a:pt x="10650475" y="3078607"/>
                    <a:pt x="10538206" y="3078607"/>
                  </a:cubicBezTo>
                  <a:lnTo>
                    <a:pt x="10538206" y="3059557"/>
                  </a:lnTo>
                  <a:lnTo>
                    <a:pt x="10538206" y="3078607"/>
                  </a:lnTo>
                  <a:lnTo>
                    <a:pt x="203581" y="3078607"/>
                  </a:lnTo>
                  <a:lnTo>
                    <a:pt x="203581" y="3059557"/>
                  </a:lnTo>
                  <a:lnTo>
                    <a:pt x="203581" y="3078607"/>
                  </a:lnTo>
                  <a:cubicBezTo>
                    <a:pt x="91313" y="3078607"/>
                    <a:pt x="0" y="2988310"/>
                    <a:pt x="0" y="2876677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876677"/>
                  </a:lnTo>
                  <a:lnTo>
                    <a:pt x="19050" y="2876677"/>
                  </a:lnTo>
                  <a:lnTo>
                    <a:pt x="38100" y="2876677"/>
                  </a:lnTo>
                  <a:cubicBezTo>
                    <a:pt x="38100" y="2966974"/>
                    <a:pt x="112014" y="3040507"/>
                    <a:pt x="203581" y="3040507"/>
                  </a:cubicBezTo>
                  <a:lnTo>
                    <a:pt x="10538206" y="3040507"/>
                  </a:lnTo>
                  <a:cubicBezTo>
                    <a:pt x="10629774" y="3040507"/>
                    <a:pt x="10703688" y="2966974"/>
                    <a:pt x="10703688" y="2876677"/>
                  </a:cubicBezTo>
                  <a:lnTo>
                    <a:pt x="10703688" y="201930"/>
                  </a:lnTo>
                  <a:cubicBezTo>
                    <a:pt x="10703688" y="111633"/>
                    <a:pt x="10629774" y="38100"/>
                    <a:pt x="10538206" y="38100"/>
                  </a:cubicBezTo>
                  <a:lnTo>
                    <a:pt x="203581" y="38100"/>
                  </a:lnTo>
                  <a:lnTo>
                    <a:pt x="203581" y="19050"/>
                  </a:lnTo>
                  <a:lnTo>
                    <a:pt x="203581" y="38100"/>
                  </a:lnTo>
                  <a:cubicBezTo>
                    <a:pt x="112014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D6D0D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9239399" y="6158805"/>
            <a:ext cx="114300" cy="2280345"/>
            <a:chOff x="0" y="0"/>
            <a:chExt cx="152400" cy="304046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2400" cy="3040507"/>
            </a:xfrm>
            <a:custGeom>
              <a:avLst/>
              <a:gdLst/>
              <a:ahLst/>
              <a:cxnLst/>
              <a:rect r="r" b="b" t="t" l="l"/>
              <a:pathLst>
                <a:path h="3040507" w="152400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lnTo>
                    <a:pt x="102743" y="0"/>
                  </a:lnTo>
                  <a:cubicBezTo>
                    <a:pt x="130175" y="0"/>
                    <a:pt x="152400" y="22225"/>
                    <a:pt x="152400" y="49657"/>
                  </a:cubicBezTo>
                  <a:lnTo>
                    <a:pt x="152400" y="2990850"/>
                  </a:lnTo>
                  <a:cubicBezTo>
                    <a:pt x="152400" y="3018282"/>
                    <a:pt x="130175" y="3040507"/>
                    <a:pt x="102743" y="3040507"/>
                  </a:cubicBezTo>
                  <a:lnTo>
                    <a:pt x="49657" y="3040507"/>
                  </a:lnTo>
                  <a:cubicBezTo>
                    <a:pt x="22225" y="3040507"/>
                    <a:pt x="0" y="3018282"/>
                    <a:pt x="0" y="2990850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9630221" y="6425804"/>
            <a:ext cx="4396531" cy="39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Lack of Unified Prithvi-100M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630221" y="6886129"/>
            <a:ext cx="7389019" cy="1276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No fine-tuned Prithvi-100M implementation for Indian conditions that fuses multi-sensor imagery with weather forecasts for all four disaster types.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61132" y="641748"/>
            <a:ext cx="3003798" cy="39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1132" y="1247775"/>
            <a:ext cx="10229552" cy="77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4687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Our Goals for Enhanced Detection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61132" y="2387650"/>
            <a:ext cx="540544" cy="540544"/>
            <a:chOff x="0" y="0"/>
            <a:chExt cx="720725" cy="720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0725" cy="720725"/>
            </a:xfrm>
            <a:custGeom>
              <a:avLst/>
              <a:gdLst/>
              <a:ahLst/>
              <a:cxnLst/>
              <a:rect r="r" b="b" t="t" l="l"/>
              <a:pathLst>
                <a:path h="720725" w="720725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672719" y="0"/>
                  </a:lnTo>
                  <a:cubicBezTo>
                    <a:pt x="699262" y="0"/>
                    <a:pt x="720725" y="21463"/>
                    <a:pt x="720725" y="48006"/>
                  </a:cubicBezTo>
                  <a:lnTo>
                    <a:pt x="720725" y="672719"/>
                  </a:lnTo>
                  <a:cubicBezTo>
                    <a:pt x="720725" y="699262"/>
                    <a:pt x="699262" y="720725"/>
                    <a:pt x="672719" y="720725"/>
                  </a:cubicBezTo>
                  <a:lnTo>
                    <a:pt x="48006" y="720725"/>
                  </a:lnTo>
                  <a:cubicBezTo>
                    <a:pt x="21463" y="720725"/>
                    <a:pt x="0" y="699262"/>
                    <a:pt x="0" y="672719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51247" y="2480295"/>
            <a:ext cx="360312" cy="40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8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1885" y="2451199"/>
            <a:ext cx="3544640" cy="39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Fine-Tune Prithvi-100M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1885" y="2903935"/>
            <a:ext cx="15584984" cy="8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Achieve high accuracy for flood extent (IoU ≥ 0.85), landslide (F1 ≥ 0.80), fire detection (precision ≥ 0.90), and stubble burning (accuracy ≥ 0.85).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61132" y="4239369"/>
            <a:ext cx="540544" cy="540544"/>
            <a:chOff x="0" y="0"/>
            <a:chExt cx="720725" cy="720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20725" cy="720725"/>
            </a:xfrm>
            <a:custGeom>
              <a:avLst/>
              <a:gdLst/>
              <a:ahLst/>
              <a:cxnLst/>
              <a:rect r="r" b="b" t="t" l="l"/>
              <a:pathLst>
                <a:path h="720725" w="720725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672719" y="0"/>
                  </a:lnTo>
                  <a:cubicBezTo>
                    <a:pt x="699262" y="0"/>
                    <a:pt x="720725" y="21463"/>
                    <a:pt x="720725" y="48006"/>
                  </a:cubicBezTo>
                  <a:lnTo>
                    <a:pt x="720725" y="672719"/>
                  </a:lnTo>
                  <a:cubicBezTo>
                    <a:pt x="720725" y="699262"/>
                    <a:pt x="699262" y="720725"/>
                    <a:pt x="672719" y="720725"/>
                  </a:cubicBezTo>
                  <a:lnTo>
                    <a:pt x="48006" y="720725"/>
                  </a:lnTo>
                  <a:cubicBezTo>
                    <a:pt x="21463" y="720725"/>
                    <a:pt x="0" y="699262"/>
                    <a:pt x="0" y="672719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51247" y="4332015"/>
            <a:ext cx="360312" cy="40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8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1885" y="4302919"/>
            <a:ext cx="3681264" cy="39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Modular Pipeline Design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41885" y="4755654"/>
            <a:ext cx="15584984" cy="47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Ingest multi-sensor data (Sentinel-1/2, VIIRS, IMD, DEM) to produce hourly hazard maps at 30m resolution.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61132" y="5706516"/>
            <a:ext cx="540544" cy="540544"/>
            <a:chOff x="0" y="0"/>
            <a:chExt cx="720725" cy="7207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725" cy="720725"/>
            </a:xfrm>
            <a:custGeom>
              <a:avLst/>
              <a:gdLst/>
              <a:ahLst/>
              <a:cxnLst/>
              <a:rect r="r" b="b" t="t" l="l"/>
              <a:pathLst>
                <a:path h="720725" w="720725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672719" y="0"/>
                  </a:lnTo>
                  <a:cubicBezTo>
                    <a:pt x="699262" y="0"/>
                    <a:pt x="720725" y="21463"/>
                    <a:pt x="720725" y="48006"/>
                  </a:cubicBezTo>
                  <a:lnTo>
                    <a:pt x="720725" y="672719"/>
                  </a:lnTo>
                  <a:cubicBezTo>
                    <a:pt x="720725" y="699262"/>
                    <a:pt x="699262" y="720725"/>
                    <a:pt x="672719" y="720725"/>
                  </a:cubicBezTo>
                  <a:lnTo>
                    <a:pt x="48006" y="720725"/>
                  </a:lnTo>
                  <a:cubicBezTo>
                    <a:pt x="21463" y="720725"/>
                    <a:pt x="0" y="699262"/>
                    <a:pt x="0" y="672719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51247" y="5799162"/>
            <a:ext cx="360312" cy="40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8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1885" y="5770066"/>
            <a:ext cx="4045744" cy="39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Late-Afternoon Monitoring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41885" y="6222801"/>
            <a:ext cx="15584984" cy="47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Implement geostationary monitoring (GEO-KOMPSAT/INSAT-3DR) to capture stubble burns after polar-orbiting satellite overpass.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61132" y="7173665"/>
            <a:ext cx="540544" cy="540544"/>
            <a:chOff x="0" y="0"/>
            <a:chExt cx="720725" cy="7207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20725" cy="720725"/>
            </a:xfrm>
            <a:custGeom>
              <a:avLst/>
              <a:gdLst/>
              <a:ahLst/>
              <a:cxnLst/>
              <a:rect r="r" b="b" t="t" l="l"/>
              <a:pathLst>
                <a:path h="720725" w="720725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672719" y="0"/>
                  </a:lnTo>
                  <a:cubicBezTo>
                    <a:pt x="699262" y="0"/>
                    <a:pt x="720725" y="21463"/>
                    <a:pt x="720725" y="48006"/>
                  </a:cubicBezTo>
                  <a:lnTo>
                    <a:pt x="720725" y="672719"/>
                  </a:lnTo>
                  <a:cubicBezTo>
                    <a:pt x="720725" y="699262"/>
                    <a:pt x="699262" y="720725"/>
                    <a:pt x="672719" y="720725"/>
                  </a:cubicBezTo>
                  <a:lnTo>
                    <a:pt x="48006" y="720725"/>
                  </a:lnTo>
                  <a:cubicBezTo>
                    <a:pt x="21463" y="720725"/>
                    <a:pt x="0" y="699262"/>
                    <a:pt x="0" y="672719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51247" y="7266310"/>
            <a:ext cx="360312" cy="40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8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41885" y="7237214"/>
            <a:ext cx="4119562" cy="39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Web-Based GIS Dashboard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1885" y="7689949"/>
            <a:ext cx="15584984" cy="47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Develop a dashboard and alert module for &lt;15 min latency from image availability to warning issuance.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61132" y="8640812"/>
            <a:ext cx="540544" cy="540544"/>
            <a:chOff x="0" y="0"/>
            <a:chExt cx="720725" cy="72072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20725" cy="720725"/>
            </a:xfrm>
            <a:custGeom>
              <a:avLst/>
              <a:gdLst/>
              <a:ahLst/>
              <a:cxnLst/>
              <a:rect r="r" b="b" t="t" l="l"/>
              <a:pathLst>
                <a:path h="720725" w="720725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672719" y="0"/>
                  </a:lnTo>
                  <a:cubicBezTo>
                    <a:pt x="699262" y="0"/>
                    <a:pt x="720725" y="21463"/>
                    <a:pt x="720725" y="48006"/>
                  </a:cubicBezTo>
                  <a:lnTo>
                    <a:pt x="720725" y="672719"/>
                  </a:lnTo>
                  <a:cubicBezTo>
                    <a:pt x="720725" y="699262"/>
                    <a:pt x="699262" y="720725"/>
                    <a:pt x="672719" y="720725"/>
                  </a:cubicBezTo>
                  <a:lnTo>
                    <a:pt x="48006" y="720725"/>
                  </a:lnTo>
                  <a:cubicBezTo>
                    <a:pt x="21463" y="720725"/>
                    <a:pt x="0" y="699262"/>
                    <a:pt x="0" y="672719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51247" y="8733457"/>
            <a:ext cx="360312" cy="40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8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41885" y="8704361"/>
            <a:ext cx="3492699" cy="39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Evaluate Social Impact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41885" y="9157097"/>
            <a:ext cx="15584984" cy="47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Pilot with SDMA in Uttarakhand and Punjab Pollution Control Board to assess improved preparedness.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83716" y="579835"/>
            <a:ext cx="2136874" cy="27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625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3716" y="1008310"/>
            <a:ext cx="6993880" cy="553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Technology Stack and Data Flow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78954" y="1813172"/>
            <a:ext cx="16930092" cy="7889081"/>
            <a:chOff x="0" y="0"/>
            <a:chExt cx="22573457" cy="10518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73489" cy="10518775"/>
            </a:xfrm>
            <a:custGeom>
              <a:avLst/>
              <a:gdLst/>
              <a:ahLst/>
              <a:cxnLst/>
              <a:rect r="r" b="b" t="t" l="l"/>
              <a:pathLst>
                <a:path h="10518775" w="22573489">
                  <a:moveTo>
                    <a:pt x="0" y="40513"/>
                  </a:moveTo>
                  <a:cubicBezTo>
                    <a:pt x="0" y="18161"/>
                    <a:pt x="18161" y="0"/>
                    <a:pt x="40513" y="0"/>
                  </a:cubicBezTo>
                  <a:lnTo>
                    <a:pt x="22532975" y="0"/>
                  </a:lnTo>
                  <a:lnTo>
                    <a:pt x="22532975" y="6350"/>
                  </a:lnTo>
                  <a:lnTo>
                    <a:pt x="22532975" y="0"/>
                  </a:lnTo>
                  <a:cubicBezTo>
                    <a:pt x="22555327" y="0"/>
                    <a:pt x="22573489" y="18161"/>
                    <a:pt x="22573489" y="40513"/>
                  </a:cubicBezTo>
                  <a:lnTo>
                    <a:pt x="22567139" y="40513"/>
                  </a:lnTo>
                  <a:lnTo>
                    <a:pt x="22573489" y="40513"/>
                  </a:lnTo>
                  <a:lnTo>
                    <a:pt x="22573489" y="10478262"/>
                  </a:lnTo>
                  <a:lnTo>
                    <a:pt x="22567139" y="10478262"/>
                  </a:lnTo>
                  <a:lnTo>
                    <a:pt x="22573489" y="10478262"/>
                  </a:lnTo>
                  <a:cubicBezTo>
                    <a:pt x="22573489" y="10500614"/>
                    <a:pt x="22555327" y="10518775"/>
                    <a:pt x="22532975" y="10518775"/>
                  </a:cubicBezTo>
                  <a:lnTo>
                    <a:pt x="22532975" y="10512425"/>
                  </a:lnTo>
                  <a:lnTo>
                    <a:pt x="22532975" y="10518775"/>
                  </a:lnTo>
                  <a:lnTo>
                    <a:pt x="40513" y="10518775"/>
                  </a:lnTo>
                  <a:lnTo>
                    <a:pt x="40513" y="10512425"/>
                  </a:lnTo>
                  <a:lnTo>
                    <a:pt x="40513" y="10518775"/>
                  </a:lnTo>
                  <a:cubicBezTo>
                    <a:pt x="18161" y="10518775"/>
                    <a:pt x="0" y="10500614"/>
                    <a:pt x="0" y="10478262"/>
                  </a:cubicBezTo>
                  <a:lnTo>
                    <a:pt x="0" y="40513"/>
                  </a:lnTo>
                  <a:lnTo>
                    <a:pt x="6350" y="40513"/>
                  </a:lnTo>
                  <a:lnTo>
                    <a:pt x="0" y="40513"/>
                  </a:lnTo>
                  <a:moveTo>
                    <a:pt x="12700" y="40513"/>
                  </a:moveTo>
                  <a:lnTo>
                    <a:pt x="12700" y="10478262"/>
                  </a:lnTo>
                  <a:lnTo>
                    <a:pt x="6350" y="10478262"/>
                  </a:lnTo>
                  <a:lnTo>
                    <a:pt x="12700" y="10478262"/>
                  </a:lnTo>
                  <a:cubicBezTo>
                    <a:pt x="12700" y="10493629"/>
                    <a:pt x="25146" y="10506075"/>
                    <a:pt x="40513" y="10506075"/>
                  </a:cubicBezTo>
                  <a:lnTo>
                    <a:pt x="22532975" y="10506075"/>
                  </a:lnTo>
                  <a:cubicBezTo>
                    <a:pt x="22548342" y="10506075"/>
                    <a:pt x="22560789" y="10493629"/>
                    <a:pt x="22560789" y="10478262"/>
                  </a:cubicBezTo>
                  <a:lnTo>
                    <a:pt x="22560789" y="40513"/>
                  </a:lnTo>
                  <a:cubicBezTo>
                    <a:pt x="22560789" y="25146"/>
                    <a:pt x="22548342" y="12700"/>
                    <a:pt x="22532975" y="12700"/>
                  </a:cubicBezTo>
                  <a:lnTo>
                    <a:pt x="40513" y="12700"/>
                  </a:lnTo>
                  <a:lnTo>
                    <a:pt x="40513" y="6350"/>
                  </a:lnTo>
                  <a:lnTo>
                    <a:pt x="40513" y="12700"/>
                  </a:lnTo>
                  <a:cubicBezTo>
                    <a:pt x="25146" y="12700"/>
                    <a:pt x="12700" y="25146"/>
                    <a:pt x="12700" y="40513"/>
                  </a:cubicBezTo>
                  <a:close/>
                </a:path>
              </a:pathLst>
            </a:custGeom>
            <a:solidFill>
              <a:srgbClr val="000000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93241" y="1827460"/>
            <a:ext cx="16901518" cy="1318320"/>
            <a:chOff x="0" y="0"/>
            <a:chExt cx="22535357" cy="17577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35387" cy="1757807"/>
            </a:xfrm>
            <a:custGeom>
              <a:avLst/>
              <a:gdLst/>
              <a:ahLst/>
              <a:cxnLst/>
              <a:rect r="r" b="b" t="t" l="l"/>
              <a:pathLst>
                <a:path h="1757807" w="22535387">
                  <a:moveTo>
                    <a:pt x="0" y="0"/>
                  </a:moveTo>
                  <a:lnTo>
                    <a:pt x="22535387" y="0"/>
                  </a:lnTo>
                  <a:lnTo>
                    <a:pt x="22535387" y="1757807"/>
                  </a:lnTo>
                  <a:lnTo>
                    <a:pt x="0" y="1757807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64542" y="1882379"/>
            <a:ext cx="3033712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Data Ingestion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49490" y="1882379"/>
            <a:ext cx="3028950" cy="115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Sentinel-2 L2A, Sentinel-1 GRD, VIIRS 375m FRP, HLS L30/S30, IMD now-casts, 30m DEM, geostationary imagery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29674" y="1882379"/>
            <a:ext cx="3028950" cy="604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AWS S3, COP-Hub, GEE, IMD API, LANCE FIRMS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09859" y="1882379"/>
            <a:ext cx="6414046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ESA, NASA, ISRO, NOAA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93241" y="3145780"/>
            <a:ext cx="16901518" cy="1318320"/>
            <a:chOff x="0" y="0"/>
            <a:chExt cx="22535357" cy="17577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535387" cy="1757807"/>
            </a:xfrm>
            <a:custGeom>
              <a:avLst/>
              <a:gdLst/>
              <a:ahLst/>
              <a:cxnLst/>
              <a:rect r="r" b="b" t="t" l="l"/>
              <a:pathLst>
                <a:path h="1757807" w="22535387">
                  <a:moveTo>
                    <a:pt x="0" y="0"/>
                  </a:moveTo>
                  <a:lnTo>
                    <a:pt x="22535387" y="0"/>
                  </a:lnTo>
                  <a:lnTo>
                    <a:pt x="22535387" y="1757807"/>
                  </a:lnTo>
                  <a:lnTo>
                    <a:pt x="0" y="17578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864542" y="3200697"/>
            <a:ext cx="3033712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Pre-processing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49490" y="3200697"/>
            <a:ext cx="3028950" cy="115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Atmospheric correction, speckle filtering, FRP calibration, co-registration, bilinear resampling to 30m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29674" y="3200697"/>
            <a:ext cx="3028950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GDAL, Rasterio, PySAR, SNAP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09859" y="3200697"/>
            <a:ext cx="6414046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—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93241" y="4464100"/>
            <a:ext cx="16901518" cy="1044774"/>
            <a:chOff x="0" y="0"/>
            <a:chExt cx="22535357" cy="13930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535387" cy="1393063"/>
            </a:xfrm>
            <a:custGeom>
              <a:avLst/>
              <a:gdLst/>
              <a:ahLst/>
              <a:cxnLst/>
              <a:rect r="r" b="b" t="t" l="l"/>
              <a:pathLst>
                <a:path h="1393063" w="22535387">
                  <a:moveTo>
                    <a:pt x="0" y="0"/>
                  </a:moveTo>
                  <a:lnTo>
                    <a:pt x="22535387" y="0"/>
                  </a:lnTo>
                  <a:lnTo>
                    <a:pt x="22535387" y="1393063"/>
                  </a:lnTo>
                  <a:lnTo>
                    <a:pt x="0" y="1393063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864542" y="4519018"/>
            <a:ext cx="3033712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Model Fine-Tuning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49490" y="4519018"/>
            <a:ext cx="3028950" cy="87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Transfer-learn Prithvi-100M encoder; specialized decoder heads; mixed-precision training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29674" y="4519018"/>
            <a:ext cx="3028950" cy="60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PyTorch, Hugging Face Transformers, TerraTorch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09859" y="4519018"/>
            <a:ext cx="6414046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Sen1Floods11, Landslide4Sense, FireCCI-51, Punjab stubble data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93241" y="5508872"/>
            <a:ext cx="16901518" cy="1044774"/>
            <a:chOff x="0" y="0"/>
            <a:chExt cx="22535357" cy="139303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535387" cy="1393063"/>
            </a:xfrm>
            <a:custGeom>
              <a:avLst/>
              <a:gdLst/>
              <a:ahLst/>
              <a:cxnLst/>
              <a:rect r="r" b="b" t="t" l="l"/>
              <a:pathLst>
                <a:path h="1393063" w="22535387">
                  <a:moveTo>
                    <a:pt x="0" y="0"/>
                  </a:moveTo>
                  <a:lnTo>
                    <a:pt x="22535387" y="0"/>
                  </a:lnTo>
                  <a:lnTo>
                    <a:pt x="22535387" y="1393063"/>
                  </a:lnTo>
                  <a:lnTo>
                    <a:pt x="0" y="13930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64542" y="5563791"/>
            <a:ext cx="3033712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Stubble Detection Module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49490" y="5563791"/>
            <a:ext cx="3028950" cy="87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Multi-temporal burn scar analysis, FRP threshold adaptation, late-afternoon monitoring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29674" y="5563791"/>
            <a:ext cx="3028950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OpenCV, Scikit-learn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009859" y="5563791"/>
            <a:ext cx="6414046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VIIRS FRP, Agricultural census, Crop calendar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693241" y="6553646"/>
            <a:ext cx="16901518" cy="1044774"/>
            <a:chOff x="0" y="0"/>
            <a:chExt cx="22535357" cy="139303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2535387" cy="1393063"/>
            </a:xfrm>
            <a:custGeom>
              <a:avLst/>
              <a:gdLst/>
              <a:ahLst/>
              <a:cxnLst/>
              <a:rect r="r" b="b" t="t" l="l"/>
              <a:pathLst>
                <a:path h="1393063" w="22535387">
                  <a:moveTo>
                    <a:pt x="0" y="0"/>
                  </a:moveTo>
                  <a:lnTo>
                    <a:pt x="22535387" y="0"/>
                  </a:lnTo>
                  <a:lnTo>
                    <a:pt x="22535387" y="1393063"/>
                  </a:lnTo>
                  <a:lnTo>
                    <a:pt x="0" y="1393063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864542" y="6608564"/>
            <a:ext cx="3033712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Real-Time Inference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249490" y="6608564"/>
            <a:ext cx="3028950" cy="87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Sliding-window tiling, ONNX export for GPU inference, ensemble post-processing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629674" y="6608564"/>
            <a:ext cx="3028950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FastAPI, CUDA, TensorRT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009859" y="6608564"/>
            <a:ext cx="6414046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Near-real-time imagery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693241" y="7598420"/>
            <a:ext cx="16901518" cy="1044774"/>
            <a:chOff x="0" y="0"/>
            <a:chExt cx="22535357" cy="139303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2535387" cy="1393063"/>
            </a:xfrm>
            <a:custGeom>
              <a:avLst/>
              <a:gdLst/>
              <a:ahLst/>
              <a:cxnLst/>
              <a:rect r="r" b="b" t="t" l="l"/>
              <a:pathLst>
                <a:path h="1393063" w="22535387">
                  <a:moveTo>
                    <a:pt x="0" y="0"/>
                  </a:moveTo>
                  <a:lnTo>
                    <a:pt x="22535387" y="0"/>
                  </a:lnTo>
                  <a:lnTo>
                    <a:pt x="22535387" y="1393063"/>
                  </a:lnTo>
                  <a:lnTo>
                    <a:pt x="0" y="13930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864542" y="7653337"/>
            <a:ext cx="3033712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Alert Fusion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249490" y="7653337"/>
            <a:ext cx="3028950" cy="87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Threshold logic with IMD rainfall &amp; wind forecasts, air quality impact modeling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629674" y="7653337"/>
            <a:ext cx="3028950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Pandas, NumPy, WRF-Chem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009859" y="7653337"/>
            <a:ext cx="6414046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IMD NWP, CPCB AQI stations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693241" y="8643194"/>
            <a:ext cx="16901518" cy="1044774"/>
            <a:chOff x="0" y="0"/>
            <a:chExt cx="22535357" cy="139303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2535387" cy="1393063"/>
            </a:xfrm>
            <a:custGeom>
              <a:avLst/>
              <a:gdLst/>
              <a:ahLst/>
              <a:cxnLst/>
              <a:rect r="r" b="b" t="t" l="l"/>
              <a:pathLst>
                <a:path h="1393063" w="22535387">
                  <a:moveTo>
                    <a:pt x="0" y="0"/>
                  </a:moveTo>
                  <a:lnTo>
                    <a:pt x="22535387" y="0"/>
                  </a:lnTo>
                  <a:lnTo>
                    <a:pt x="22535387" y="1393063"/>
                  </a:lnTo>
                  <a:lnTo>
                    <a:pt x="0" y="1393063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864542" y="8698111"/>
            <a:ext cx="3033712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Visualisation &amp; Dissemination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249490" y="8698111"/>
            <a:ext cx="3028950" cy="87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React + Leaflet dashboard, Mapbox GL JS, Twilio/WhatsApp API, PM2.5 impact zones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629674" y="8698111"/>
            <a:ext cx="3028950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Docker, AWS EC2/S3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009859" y="8698111"/>
            <a:ext cx="6414046" cy="33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—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35980" y="624334"/>
            <a:ext cx="2925068" cy="38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249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Literature Survey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5980" y="1214289"/>
            <a:ext cx="12865448" cy="75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456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Foundational Research &amp; Key Contributions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31217" y="2320230"/>
            <a:ext cx="16425565" cy="6318648"/>
            <a:chOff x="0" y="0"/>
            <a:chExt cx="21900753" cy="84248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900896" cy="8424799"/>
            </a:xfrm>
            <a:custGeom>
              <a:avLst/>
              <a:gdLst/>
              <a:ahLst/>
              <a:cxnLst/>
              <a:rect r="r" b="b" t="t" l="l"/>
              <a:pathLst>
                <a:path h="8424799" w="21900896">
                  <a:moveTo>
                    <a:pt x="0" y="53086"/>
                  </a:moveTo>
                  <a:cubicBezTo>
                    <a:pt x="0" y="23749"/>
                    <a:pt x="23749" y="0"/>
                    <a:pt x="53213" y="0"/>
                  </a:cubicBezTo>
                  <a:lnTo>
                    <a:pt x="21847683" y="0"/>
                  </a:lnTo>
                  <a:lnTo>
                    <a:pt x="21847683" y="6350"/>
                  </a:lnTo>
                  <a:lnTo>
                    <a:pt x="21847683" y="0"/>
                  </a:lnTo>
                  <a:cubicBezTo>
                    <a:pt x="21877020" y="0"/>
                    <a:pt x="21900896" y="23749"/>
                    <a:pt x="21900896" y="53086"/>
                  </a:cubicBezTo>
                  <a:lnTo>
                    <a:pt x="21894546" y="53086"/>
                  </a:lnTo>
                  <a:lnTo>
                    <a:pt x="21900896" y="53086"/>
                  </a:lnTo>
                  <a:lnTo>
                    <a:pt x="21900896" y="8371713"/>
                  </a:lnTo>
                  <a:lnTo>
                    <a:pt x="21894546" y="8371713"/>
                  </a:lnTo>
                  <a:lnTo>
                    <a:pt x="21900896" y="8371713"/>
                  </a:lnTo>
                  <a:cubicBezTo>
                    <a:pt x="21900896" y="8401050"/>
                    <a:pt x="21877147" y="8424799"/>
                    <a:pt x="21847683" y="8424799"/>
                  </a:cubicBezTo>
                  <a:lnTo>
                    <a:pt x="21847683" y="8418449"/>
                  </a:lnTo>
                  <a:lnTo>
                    <a:pt x="21847683" y="8424799"/>
                  </a:lnTo>
                  <a:lnTo>
                    <a:pt x="53213" y="8424799"/>
                  </a:lnTo>
                  <a:lnTo>
                    <a:pt x="53213" y="8418449"/>
                  </a:lnTo>
                  <a:lnTo>
                    <a:pt x="53213" y="8424799"/>
                  </a:lnTo>
                  <a:cubicBezTo>
                    <a:pt x="23876" y="8424799"/>
                    <a:pt x="0" y="8401050"/>
                    <a:pt x="0" y="8371713"/>
                  </a:cubicBezTo>
                  <a:lnTo>
                    <a:pt x="0" y="53086"/>
                  </a:lnTo>
                  <a:lnTo>
                    <a:pt x="6350" y="53086"/>
                  </a:lnTo>
                  <a:lnTo>
                    <a:pt x="0" y="53086"/>
                  </a:lnTo>
                  <a:moveTo>
                    <a:pt x="12700" y="53086"/>
                  </a:moveTo>
                  <a:lnTo>
                    <a:pt x="12700" y="8371713"/>
                  </a:lnTo>
                  <a:lnTo>
                    <a:pt x="6350" y="8371713"/>
                  </a:lnTo>
                  <a:lnTo>
                    <a:pt x="12700" y="8371713"/>
                  </a:lnTo>
                  <a:cubicBezTo>
                    <a:pt x="12700" y="8394065"/>
                    <a:pt x="30861" y="8412099"/>
                    <a:pt x="53213" y="8412099"/>
                  </a:cubicBezTo>
                  <a:lnTo>
                    <a:pt x="21847683" y="8412099"/>
                  </a:lnTo>
                  <a:cubicBezTo>
                    <a:pt x="21870034" y="8412099"/>
                    <a:pt x="21888196" y="8393938"/>
                    <a:pt x="21888196" y="8371713"/>
                  </a:cubicBezTo>
                  <a:lnTo>
                    <a:pt x="21888196" y="53086"/>
                  </a:lnTo>
                  <a:cubicBezTo>
                    <a:pt x="21888196" y="30734"/>
                    <a:pt x="21870034" y="12700"/>
                    <a:pt x="21847683" y="12700"/>
                  </a:cubicBezTo>
                  <a:lnTo>
                    <a:pt x="53213" y="12700"/>
                  </a:lnTo>
                  <a:lnTo>
                    <a:pt x="53213" y="6350"/>
                  </a:lnTo>
                  <a:lnTo>
                    <a:pt x="53213" y="12700"/>
                  </a:lnTo>
                  <a:cubicBezTo>
                    <a:pt x="30861" y="12700"/>
                    <a:pt x="12700" y="30861"/>
                    <a:pt x="12700" y="53086"/>
                  </a:cubicBezTo>
                  <a:close/>
                </a:path>
              </a:pathLst>
            </a:custGeom>
            <a:solidFill>
              <a:srgbClr val="000000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45505" y="2334518"/>
            <a:ext cx="16395204" cy="1048345"/>
            <a:chOff x="0" y="0"/>
            <a:chExt cx="21860272" cy="13977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860256" cy="1397762"/>
            </a:xfrm>
            <a:custGeom>
              <a:avLst/>
              <a:gdLst/>
              <a:ahLst/>
              <a:cxnLst/>
              <a:rect r="r" b="b" t="t" l="l"/>
              <a:pathLst>
                <a:path h="1397762" w="21860256">
                  <a:moveTo>
                    <a:pt x="0" y="0"/>
                  </a:moveTo>
                  <a:lnTo>
                    <a:pt x="21860256" y="0"/>
                  </a:lnTo>
                  <a:lnTo>
                    <a:pt x="21860256" y="1397762"/>
                  </a:lnTo>
                  <a:lnTo>
                    <a:pt x="0" y="139776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81546" y="2408188"/>
            <a:ext cx="4991695" cy="4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2023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50682" y="2408188"/>
            <a:ext cx="4986932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Jakubik et al. "Foundation Models for Generalist Geospatial AI"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15056" y="2408188"/>
            <a:ext cx="4991695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Introduces Prithvi-100M architecture, our backbone.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45505" y="3382864"/>
            <a:ext cx="16395204" cy="1048345"/>
            <a:chOff x="0" y="0"/>
            <a:chExt cx="21860272" cy="13977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860256" cy="1397762"/>
            </a:xfrm>
            <a:custGeom>
              <a:avLst/>
              <a:gdLst/>
              <a:ahLst/>
              <a:cxnLst/>
              <a:rect r="r" b="b" t="t" l="l"/>
              <a:pathLst>
                <a:path h="1397762" w="21860256">
                  <a:moveTo>
                    <a:pt x="0" y="0"/>
                  </a:moveTo>
                  <a:lnTo>
                    <a:pt x="21860256" y="0"/>
                  </a:lnTo>
                  <a:lnTo>
                    <a:pt x="21860256" y="1397762"/>
                  </a:lnTo>
                  <a:lnTo>
                    <a:pt x="0" y="13977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81546" y="3456534"/>
            <a:ext cx="4991695" cy="4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2024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50682" y="3456534"/>
            <a:ext cx="4986932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Roy et al. "Prithvi-EO-2.0: Multi-Temporal Foundation Model"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15056" y="3456534"/>
            <a:ext cx="4991695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Guides our fine-tuning strategy with 8% GEO-Bench gain.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45505" y="4431209"/>
            <a:ext cx="16395204" cy="1048345"/>
            <a:chOff x="0" y="0"/>
            <a:chExt cx="21860272" cy="139779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860256" cy="1397762"/>
            </a:xfrm>
            <a:custGeom>
              <a:avLst/>
              <a:gdLst/>
              <a:ahLst/>
              <a:cxnLst/>
              <a:rect r="r" b="b" t="t" l="l"/>
              <a:pathLst>
                <a:path h="1397762" w="21860256">
                  <a:moveTo>
                    <a:pt x="0" y="0"/>
                  </a:moveTo>
                  <a:lnTo>
                    <a:pt x="21860256" y="0"/>
                  </a:lnTo>
                  <a:lnTo>
                    <a:pt x="21860256" y="1397762"/>
                  </a:lnTo>
                  <a:lnTo>
                    <a:pt x="0" y="139776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81546" y="4504879"/>
            <a:ext cx="4991695" cy="4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2024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50682" y="4504879"/>
            <a:ext cx="4986932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Ranjan et al. "Stubble Burning Detection using Geospatial Foundation Model"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115056" y="4504879"/>
            <a:ext cx="4991695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Informs our approach to Punjab stubble detection.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45505" y="5479554"/>
            <a:ext cx="16395204" cy="1048345"/>
            <a:chOff x="0" y="0"/>
            <a:chExt cx="21860272" cy="13977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860256" cy="1397762"/>
            </a:xfrm>
            <a:custGeom>
              <a:avLst/>
              <a:gdLst/>
              <a:ahLst/>
              <a:cxnLst/>
              <a:rect r="r" b="b" t="t" l="l"/>
              <a:pathLst>
                <a:path h="1397762" w="21860256">
                  <a:moveTo>
                    <a:pt x="0" y="0"/>
                  </a:moveTo>
                  <a:lnTo>
                    <a:pt x="21860256" y="0"/>
                  </a:lnTo>
                  <a:lnTo>
                    <a:pt x="21860256" y="1397762"/>
                  </a:lnTo>
                  <a:lnTo>
                    <a:pt x="0" y="13977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181546" y="5553224"/>
            <a:ext cx="4991695" cy="4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2022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650682" y="5553224"/>
            <a:ext cx="4986932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Walker et al. "Detecting Crop Burning in India using Satellite Data"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115056" y="5553224"/>
            <a:ext cx="4991695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Establishes baseline metrics with 82% accuracy.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45505" y="6527899"/>
            <a:ext cx="16395204" cy="1048345"/>
            <a:chOff x="0" y="0"/>
            <a:chExt cx="21860272" cy="139779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1860256" cy="1397762"/>
            </a:xfrm>
            <a:custGeom>
              <a:avLst/>
              <a:gdLst/>
              <a:ahLst/>
              <a:cxnLst/>
              <a:rect r="r" b="b" t="t" l="l"/>
              <a:pathLst>
                <a:path h="1397762" w="21860256">
                  <a:moveTo>
                    <a:pt x="0" y="0"/>
                  </a:moveTo>
                  <a:lnTo>
                    <a:pt x="21860256" y="0"/>
                  </a:lnTo>
                  <a:lnTo>
                    <a:pt x="21860256" y="1397762"/>
                  </a:lnTo>
                  <a:lnTo>
                    <a:pt x="0" y="139776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181546" y="6601569"/>
            <a:ext cx="4991695" cy="4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2018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650682" y="6601569"/>
            <a:ext cx="4986932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Liu et al. "Intercomparison of MODIS AQUA and VIIRS I-Band Fires"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115056" y="6601569"/>
            <a:ext cx="4991695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Guides sensor selection; VIIRS detects 4.8× more agricultural fires.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45505" y="7576245"/>
            <a:ext cx="16395204" cy="1048345"/>
            <a:chOff x="0" y="0"/>
            <a:chExt cx="21860272" cy="139779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1860256" cy="1397762"/>
            </a:xfrm>
            <a:custGeom>
              <a:avLst/>
              <a:gdLst/>
              <a:ahLst/>
              <a:cxnLst/>
              <a:rect r="r" b="b" t="t" l="l"/>
              <a:pathLst>
                <a:path h="1397762" w="21860256">
                  <a:moveTo>
                    <a:pt x="0" y="0"/>
                  </a:moveTo>
                  <a:lnTo>
                    <a:pt x="21860256" y="0"/>
                  </a:lnTo>
                  <a:lnTo>
                    <a:pt x="21860256" y="1397762"/>
                  </a:lnTo>
                  <a:lnTo>
                    <a:pt x="0" y="13977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181546" y="7649915"/>
            <a:ext cx="4991695" cy="4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2025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50682" y="7649915"/>
            <a:ext cx="4986932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Szwarcman et al. "Prithvi-EO-2.0 Technical Report"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115056" y="7649915"/>
            <a:ext cx="4991695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Informs target metrics for flood mapping and landslide detection.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35980" y="8821042"/>
            <a:ext cx="16416040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Additional studies on late-afternoon burning evasion, FRP-based emission quantification, and multi-sensor wildfire detection underscore current limitations that our unified foundation-model approach with geostationary integration aims to overcome.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16769" y="533697"/>
            <a:ext cx="2597944" cy="3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Expected Outcomes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6769" y="1047304"/>
            <a:ext cx="846177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4000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Transforming Disaster Response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6769" y="2029866"/>
            <a:ext cx="5415260" cy="2646610"/>
            <a:chOff x="0" y="0"/>
            <a:chExt cx="7220347" cy="35288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20203" cy="3528695"/>
            </a:xfrm>
            <a:custGeom>
              <a:avLst/>
              <a:gdLst/>
              <a:ahLst/>
              <a:cxnLst/>
              <a:rect r="r" b="b" t="t" l="l"/>
              <a:pathLst>
                <a:path h="3528695" w="7220203">
                  <a:moveTo>
                    <a:pt x="0" y="40767"/>
                  </a:moveTo>
                  <a:cubicBezTo>
                    <a:pt x="0" y="18288"/>
                    <a:pt x="18288" y="0"/>
                    <a:pt x="40767" y="0"/>
                  </a:cubicBezTo>
                  <a:lnTo>
                    <a:pt x="7179437" y="0"/>
                  </a:lnTo>
                  <a:cubicBezTo>
                    <a:pt x="7202043" y="0"/>
                    <a:pt x="7220203" y="18288"/>
                    <a:pt x="7220203" y="40767"/>
                  </a:cubicBezTo>
                  <a:lnTo>
                    <a:pt x="7220203" y="3487928"/>
                  </a:lnTo>
                  <a:cubicBezTo>
                    <a:pt x="7220203" y="3510534"/>
                    <a:pt x="7201915" y="3528695"/>
                    <a:pt x="7179437" y="3528695"/>
                  </a:cubicBezTo>
                  <a:lnTo>
                    <a:pt x="40767" y="3528695"/>
                  </a:lnTo>
                  <a:cubicBezTo>
                    <a:pt x="18161" y="3528695"/>
                    <a:pt x="0" y="3510407"/>
                    <a:pt x="0" y="3487928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0961" y="2234059"/>
            <a:ext cx="612576" cy="612576"/>
            <a:chOff x="0" y="0"/>
            <a:chExt cx="816768" cy="8167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6737" cy="816737"/>
            </a:xfrm>
            <a:custGeom>
              <a:avLst/>
              <a:gdLst/>
              <a:ahLst/>
              <a:cxnLst/>
              <a:rect r="r" b="b" t="t" l="l"/>
              <a:pathLst>
                <a:path h="816737" w="816737">
                  <a:moveTo>
                    <a:pt x="0" y="408432"/>
                  </a:moveTo>
                  <a:cubicBezTo>
                    <a:pt x="0" y="182880"/>
                    <a:pt x="182880" y="0"/>
                    <a:pt x="408432" y="0"/>
                  </a:cubicBezTo>
                  <a:cubicBezTo>
                    <a:pt x="633984" y="0"/>
                    <a:pt x="816737" y="182880"/>
                    <a:pt x="816737" y="408432"/>
                  </a:cubicBezTo>
                  <a:cubicBezTo>
                    <a:pt x="816737" y="633984"/>
                    <a:pt x="633984" y="816737"/>
                    <a:pt x="408432" y="816737"/>
                  </a:cubicBezTo>
                  <a:cubicBezTo>
                    <a:pt x="182880" y="816737"/>
                    <a:pt x="0" y="633984"/>
                    <a:pt x="0" y="40843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89434" y="2368004"/>
            <a:ext cx="275630" cy="344538"/>
            <a:chOff x="0" y="0"/>
            <a:chExt cx="367507" cy="459383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367538" cy="459359"/>
            </a:xfrm>
            <a:custGeom>
              <a:avLst/>
              <a:gdLst/>
              <a:ahLst/>
              <a:cxnLst/>
              <a:rect r="r" b="b" t="t" l="l"/>
              <a:pathLst>
                <a:path h="459359" w="367538">
                  <a:moveTo>
                    <a:pt x="0" y="0"/>
                  </a:moveTo>
                  <a:lnTo>
                    <a:pt x="367538" y="0"/>
                  </a:lnTo>
                  <a:lnTo>
                    <a:pt x="367538" y="459359"/>
                  </a:lnTo>
                  <a:lnTo>
                    <a:pt x="0" y="459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47" t="0" r="-338" b="-5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0961" y="3022253"/>
            <a:ext cx="2823567" cy="3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Operational Prototype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0961" y="3425577"/>
            <a:ext cx="5006876" cy="104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56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30m hazard maps within 1 hour of satellite overpass; &lt;45 min latency for stubble burning alerts.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436221" y="2029866"/>
            <a:ext cx="5415409" cy="2646610"/>
            <a:chOff x="0" y="0"/>
            <a:chExt cx="7220545" cy="35288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220458" cy="3528695"/>
            </a:xfrm>
            <a:custGeom>
              <a:avLst/>
              <a:gdLst/>
              <a:ahLst/>
              <a:cxnLst/>
              <a:rect r="r" b="b" t="t" l="l"/>
              <a:pathLst>
                <a:path h="3528695" w="7220458">
                  <a:moveTo>
                    <a:pt x="0" y="40767"/>
                  </a:moveTo>
                  <a:cubicBezTo>
                    <a:pt x="0" y="18288"/>
                    <a:pt x="18288" y="0"/>
                    <a:pt x="40767" y="0"/>
                  </a:cubicBezTo>
                  <a:lnTo>
                    <a:pt x="7179691" y="0"/>
                  </a:lnTo>
                  <a:cubicBezTo>
                    <a:pt x="7202298" y="0"/>
                    <a:pt x="7220458" y="18288"/>
                    <a:pt x="7220458" y="40767"/>
                  </a:cubicBezTo>
                  <a:lnTo>
                    <a:pt x="7220458" y="3487928"/>
                  </a:lnTo>
                  <a:cubicBezTo>
                    <a:pt x="7220458" y="3510534"/>
                    <a:pt x="7202170" y="3528695"/>
                    <a:pt x="7179691" y="3528695"/>
                  </a:cubicBezTo>
                  <a:lnTo>
                    <a:pt x="40767" y="3528695"/>
                  </a:lnTo>
                  <a:cubicBezTo>
                    <a:pt x="18161" y="3528695"/>
                    <a:pt x="0" y="3510407"/>
                    <a:pt x="0" y="3487928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640414" y="2234059"/>
            <a:ext cx="612576" cy="612576"/>
            <a:chOff x="0" y="0"/>
            <a:chExt cx="816768" cy="8167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737" cy="816737"/>
            </a:xfrm>
            <a:custGeom>
              <a:avLst/>
              <a:gdLst/>
              <a:ahLst/>
              <a:cxnLst/>
              <a:rect r="r" b="b" t="t" l="l"/>
              <a:pathLst>
                <a:path h="816737" w="816737">
                  <a:moveTo>
                    <a:pt x="0" y="408432"/>
                  </a:moveTo>
                  <a:cubicBezTo>
                    <a:pt x="0" y="182880"/>
                    <a:pt x="182880" y="0"/>
                    <a:pt x="408432" y="0"/>
                  </a:cubicBezTo>
                  <a:cubicBezTo>
                    <a:pt x="633984" y="0"/>
                    <a:pt x="816737" y="182880"/>
                    <a:pt x="816737" y="408432"/>
                  </a:cubicBezTo>
                  <a:cubicBezTo>
                    <a:pt x="816737" y="633984"/>
                    <a:pt x="633984" y="816737"/>
                    <a:pt x="408432" y="816737"/>
                  </a:cubicBezTo>
                  <a:cubicBezTo>
                    <a:pt x="182880" y="816737"/>
                    <a:pt x="0" y="633984"/>
                    <a:pt x="0" y="40843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808886" y="2368004"/>
            <a:ext cx="275630" cy="344538"/>
            <a:chOff x="0" y="0"/>
            <a:chExt cx="367507" cy="459383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367538" cy="459359"/>
            </a:xfrm>
            <a:custGeom>
              <a:avLst/>
              <a:gdLst/>
              <a:ahLst/>
              <a:cxnLst/>
              <a:rect r="r" b="b" t="t" l="l"/>
              <a:pathLst>
                <a:path h="459359" w="367538">
                  <a:moveTo>
                    <a:pt x="0" y="0"/>
                  </a:moveTo>
                  <a:lnTo>
                    <a:pt x="367538" y="0"/>
                  </a:lnTo>
                  <a:lnTo>
                    <a:pt x="367538" y="459359"/>
                  </a:lnTo>
                  <a:lnTo>
                    <a:pt x="0" y="459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47" t="0" r="-338" b="-5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640414" y="3022253"/>
            <a:ext cx="3899893" cy="3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Open Stubble Burning Dataset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40414" y="3425577"/>
            <a:ext cx="5007025" cy="104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56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Multi-temporal dataset for Punjab-Haryana (2019-2025) with ground-truth validation, openly released.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055822" y="2029866"/>
            <a:ext cx="5415409" cy="2646610"/>
            <a:chOff x="0" y="0"/>
            <a:chExt cx="7220545" cy="35288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220458" cy="3528695"/>
            </a:xfrm>
            <a:custGeom>
              <a:avLst/>
              <a:gdLst/>
              <a:ahLst/>
              <a:cxnLst/>
              <a:rect r="r" b="b" t="t" l="l"/>
              <a:pathLst>
                <a:path h="3528695" w="7220458">
                  <a:moveTo>
                    <a:pt x="0" y="40767"/>
                  </a:moveTo>
                  <a:cubicBezTo>
                    <a:pt x="0" y="18288"/>
                    <a:pt x="18288" y="0"/>
                    <a:pt x="40767" y="0"/>
                  </a:cubicBezTo>
                  <a:lnTo>
                    <a:pt x="7179691" y="0"/>
                  </a:lnTo>
                  <a:cubicBezTo>
                    <a:pt x="7202298" y="0"/>
                    <a:pt x="7220458" y="18288"/>
                    <a:pt x="7220458" y="40767"/>
                  </a:cubicBezTo>
                  <a:lnTo>
                    <a:pt x="7220458" y="3487928"/>
                  </a:lnTo>
                  <a:cubicBezTo>
                    <a:pt x="7220458" y="3510534"/>
                    <a:pt x="7202170" y="3528695"/>
                    <a:pt x="7179691" y="3528695"/>
                  </a:cubicBezTo>
                  <a:lnTo>
                    <a:pt x="40767" y="3528695"/>
                  </a:lnTo>
                  <a:cubicBezTo>
                    <a:pt x="18161" y="3528695"/>
                    <a:pt x="0" y="3510407"/>
                    <a:pt x="0" y="3487928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260015" y="2234059"/>
            <a:ext cx="612576" cy="612576"/>
            <a:chOff x="0" y="0"/>
            <a:chExt cx="816768" cy="81676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6737" cy="816737"/>
            </a:xfrm>
            <a:custGeom>
              <a:avLst/>
              <a:gdLst/>
              <a:ahLst/>
              <a:cxnLst/>
              <a:rect r="r" b="b" t="t" l="l"/>
              <a:pathLst>
                <a:path h="816737" w="816737">
                  <a:moveTo>
                    <a:pt x="0" y="408432"/>
                  </a:moveTo>
                  <a:cubicBezTo>
                    <a:pt x="0" y="182880"/>
                    <a:pt x="182880" y="0"/>
                    <a:pt x="408432" y="0"/>
                  </a:cubicBezTo>
                  <a:cubicBezTo>
                    <a:pt x="633984" y="0"/>
                    <a:pt x="816737" y="182880"/>
                    <a:pt x="816737" y="408432"/>
                  </a:cubicBezTo>
                  <a:cubicBezTo>
                    <a:pt x="816737" y="633984"/>
                    <a:pt x="633984" y="816737"/>
                    <a:pt x="408432" y="816737"/>
                  </a:cubicBezTo>
                  <a:cubicBezTo>
                    <a:pt x="182880" y="816737"/>
                    <a:pt x="0" y="633984"/>
                    <a:pt x="0" y="40843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2428487" y="2368004"/>
            <a:ext cx="275630" cy="344538"/>
            <a:chOff x="0" y="0"/>
            <a:chExt cx="367507" cy="459383"/>
          </a:xfrm>
        </p:grpSpPr>
        <p:sp>
          <p:nvSpPr>
            <p:cNvPr name="Freeform 29" id="29" descr="preencoded.png"/>
            <p:cNvSpPr/>
            <p:nvPr/>
          </p:nvSpPr>
          <p:spPr>
            <a:xfrm flipH="false" flipV="false" rot="0">
              <a:off x="0" y="0"/>
              <a:ext cx="367538" cy="459359"/>
            </a:xfrm>
            <a:custGeom>
              <a:avLst/>
              <a:gdLst/>
              <a:ahLst/>
              <a:cxnLst/>
              <a:rect r="r" b="b" t="t" l="l"/>
              <a:pathLst>
                <a:path h="459359" w="367538">
                  <a:moveTo>
                    <a:pt x="0" y="0"/>
                  </a:moveTo>
                  <a:lnTo>
                    <a:pt x="367538" y="0"/>
                  </a:lnTo>
                  <a:lnTo>
                    <a:pt x="367538" y="459359"/>
                  </a:lnTo>
                  <a:lnTo>
                    <a:pt x="0" y="459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47" t="0" r="-338" b="-5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260015" y="3022253"/>
            <a:ext cx="3724721" cy="3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Air Quality Impact Prediction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60015" y="3425577"/>
            <a:ext cx="5007025" cy="72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56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Correlating stubble FRP with downwind PM2.5 concentrations using WRF-Chem modeling.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816769" y="4880670"/>
            <a:ext cx="5415260" cy="2646610"/>
            <a:chOff x="0" y="0"/>
            <a:chExt cx="7220347" cy="352881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220203" cy="3528695"/>
            </a:xfrm>
            <a:custGeom>
              <a:avLst/>
              <a:gdLst/>
              <a:ahLst/>
              <a:cxnLst/>
              <a:rect r="r" b="b" t="t" l="l"/>
              <a:pathLst>
                <a:path h="3528695" w="7220203">
                  <a:moveTo>
                    <a:pt x="0" y="40767"/>
                  </a:moveTo>
                  <a:cubicBezTo>
                    <a:pt x="0" y="18288"/>
                    <a:pt x="18288" y="0"/>
                    <a:pt x="40767" y="0"/>
                  </a:cubicBezTo>
                  <a:lnTo>
                    <a:pt x="7179437" y="0"/>
                  </a:lnTo>
                  <a:cubicBezTo>
                    <a:pt x="7202043" y="0"/>
                    <a:pt x="7220203" y="18288"/>
                    <a:pt x="7220203" y="40767"/>
                  </a:cubicBezTo>
                  <a:lnTo>
                    <a:pt x="7220203" y="3487928"/>
                  </a:lnTo>
                  <a:cubicBezTo>
                    <a:pt x="7220203" y="3510534"/>
                    <a:pt x="7201915" y="3528695"/>
                    <a:pt x="7179437" y="3528695"/>
                  </a:cubicBezTo>
                  <a:lnTo>
                    <a:pt x="40767" y="3528695"/>
                  </a:lnTo>
                  <a:cubicBezTo>
                    <a:pt x="18161" y="3528695"/>
                    <a:pt x="0" y="3510407"/>
                    <a:pt x="0" y="3487928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020961" y="5084861"/>
            <a:ext cx="612576" cy="612576"/>
            <a:chOff x="0" y="0"/>
            <a:chExt cx="816768" cy="81676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6737" cy="816737"/>
            </a:xfrm>
            <a:custGeom>
              <a:avLst/>
              <a:gdLst/>
              <a:ahLst/>
              <a:cxnLst/>
              <a:rect r="r" b="b" t="t" l="l"/>
              <a:pathLst>
                <a:path h="816737" w="816737">
                  <a:moveTo>
                    <a:pt x="0" y="408432"/>
                  </a:moveTo>
                  <a:cubicBezTo>
                    <a:pt x="0" y="182880"/>
                    <a:pt x="182880" y="0"/>
                    <a:pt x="408432" y="0"/>
                  </a:cubicBezTo>
                  <a:cubicBezTo>
                    <a:pt x="633984" y="0"/>
                    <a:pt x="816737" y="182880"/>
                    <a:pt x="816737" y="408432"/>
                  </a:cubicBezTo>
                  <a:cubicBezTo>
                    <a:pt x="816737" y="633984"/>
                    <a:pt x="633984" y="816737"/>
                    <a:pt x="408432" y="816737"/>
                  </a:cubicBezTo>
                  <a:cubicBezTo>
                    <a:pt x="182880" y="816737"/>
                    <a:pt x="0" y="633984"/>
                    <a:pt x="0" y="40843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189434" y="5218808"/>
            <a:ext cx="275630" cy="344537"/>
            <a:chOff x="0" y="0"/>
            <a:chExt cx="367507" cy="459383"/>
          </a:xfrm>
        </p:grpSpPr>
        <p:sp>
          <p:nvSpPr>
            <p:cNvPr name="Freeform 37" id="37" descr="preencoded.png"/>
            <p:cNvSpPr/>
            <p:nvPr/>
          </p:nvSpPr>
          <p:spPr>
            <a:xfrm flipH="false" flipV="false" rot="0">
              <a:off x="0" y="0"/>
              <a:ext cx="367538" cy="459359"/>
            </a:xfrm>
            <a:custGeom>
              <a:avLst/>
              <a:gdLst/>
              <a:ahLst/>
              <a:cxnLst/>
              <a:rect r="r" b="b" t="t" l="l"/>
              <a:pathLst>
                <a:path h="459359" w="367538">
                  <a:moveTo>
                    <a:pt x="0" y="0"/>
                  </a:moveTo>
                  <a:lnTo>
                    <a:pt x="367538" y="0"/>
                  </a:lnTo>
                  <a:lnTo>
                    <a:pt x="367538" y="459359"/>
                  </a:lnTo>
                  <a:lnTo>
                    <a:pt x="0" y="459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47" t="0" r="-338" b="-5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020961" y="5873055"/>
            <a:ext cx="3150989" cy="3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Open-Source Resources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0961" y="6276380"/>
            <a:ext cx="5006876" cy="72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56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Fine-tuning scripts and model checkpoints released on Hugging Face to catalyze research.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6436221" y="4880670"/>
            <a:ext cx="5415409" cy="2646610"/>
            <a:chOff x="0" y="0"/>
            <a:chExt cx="7220545" cy="352881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220458" cy="3528695"/>
            </a:xfrm>
            <a:custGeom>
              <a:avLst/>
              <a:gdLst/>
              <a:ahLst/>
              <a:cxnLst/>
              <a:rect r="r" b="b" t="t" l="l"/>
              <a:pathLst>
                <a:path h="3528695" w="7220458">
                  <a:moveTo>
                    <a:pt x="0" y="40767"/>
                  </a:moveTo>
                  <a:cubicBezTo>
                    <a:pt x="0" y="18288"/>
                    <a:pt x="18288" y="0"/>
                    <a:pt x="40767" y="0"/>
                  </a:cubicBezTo>
                  <a:lnTo>
                    <a:pt x="7179691" y="0"/>
                  </a:lnTo>
                  <a:cubicBezTo>
                    <a:pt x="7202298" y="0"/>
                    <a:pt x="7220458" y="18288"/>
                    <a:pt x="7220458" y="40767"/>
                  </a:cubicBezTo>
                  <a:lnTo>
                    <a:pt x="7220458" y="3487928"/>
                  </a:lnTo>
                  <a:cubicBezTo>
                    <a:pt x="7220458" y="3510534"/>
                    <a:pt x="7202170" y="3528695"/>
                    <a:pt x="7179691" y="3528695"/>
                  </a:cubicBezTo>
                  <a:lnTo>
                    <a:pt x="40767" y="3528695"/>
                  </a:lnTo>
                  <a:cubicBezTo>
                    <a:pt x="18161" y="3528695"/>
                    <a:pt x="0" y="3510407"/>
                    <a:pt x="0" y="3487928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6640414" y="5084861"/>
            <a:ext cx="612576" cy="612576"/>
            <a:chOff x="0" y="0"/>
            <a:chExt cx="816768" cy="81676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6737" cy="816737"/>
            </a:xfrm>
            <a:custGeom>
              <a:avLst/>
              <a:gdLst/>
              <a:ahLst/>
              <a:cxnLst/>
              <a:rect r="r" b="b" t="t" l="l"/>
              <a:pathLst>
                <a:path h="816737" w="816737">
                  <a:moveTo>
                    <a:pt x="0" y="408432"/>
                  </a:moveTo>
                  <a:cubicBezTo>
                    <a:pt x="0" y="182880"/>
                    <a:pt x="182880" y="0"/>
                    <a:pt x="408432" y="0"/>
                  </a:cubicBezTo>
                  <a:cubicBezTo>
                    <a:pt x="633984" y="0"/>
                    <a:pt x="816737" y="182880"/>
                    <a:pt x="816737" y="408432"/>
                  </a:cubicBezTo>
                  <a:cubicBezTo>
                    <a:pt x="816737" y="633984"/>
                    <a:pt x="633984" y="816737"/>
                    <a:pt x="408432" y="816737"/>
                  </a:cubicBezTo>
                  <a:cubicBezTo>
                    <a:pt x="182880" y="816737"/>
                    <a:pt x="0" y="633984"/>
                    <a:pt x="0" y="40843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6808886" y="5218808"/>
            <a:ext cx="275630" cy="344537"/>
            <a:chOff x="0" y="0"/>
            <a:chExt cx="367507" cy="459383"/>
          </a:xfrm>
        </p:grpSpPr>
        <p:sp>
          <p:nvSpPr>
            <p:cNvPr name="Freeform 45" id="45" descr="preencoded.png"/>
            <p:cNvSpPr/>
            <p:nvPr/>
          </p:nvSpPr>
          <p:spPr>
            <a:xfrm flipH="false" flipV="false" rot="0">
              <a:off x="0" y="0"/>
              <a:ext cx="367538" cy="459359"/>
            </a:xfrm>
            <a:custGeom>
              <a:avLst/>
              <a:gdLst/>
              <a:ahLst/>
              <a:cxnLst/>
              <a:rect r="r" b="b" t="t" l="l"/>
              <a:pathLst>
                <a:path h="459359" w="367538">
                  <a:moveTo>
                    <a:pt x="0" y="0"/>
                  </a:moveTo>
                  <a:lnTo>
                    <a:pt x="367538" y="0"/>
                  </a:lnTo>
                  <a:lnTo>
                    <a:pt x="367538" y="459359"/>
                  </a:lnTo>
                  <a:lnTo>
                    <a:pt x="0" y="459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47" t="0" r="-338" b="-5"/>
              </a:stretch>
            </a:blip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6640414" y="5873055"/>
            <a:ext cx="3339704" cy="3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Quantitative Performance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640414" y="6276380"/>
            <a:ext cx="5007025" cy="104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56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≥30% latency reduction and ≥10% accuracy gain over baselines, reducing 45% false negatives in stubble detection.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2055822" y="4880670"/>
            <a:ext cx="5415409" cy="2646610"/>
            <a:chOff x="0" y="0"/>
            <a:chExt cx="7220545" cy="352881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220458" cy="3528695"/>
            </a:xfrm>
            <a:custGeom>
              <a:avLst/>
              <a:gdLst/>
              <a:ahLst/>
              <a:cxnLst/>
              <a:rect r="r" b="b" t="t" l="l"/>
              <a:pathLst>
                <a:path h="3528695" w="7220458">
                  <a:moveTo>
                    <a:pt x="0" y="40767"/>
                  </a:moveTo>
                  <a:cubicBezTo>
                    <a:pt x="0" y="18288"/>
                    <a:pt x="18288" y="0"/>
                    <a:pt x="40767" y="0"/>
                  </a:cubicBezTo>
                  <a:lnTo>
                    <a:pt x="7179691" y="0"/>
                  </a:lnTo>
                  <a:cubicBezTo>
                    <a:pt x="7202298" y="0"/>
                    <a:pt x="7220458" y="18288"/>
                    <a:pt x="7220458" y="40767"/>
                  </a:cubicBezTo>
                  <a:lnTo>
                    <a:pt x="7220458" y="3487928"/>
                  </a:lnTo>
                  <a:cubicBezTo>
                    <a:pt x="7220458" y="3510534"/>
                    <a:pt x="7202170" y="3528695"/>
                    <a:pt x="7179691" y="3528695"/>
                  </a:cubicBezTo>
                  <a:lnTo>
                    <a:pt x="40767" y="3528695"/>
                  </a:lnTo>
                  <a:cubicBezTo>
                    <a:pt x="18161" y="3528695"/>
                    <a:pt x="0" y="3510407"/>
                    <a:pt x="0" y="3487928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2260015" y="5084861"/>
            <a:ext cx="612576" cy="612576"/>
            <a:chOff x="0" y="0"/>
            <a:chExt cx="816768" cy="81676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6737" cy="816737"/>
            </a:xfrm>
            <a:custGeom>
              <a:avLst/>
              <a:gdLst/>
              <a:ahLst/>
              <a:cxnLst/>
              <a:rect r="r" b="b" t="t" l="l"/>
              <a:pathLst>
                <a:path h="816737" w="816737">
                  <a:moveTo>
                    <a:pt x="0" y="408432"/>
                  </a:moveTo>
                  <a:cubicBezTo>
                    <a:pt x="0" y="182880"/>
                    <a:pt x="182880" y="0"/>
                    <a:pt x="408432" y="0"/>
                  </a:cubicBezTo>
                  <a:cubicBezTo>
                    <a:pt x="633984" y="0"/>
                    <a:pt x="816737" y="182880"/>
                    <a:pt x="816737" y="408432"/>
                  </a:cubicBezTo>
                  <a:cubicBezTo>
                    <a:pt x="816737" y="633984"/>
                    <a:pt x="633984" y="816737"/>
                    <a:pt x="408432" y="816737"/>
                  </a:cubicBezTo>
                  <a:cubicBezTo>
                    <a:pt x="182880" y="816737"/>
                    <a:pt x="0" y="633984"/>
                    <a:pt x="0" y="40843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52" id="52"/>
          <p:cNvGrpSpPr>
            <a:grpSpLocks noChangeAspect="true"/>
          </p:cNvGrpSpPr>
          <p:nvPr/>
        </p:nvGrpSpPr>
        <p:grpSpPr>
          <a:xfrm rot="0">
            <a:off x="12428487" y="5218808"/>
            <a:ext cx="275630" cy="344537"/>
            <a:chOff x="0" y="0"/>
            <a:chExt cx="367507" cy="459383"/>
          </a:xfrm>
        </p:grpSpPr>
        <p:sp>
          <p:nvSpPr>
            <p:cNvPr name="Freeform 53" id="53" descr="preencoded.png"/>
            <p:cNvSpPr/>
            <p:nvPr/>
          </p:nvSpPr>
          <p:spPr>
            <a:xfrm flipH="false" flipV="false" rot="0">
              <a:off x="0" y="0"/>
              <a:ext cx="367538" cy="459359"/>
            </a:xfrm>
            <a:custGeom>
              <a:avLst/>
              <a:gdLst/>
              <a:ahLst/>
              <a:cxnLst/>
              <a:rect r="r" b="b" t="t" l="l"/>
              <a:pathLst>
                <a:path h="459359" w="367538">
                  <a:moveTo>
                    <a:pt x="0" y="0"/>
                  </a:moveTo>
                  <a:lnTo>
                    <a:pt x="367538" y="0"/>
                  </a:lnTo>
                  <a:lnTo>
                    <a:pt x="367538" y="459359"/>
                  </a:lnTo>
                  <a:lnTo>
                    <a:pt x="0" y="459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47" t="0" r="-338" b="-5"/>
              </a:stretch>
            </a:blip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12260015" y="5873055"/>
            <a:ext cx="3324523" cy="3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Policy Recommendations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260015" y="6276380"/>
            <a:ext cx="5007025" cy="72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56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Evidence-based penalties and targeted subsidy distribution for in-situ stubble management.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816769" y="7731472"/>
            <a:ext cx="16654462" cy="1993255"/>
            <a:chOff x="0" y="0"/>
            <a:chExt cx="22205950" cy="265767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22205950" cy="2657729"/>
            </a:xfrm>
            <a:custGeom>
              <a:avLst/>
              <a:gdLst/>
              <a:ahLst/>
              <a:cxnLst/>
              <a:rect r="r" b="b" t="t" l="l"/>
              <a:pathLst>
                <a:path h="2657729" w="22205950">
                  <a:moveTo>
                    <a:pt x="0" y="40894"/>
                  </a:moveTo>
                  <a:cubicBezTo>
                    <a:pt x="0" y="18288"/>
                    <a:pt x="18288" y="0"/>
                    <a:pt x="40894" y="0"/>
                  </a:cubicBezTo>
                  <a:lnTo>
                    <a:pt x="22165056" y="0"/>
                  </a:lnTo>
                  <a:cubicBezTo>
                    <a:pt x="22187663" y="0"/>
                    <a:pt x="22205950" y="18288"/>
                    <a:pt x="22205950" y="40894"/>
                  </a:cubicBezTo>
                  <a:lnTo>
                    <a:pt x="22205950" y="2616835"/>
                  </a:lnTo>
                  <a:cubicBezTo>
                    <a:pt x="22205950" y="2639441"/>
                    <a:pt x="22187663" y="2657729"/>
                    <a:pt x="22165056" y="2657729"/>
                  </a:cubicBezTo>
                  <a:lnTo>
                    <a:pt x="40894" y="2657729"/>
                  </a:lnTo>
                  <a:cubicBezTo>
                    <a:pt x="18288" y="2657729"/>
                    <a:pt x="0" y="2639441"/>
                    <a:pt x="0" y="2616835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020961" y="7935665"/>
            <a:ext cx="612576" cy="612576"/>
            <a:chOff x="0" y="0"/>
            <a:chExt cx="816768" cy="81676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6737" cy="816737"/>
            </a:xfrm>
            <a:custGeom>
              <a:avLst/>
              <a:gdLst/>
              <a:ahLst/>
              <a:cxnLst/>
              <a:rect r="r" b="b" t="t" l="l"/>
              <a:pathLst>
                <a:path h="816737" w="816737">
                  <a:moveTo>
                    <a:pt x="0" y="408432"/>
                  </a:moveTo>
                  <a:cubicBezTo>
                    <a:pt x="0" y="182880"/>
                    <a:pt x="182880" y="0"/>
                    <a:pt x="408432" y="0"/>
                  </a:cubicBezTo>
                  <a:cubicBezTo>
                    <a:pt x="633984" y="0"/>
                    <a:pt x="816737" y="182880"/>
                    <a:pt x="816737" y="408432"/>
                  </a:cubicBezTo>
                  <a:cubicBezTo>
                    <a:pt x="816737" y="633984"/>
                    <a:pt x="633984" y="816737"/>
                    <a:pt x="408432" y="816737"/>
                  </a:cubicBezTo>
                  <a:cubicBezTo>
                    <a:pt x="182880" y="816737"/>
                    <a:pt x="0" y="633984"/>
                    <a:pt x="0" y="40843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60" id="60"/>
          <p:cNvGrpSpPr>
            <a:grpSpLocks noChangeAspect="true"/>
          </p:cNvGrpSpPr>
          <p:nvPr/>
        </p:nvGrpSpPr>
        <p:grpSpPr>
          <a:xfrm rot="0">
            <a:off x="1189434" y="8069610"/>
            <a:ext cx="275630" cy="344537"/>
            <a:chOff x="0" y="0"/>
            <a:chExt cx="367507" cy="459383"/>
          </a:xfrm>
        </p:grpSpPr>
        <p:sp>
          <p:nvSpPr>
            <p:cNvPr name="Freeform 61" id="61" descr="preencoded.png"/>
            <p:cNvSpPr/>
            <p:nvPr/>
          </p:nvSpPr>
          <p:spPr>
            <a:xfrm flipH="false" flipV="false" rot="0">
              <a:off x="0" y="0"/>
              <a:ext cx="367538" cy="459359"/>
            </a:xfrm>
            <a:custGeom>
              <a:avLst/>
              <a:gdLst/>
              <a:ahLst/>
              <a:cxnLst/>
              <a:rect r="r" b="b" t="t" l="l"/>
              <a:pathLst>
                <a:path h="459359" w="367538">
                  <a:moveTo>
                    <a:pt x="0" y="0"/>
                  </a:moveTo>
                  <a:lnTo>
                    <a:pt x="367538" y="0"/>
                  </a:lnTo>
                  <a:lnTo>
                    <a:pt x="367538" y="459359"/>
                  </a:lnTo>
                  <a:lnTo>
                    <a:pt x="0" y="459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347" t="0" r="-338" b="-5"/>
              </a:stretch>
            </a:blipFill>
          </p:spPr>
        </p:sp>
      </p:grpSp>
      <p:sp>
        <p:nvSpPr>
          <p:cNvPr name="TextBox 62" id="62"/>
          <p:cNvSpPr txBox="true"/>
          <p:nvPr/>
        </p:nvSpPr>
        <p:spPr>
          <a:xfrm rot="0">
            <a:off x="1020961" y="8723859"/>
            <a:ext cx="2876847" cy="3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Stakeholder Feedback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20961" y="9127182"/>
            <a:ext cx="16246079" cy="39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562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Improved preparedness workflows and air quality management from SDMA and Punjab Pollution Control Board.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049019" y="9686925"/>
            <a:ext cx="2153256" cy="514350"/>
            <a:chOff x="0" y="0"/>
            <a:chExt cx="2871008" cy="685800"/>
          </a:xfrm>
        </p:grpSpPr>
        <p:sp>
          <p:nvSpPr>
            <p:cNvPr name="Freeform 7" id="7" descr="preencoded.png">
              <a:hlinkClick r:id="rId3" tooltip="https://gamma.app/?utm_source=made-with-gamma"/>
            </p:cNvPr>
            <p:cNvSpPr/>
            <p:nvPr/>
          </p:nvSpPr>
          <p:spPr>
            <a:xfrm flipH="false" flipV="false" rot="0">
              <a:off x="0" y="0"/>
              <a:ext cx="2870962" cy="685800"/>
            </a:xfrm>
            <a:custGeom>
              <a:avLst/>
              <a:gdLst/>
              <a:ahLst/>
              <a:cxnLst/>
              <a:rect r="r" b="b" t="t" l="l"/>
              <a:pathLst>
                <a:path h="685800" w="2870962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2238" y="1929259"/>
            <a:ext cx="3101131" cy="39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2545854"/>
            <a:ext cx="9445526" cy="157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A Comprehensive Multi-Hazard System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4410967"/>
            <a:ext cx="9445526" cy="167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This project leverages the state-of-the-art Prithvi-100M foundation model to create a comprehensive multi-sensor, multi-hazard early-warning system addressing India's most pressing environmental challenges: floods, landslides, forest fires, and agricultural stubble burning.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6277719"/>
            <a:ext cx="9445526" cy="207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The inclusion of geostationary monitoring for stubble burning addresses critical gaps in current satellite-based approaches that miss late-afternoon burning activities. By fusing optical, radar, FRP, and meteorological data through a scalable cloud-native pipeline, the system provides immediate disaster response and long-term environmental monitoring.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131689"/>
            <a:ext cx="3101131" cy="39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1748284"/>
            <a:ext cx="9926539" cy="80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Technical Innovation Highlights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3296096"/>
            <a:ext cx="8027789" cy="2614761"/>
            <a:chOff x="0" y="0"/>
            <a:chExt cx="10703718" cy="34863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03687" cy="3486277"/>
            </a:xfrm>
            <a:custGeom>
              <a:avLst/>
              <a:gdLst/>
              <a:ahLst/>
              <a:cxnLst/>
              <a:rect r="r" b="b" t="t" l="l"/>
              <a:pathLst>
                <a:path h="3486277" w="10703687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520807" y="0"/>
                  </a:lnTo>
                  <a:cubicBezTo>
                    <a:pt x="10621772" y="0"/>
                    <a:pt x="10703687" y="81915"/>
                    <a:pt x="10703687" y="182880"/>
                  </a:cubicBezTo>
                  <a:lnTo>
                    <a:pt x="10703687" y="3303397"/>
                  </a:lnTo>
                  <a:cubicBezTo>
                    <a:pt x="10703687" y="3404362"/>
                    <a:pt x="10621772" y="3486277"/>
                    <a:pt x="10520807" y="3486277"/>
                  </a:cubicBezTo>
                  <a:lnTo>
                    <a:pt x="182880" y="3486277"/>
                  </a:lnTo>
                  <a:cubicBezTo>
                    <a:pt x="81915" y="3486277"/>
                    <a:pt x="0" y="3404362"/>
                    <a:pt x="0" y="3303397"/>
                  </a:cubicBezTo>
                  <a:close/>
                </a:path>
              </a:pathLst>
            </a:custGeom>
            <a:solidFill>
              <a:srgbClr val="FCFCF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2238" y="3267521"/>
            <a:ext cx="8027789" cy="114300"/>
            <a:chOff x="0" y="0"/>
            <a:chExt cx="10703718" cy="152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03814" cy="152400"/>
            </a:xfrm>
            <a:custGeom>
              <a:avLst/>
              <a:gdLst/>
              <a:ahLst/>
              <a:cxnLst/>
              <a:rect r="r" b="b" t="t" l="l"/>
              <a:pathLst>
                <a:path h="152400" w="10703814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lnTo>
                    <a:pt x="10654157" y="0"/>
                  </a:lnTo>
                  <a:cubicBezTo>
                    <a:pt x="10681589" y="0"/>
                    <a:pt x="10703814" y="22225"/>
                    <a:pt x="10703814" y="49657"/>
                  </a:cubicBezTo>
                  <a:lnTo>
                    <a:pt x="10703814" y="102743"/>
                  </a:lnTo>
                  <a:cubicBezTo>
                    <a:pt x="10703814" y="130175"/>
                    <a:pt x="10681589" y="152400"/>
                    <a:pt x="10654157" y="152400"/>
                  </a:cubicBezTo>
                  <a:lnTo>
                    <a:pt x="49657" y="152400"/>
                  </a:lnTo>
                  <a:cubicBezTo>
                    <a:pt x="22225" y="152400"/>
                    <a:pt x="0" y="130175"/>
                    <a:pt x="0" y="102743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634061" y="2924026"/>
            <a:ext cx="744141" cy="744141"/>
            <a:chOff x="0" y="0"/>
            <a:chExt cx="992188" cy="9921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2251" cy="992251"/>
            </a:xfrm>
            <a:custGeom>
              <a:avLst/>
              <a:gdLst/>
              <a:ahLst/>
              <a:cxnLst/>
              <a:rect r="r" b="b" t="t" l="l"/>
              <a:pathLst>
                <a:path h="992251" w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857304" y="3014811"/>
            <a:ext cx="297656" cy="46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true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8760" y="3906739"/>
            <a:ext cx="6762006" cy="39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First Multi-Hazard Prithvi-100M Application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8760" y="4367064"/>
            <a:ext cx="7474744" cy="87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Tailored for Indian conditions, integrating diverse disaster types.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267974" y="3296096"/>
            <a:ext cx="8027789" cy="2614761"/>
            <a:chOff x="0" y="0"/>
            <a:chExt cx="10703718" cy="34863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03687" cy="3486277"/>
            </a:xfrm>
            <a:custGeom>
              <a:avLst/>
              <a:gdLst/>
              <a:ahLst/>
              <a:cxnLst/>
              <a:rect r="r" b="b" t="t" l="l"/>
              <a:pathLst>
                <a:path h="3486277" w="10703687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520807" y="0"/>
                  </a:lnTo>
                  <a:cubicBezTo>
                    <a:pt x="10621772" y="0"/>
                    <a:pt x="10703687" y="81915"/>
                    <a:pt x="10703687" y="182880"/>
                  </a:cubicBezTo>
                  <a:lnTo>
                    <a:pt x="10703687" y="3303397"/>
                  </a:lnTo>
                  <a:cubicBezTo>
                    <a:pt x="10703687" y="3404362"/>
                    <a:pt x="10621772" y="3486277"/>
                    <a:pt x="10520807" y="3486277"/>
                  </a:cubicBezTo>
                  <a:lnTo>
                    <a:pt x="182880" y="3486277"/>
                  </a:lnTo>
                  <a:cubicBezTo>
                    <a:pt x="81915" y="3486277"/>
                    <a:pt x="0" y="3404362"/>
                    <a:pt x="0" y="3303397"/>
                  </a:cubicBezTo>
                  <a:close/>
                </a:path>
              </a:pathLst>
            </a:custGeom>
            <a:solidFill>
              <a:srgbClr val="FCFCFC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267974" y="3267521"/>
            <a:ext cx="8027789" cy="114300"/>
            <a:chOff x="0" y="0"/>
            <a:chExt cx="10703718" cy="152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03814" cy="152400"/>
            </a:xfrm>
            <a:custGeom>
              <a:avLst/>
              <a:gdLst/>
              <a:ahLst/>
              <a:cxnLst/>
              <a:rect r="r" b="b" t="t" l="l"/>
              <a:pathLst>
                <a:path h="152400" w="10703814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lnTo>
                    <a:pt x="10654157" y="0"/>
                  </a:lnTo>
                  <a:cubicBezTo>
                    <a:pt x="10681589" y="0"/>
                    <a:pt x="10703814" y="22225"/>
                    <a:pt x="10703814" y="49657"/>
                  </a:cubicBezTo>
                  <a:lnTo>
                    <a:pt x="10703814" y="102743"/>
                  </a:lnTo>
                  <a:cubicBezTo>
                    <a:pt x="10703814" y="130175"/>
                    <a:pt x="10681589" y="152400"/>
                    <a:pt x="10654157" y="152400"/>
                  </a:cubicBezTo>
                  <a:lnTo>
                    <a:pt x="49657" y="152400"/>
                  </a:lnTo>
                  <a:cubicBezTo>
                    <a:pt x="22225" y="152400"/>
                    <a:pt x="0" y="130175"/>
                    <a:pt x="0" y="102743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909797" y="2924026"/>
            <a:ext cx="744141" cy="744141"/>
            <a:chOff x="0" y="0"/>
            <a:chExt cx="992188" cy="99218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92251" cy="992251"/>
            </a:xfrm>
            <a:custGeom>
              <a:avLst/>
              <a:gdLst/>
              <a:ahLst/>
              <a:cxnLst/>
              <a:rect r="r" b="b" t="t" l="l"/>
              <a:pathLst>
                <a:path h="992251" w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3133040" y="3014811"/>
            <a:ext cx="297656" cy="46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true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44496" y="3906739"/>
            <a:ext cx="7474744" cy="78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Novel Polar-Orbiting &amp; Geostationary Fire Detection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44496" y="4754761"/>
            <a:ext cx="7474744" cy="87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Seamlessly combines data from different satellite types for comprehensive coverage.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92238" y="6530876"/>
            <a:ext cx="8027789" cy="2614761"/>
            <a:chOff x="0" y="0"/>
            <a:chExt cx="10703718" cy="34863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703687" cy="3486277"/>
            </a:xfrm>
            <a:custGeom>
              <a:avLst/>
              <a:gdLst/>
              <a:ahLst/>
              <a:cxnLst/>
              <a:rect r="r" b="b" t="t" l="l"/>
              <a:pathLst>
                <a:path h="3486277" w="10703687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520807" y="0"/>
                  </a:lnTo>
                  <a:cubicBezTo>
                    <a:pt x="10621772" y="0"/>
                    <a:pt x="10703687" y="81915"/>
                    <a:pt x="10703687" y="182880"/>
                  </a:cubicBezTo>
                  <a:lnTo>
                    <a:pt x="10703687" y="3303397"/>
                  </a:lnTo>
                  <a:cubicBezTo>
                    <a:pt x="10703687" y="3404362"/>
                    <a:pt x="10621772" y="3486277"/>
                    <a:pt x="10520807" y="3486277"/>
                  </a:cubicBezTo>
                  <a:lnTo>
                    <a:pt x="182880" y="3486277"/>
                  </a:lnTo>
                  <a:cubicBezTo>
                    <a:pt x="81915" y="3486277"/>
                    <a:pt x="0" y="3404362"/>
                    <a:pt x="0" y="3303397"/>
                  </a:cubicBezTo>
                  <a:close/>
                </a:path>
              </a:pathLst>
            </a:custGeom>
            <a:solidFill>
              <a:srgbClr val="FCFCFC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92238" y="6502301"/>
            <a:ext cx="8027789" cy="114300"/>
            <a:chOff x="0" y="0"/>
            <a:chExt cx="10703718" cy="152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703814" cy="152400"/>
            </a:xfrm>
            <a:custGeom>
              <a:avLst/>
              <a:gdLst/>
              <a:ahLst/>
              <a:cxnLst/>
              <a:rect r="r" b="b" t="t" l="l"/>
              <a:pathLst>
                <a:path h="152400" w="10703814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lnTo>
                    <a:pt x="10654157" y="0"/>
                  </a:lnTo>
                  <a:cubicBezTo>
                    <a:pt x="10681589" y="0"/>
                    <a:pt x="10703814" y="22225"/>
                    <a:pt x="10703814" y="49657"/>
                  </a:cubicBezTo>
                  <a:lnTo>
                    <a:pt x="10703814" y="102743"/>
                  </a:lnTo>
                  <a:cubicBezTo>
                    <a:pt x="10703814" y="130175"/>
                    <a:pt x="10681589" y="152400"/>
                    <a:pt x="10654157" y="152400"/>
                  </a:cubicBezTo>
                  <a:lnTo>
                    <a:pt x="49657" y="152400"/>
                  </a:lnTo>
                  <a:cubicBezTo>
                    <a:pt x="22225" y="152400"/>
                    <a:pt x="0" y="130175"/>
                    <a:pt x="0" y="102743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634061" y="6158805"/>
            <a:ext cx="744141" cy="744141"/>
            <a:chOff x="0" y="0"/>
            <a:chExt cx="992188" cy="99218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92251" cy="992251"/>
            </a:xfrm>
            <a:custGeom>
              <a:avLst/>
              <a:gdLst/>
              <a:ahLst/>
              <a:cxnLst/>
              <a:rect r="r" b="b" t="t" l="l"/>
              <a:pathLst>
                <a:path h="992251" w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4857304" y="6249591"/>
            <a:ext cx="297656" cy="46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true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68760" y="7141517"/>
            <a:ext cx="6052096" cy="39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Real-Time Air Quality Impact Modeling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8760" y="7601842"/>
            <a:ext cx="7474744" cy="87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Predicts PM2.5 concentrations from agricultural burning in real-time.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267974" y="6530876"/>
            <a:ext cx="8027789" cy="2614761"/>
            <a:chOff x="0" y="0"/>
            <a:chExt cx="10703718" cy="34863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703687" cy="3486277"/>
            </a:xfrm>
            <a:custGeom>
              <a:avLst/>
              <a:gdLst/>
              <a:ahLst/>
              <a:cxnLst/>
              <a:rect r="r" b="b" t="t" l="l"/>
              <a:pathLst>
                <a:path h="3486277" w="10703687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520807" y="0"/>
                  </a:lnTo>
                  <a:cubicBezTo>
                    <a:pt x="10621772" y="0"/>
                    <a:pt x="10703687" y="81915"/>
                    <a:pt x="10703687" y="182880"/>
                  </a:cubicBezTo>
                  <a:lnTo>
                    <a:pt x="10703687" y="3303397"/>
                  </a:lnTo>
                  <a:cubicBezTo>
                    <a:pt x="10703687" y="3404362"/>
                    <a:pt x="10621772" y="3486277"/>
                    <a:pt x="10520807" y="3486277"/>
                  </a:cubicBezTo>
                  <a:lnTo>
                    <a:pt x="182880" y="3486277"/>
                  </a:lnTo>
                  <a:cubicBezTo>
                    <a:pt x="81915" y="3486277"/>
                    <a:pt x="0" y="3404362"/>
                    <a:pt x="0" y="3303397"/>
                  </a:cubicBezTo>
                  <a:close/>
                </a:path>
              </a:pathLst>
            </a:custGeom>
            <a:solidFill>
              <a:srgbClr val="FCFCFC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9267974" y="6502301"/>
            <a:ext cx="8027789" cy="114300"/>
            <a:chOff x="0" y="0"/>
            <a:chExt cx="10703718" cy="152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703814" cy="152400"/>
            </a:xfrm>
            <a:custGeom>
              <a:avLst/>
              <a:gdLst/>
              <a:ahLst/>
              <a:cxnLst/>
              <a:rect r="r" b="b" t="t" l="l"/>
              <a:pathLst>
                <a:path h="152400" w="10703814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lnTo>
                    <a:pt x="10654157" y="0"/>
                  </a:lnTo>
                  <a:cubicBezTo>
                    <a:pt x="10681589" y="0"/>
                    <a:pt x="10703814" y="22225"/>
                    <a:pt x="10703814" y="49657"/>
                  </a:cubicBezTo>
                  <a:lnTo>
                    <a:pt x="10703814" y="102743"/>
                  </a:lnTo>
                  <a:cubicBezTo>
                    <a:pt x="10703814" y="130175"/>
                    <a:pt x="10681589" y="152400"/>
                    <a:pt x="10654157" y="152400"/>
                  </a:cubicBezTo>
                  <a:lnTo>
                    <a:pt x="49657" y="152400"/>
                  </a:lnTo>
                  <a:cubicBezTo>
                    <a:pt x="22225" y="152400"/>
                    <a:pt x="0" y="130175"/>
                    <a:pt x="0" y="102743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2909797" y="6158805"/>
            <a:ext cx="744141" cy="744141"/>
            <a:chOff x="0" y="0"/>
            <a:chExt cx="992188" cy="99218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92251" cy="992251"/>
            </a:xfrm>
            <a:custGeom>
              <a:avLst/>
              <a:gdLst/>
              <a:ahLst/>
              <a:cxnLst/>
              <a:rect r="r" b="b" t="t" l="l"/>
              <a:pathLst>
                <a:path h="992251" w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13133040" y="6249591"/>
            <a:ext cx="297656" cy="46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true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544496" y="7141517"/>
            <a:ext cx="7474744" cy="78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Automated Policy-Relevant Stubble Burning Intelligence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544496" y="7989540"/>
            <a:ext cx="7474744" cy="87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Provides precise, actionable data for policy enforcement and interventions.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DAGv1kIlqhg</dc:identifier>
  <dcterms:modified xsi:type="dcterms:W3CDTF">2011-08-01T06:04:30Z</dcterms:modified>
  <cp:revision>1</cp:revision>
  <dc:title>Multi-Sensor-Disaster-Detection-and-Early-Warning-System.pptx</dc:title>
</cp:coreProperties>
</file>