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58" r:id="rId4"/>
    <p:sldId id="259" r:id="rId5"/>
    <p:sldId id="266" r:id="rId6"/>
    <p:sldId id="267" r:id="rId7"/>
    <p:sldId id="260" r:id="rId8"/>
    <p:sldId id="261" r:id="rId9"/>
    <p:sldId id="262" r:id="rId10"/>
    <p:sldId id="272" r:id="rId11"/>
    <p:sldId id="273" r:id="rId12"/>
    <p:sldId id="263" r:id="rId13"/>
    <p:sldId id="271" r:id="rId14"/>
    <p:sldId id="274" r:id="rId15"/>
    <p:sldId id="264" r:id="rId16"/>
    <p:sldId id="269" r:id="rId17"/>
    <p:sldId id="270" r:id="rId18"/>
    <p:sldId id="275" r:id="rId19"/>
    <p:sldId id="276" r:id="rId20"/>
    <p:sldId id="277"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3960BA-3757-437C-A087-A02DAD34B017}" type="datetimeFigureOut">
              <a:rPr lang="en-US" smtClean="0"/>
              <a:t>12-Jul-24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DE9E18-C9CD-4A07-8F72-4031334797C9}" type="slidenum">
              <a:rPr lang="en-US" smtClean="0"/>
              <a:t>‹#›</a:t>
            </a:fld>
            <a:endParaRPr lang="en-US"/>
          </a:p>
        </p:txBody>
      </p:sp>
    </p:spTree>
    <p:extLst>
      <p:ext uri="{BB962C8B-B14F-4D97-AF65-F5344CB8AC3E}">
        <p14:creationId xmlns:p14="http://schemas.microsoft.com/office/powerpoint/2010/main" val="95907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DE9E18-C9CD-4A07-8F72-4031334797C9}" type="slidenum">
              <a:rPr lang="en-US" smtClean="0"/>
              <a:t>10</a:t>
            </a:fld>
            <a:endParaRPr lang="en-US"/>
          </a:p>
        </p:txBody>
      </p:sp>
    </p:spTree>
    <p:extLst>
      <p:ext uri="{BB962C8B-B14F-4D97-AF65-F5344CB8AC3E}">
        <p14:creationId xmlns:p14="http://schemas.microsoft.com/office/powerpoint/2010/main" val="273119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9257208-0DB9-4F77-8644-51F966C76F9D}" type="datetimeFigureOut">
              <a:rPr lang="en-US" smtClean="0"/>
              <a:t>12-Jul-24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4EBEDF-11B1-4EE1-A691-209BD09835F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257208-0DB9-4F77-8644-51F966C76F9D}" type="datetimeFigureOut">
              <a:rPr lang="en-US" smtClean="0"/>
              <a:t>12-Jul-24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BEDF-11B1-4EE1-A691-209BD09835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44EBEDF-11B1-4EE1-A691-209BD09835F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257208-0DB9-4F77-8644-51F966C76F9D}" type="datetimeFigureOut">
              <a:rPr lang="en-US" smtClean="0"/>
              <a:t>12-Jul-24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9257208-0DB9-4F77-8644-51F966C76F9D}" type="datetimeFigureOut">
              <a:rPr lang="en-US" smtClean="0"/>
              <a:t>12-Jul-24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44EBEDF-11B1-4EE1-A691-209BD09835F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9257208-0DB9-4F77-8644-51F966C76F9D}" type="datetimeFigureOut">
              <a:rPr lang="en-US" smtClean="0"/>
              <a:t>12-Jul-24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4EBEDF-11B1-4EE1-A691-209BD09835F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9257208-0DB9-4F77-8644-51F966C76F9D}" type="datetimeFigureOut">
              <a:rPr lang="en-US" smtClean="0"/>
              <a:t>12-Jul-24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EBEDF-11B1-4EE1-A691-209BD09835F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9257208-0DB9-4F77-8644-51F966C76F9D}" type="datetimeFigureOut">
              <a:rPr lang="en-US" smtClean="0"/>
              <a:t>12-Jul-24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44EBEDF-11B1-4EE1-A691-209BD09835F5}"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257208-0DB9-4F77-8644-51F966C76F9D}" type="datetimeFigureOut">
              <a:rPr lang="en-US" smtClean="0"/>
              <a:t>12-Jul-24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44EBEDF-11B1-4EE1-A691-209BD09835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9257208-0DB9-4F77-8644-51F966C76F9D}" type="datetimeFigureOut">
              <a:rPr lang="en-US" smtClean="0"/>
              <a:t>12-Jul-24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44EBEDF-11B1-4EE1-A691-209BD09835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44EBEDF-11B1-4EE1-A691-209BD09835F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9257208-0DB9-4F77-8644-51F966C76F9D}" type="datetimeFigureOut">
              <a:rPr lang="en-US" smtClean="0"/>
              <a:t>12-Jul-24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44EBEDF-11B1-4EE1-A691-209BD09835F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9257208-0DB9-4F77-8644-51F966C76F9D}" type="datetimeFigureOut">
              <a:rPr lang="en-US" smtClean="0"/>
              <a:t>12-Jul-24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9257208-0DB9-4F77-8644-51F966C76F9D}" type="datetimeFigureOut">
              <a:rPr lang="en-US" smtClean="0"/>
              <a:t>12-Jul-24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44EBEDF-11B1-4EE1-A691-209BD09835F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isel.aisnet.org/hicss-54/os/trust/2/" TargetMode="External"/><Relationship Id="rId2" Type="http://schemas.openxmlformats.org/officeDocument/2006/relationships/hyperlink" Target="https://journals.aom.org/doi/full/10.5465/annals.2018.0057"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abs/pii/S0747563220303204" TargetMode="External"/><Relationship Id="rId4" Type="http://schemas.openxmlformats.org/officeDocument/2006/relationships/hyperlink" Target="https://link.springer.com/article/10.1007/s11948-020-00228-y#Sec14"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tandfonline.com/doi/full/10.1080/12460125.2020.1819094" TargetMode="External"/><Relationship Id="rId2" Type="http://schemas.openxmlformats.org/officeDocument/2006/relationships/hyperlink" Target="https://www.sciencedirect.com/science/article/abs/pii/S074756322030354X" TargetMode="External"/><Relationship Id="rId1" Type="http://schemas.openxmlformats.org/officeDocument/2006/relationships/slideLayout" Target="../slideLayouts/slideLayout2.xml"/><Relationship Id="rId5" Type="http://schemas.openxmlformats.org/officeDocument/2006/relationships/hyperlink" Target="https://link.springer.com/article/10.1007/s13347-019-00378-3#Sec14" TargetMode="External"/><Relationship Id="rId4" Type="http://schemas.openxmlformats.org/officeDocument/2006/relationships/hyperlink" Target="https://dl.acm.org/doi/abs/10.1145/3442188.3445923"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ink.springer.com/article/10.1007/s10869-022-09829-9#citeas" TargetMode="External"/><Relationship Id="rId2" Type="http://schemas.openxmlformats.org/officeDocument/2006/relationships/hyperlink" Target="https://www.cell.com/patterns/fulltext/S2666-3899(22)00028-9"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abs/pii/S0079612320300819" TargetMode="External"/><Relationship Id="rId4" Type="http://schemas.openxmlformats.org/officeDocument/2006/relationships/hyperlink" Target="https://www.jmir.org/2020/6/E15154"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tandfonline.com/doi/full/10.1080/00140139.2021.1909755" TargetMode="External"/><Relationship Id="rId2" Type="http://schemas.openxmlformats.org/officeDocument/2006/relationships/hyperlink" Target="https://link.springer.com/article/10.1007/s12525-022-00605-4?trk=public_post_comment-text"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43681-022-00174-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frontiersin.org/journals/psychology/articles/10.3389/fpsyg.2020.568256/full" TargetMode="External"/><Relationship Id="rId2" Type="http://schemas.openxmlformats.org/officeDocument/2006/relationships/hyperlink" Target="https://www.cambridge.org/core/journals/personality-neuroscience/article/trust-toward-humans-and-trust-toward-artificial-intelligence-are-not-associated-initial-insights-from-selfreport-and-neurostructural-brain-imaging/4F7A5B99D7B1CEEA429FA38816588AF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library.wiley.com/doi/abs/10.1002/hfm.20839" TargetMode="External"/><Relationship Id="rId2" Type="http://schemas.openxmlformats.org/officeDocument/2006/relationships/hyperlink" Target="https://onlinelibrary.wiley.com/doi/full/10.1111/rego.12568" TargetMode="External"/><Relationship Id="rId1" Type="http://schemas.openxmlformats.org/officeDocument/2006/relationships/slideLayout" Target="../slideLayouts/slideLayout2.xml"/><Relationship Id="rId4" Type="http://schemas.openxmlformats.org/officeDocument/2006/relationships/hyperlink" Target="https://journals.sagepub.com/doi/full/10.1177/0018720821101398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38800" y="5410200"/>
            <a:ext cx="3124200" cy="762000"/>
          </a:xfrm>
        </p:spPr>
        <p:txBody>
          <a:bodyPr>
            <a:noAutofit/>
          </a:bodyPr>
          <a:lstStyle/>
          <a:p>
            <a:r>
              <a:rPr lang="en-US" sz="1600" b="1" dirty="0" smtClean="0">
                <a:latin typeface="Arial" panose="020B0604020202020204" pitchFamily="34" charset="0"/>
                <a:cs typeface="Arial" panose="020B0604020202020204" pitchFamily="34" charset="0"/>
              </a:rPr>
              <a:t>By – Nipun goyal</a:t>
            </a:r>
          </a:p>
          <a:p>
            <a:r>
              <a:rPr lang="en-US" dirty="0" smtClean="0">
                <a:latin typeface="Arial" panose="020B0604020202020204" pitchFamily="34" charset="0"/>
                <a:cs typeface="Arial" panose="020B0604020202020204" pitchFamily="34" charset="0"/>
              </a:rPr>
              <a:t>(270249563)</a:t>
            </a:r>
            <a:endParaRPr lang="en-US" sz="1600" b="1"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0" y="76200"/>
            <a:ext cx="9144000" cy="5181600"/>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sz="5300" b="1" dirty="0" smtClean="0"/>
              <a:t>Human </a:t>
            </a:r>
            <a:r>
              <a:rPr lang="en-US" sz="5300" b="1" dirty="0"/>
              <a:t>Trust in Artificial Intelligence</a:t>
            </a:r>
            <a:r>
              <a:rPr lang="en-US" sz="5300" dirty="0"/>
              <a:t/>
            </a:r>
            <a:br>
              <a:rPr lang="en-US" sz="5300" dirty="0"/>
            </a:br>
            <a:r>
              <a:rPr lang="en-US" sz="4400" dirty="0">
                <a:latin typeface="Arial" panose="020B0604020202020204" pitchFamily="34" charset="0"/>
                <a:cs typeface="Arial" panose="020B0604020202020204" pitchFamily="34" charset="0"/>
              </a:rPr>
              <a:t/>
            </a:r>
            <a:br>
              <a:rPr lang="en-US" sz="4400"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5" name="Picture 4" descr="Yoobee Colleges | Christchurch"/>
          <p:cNvPicPr/>
          <p:nvPr/>
        </p:nvPicPr>
        <p:blipFill rotWithShape="1">
          <a:blip r:embed="rId2">
            <a:extLst>
              <a:ext uri="{28A0092B-C50C-407E-A947-70E740481C1C}">
                <a14:useLocalDpi xmlns:a14="http://schemas.microsoft.com/office/drawing/2010/main" val="0"/>
              </a:ext>
            </a:extLst>
          </a:blip>
          <a:srcRect t="30357" b="26339"/>
          <a:stretch/>
        </p:blipFill>
        <p:spPr bwMode="auto">
          <a:xfrm>
            <a:off x="3048000" y="616526"/>
            <a:ext cx="3048000" cy="1219201"/>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865425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a:xfrm>
            <a:off x="152400" y="1371600"/>
            <a:ext cx="8839200" cy="5334000"/>
          </a:xfrm>
        </p:spPr>
        <p:txBody>
          <a:bodyPr>
            <a:normAutofit/>
          </a:bodyPr>
          <a:lstStyle/>
          <a:p>
            <a:pPr algn="just"/>
            <a:r>
              <a:rPr lang="en-US" sz="2000" dirty="0" smtClean="0"/>
              <a:t>Machine Learning approach</a:t>
            </a:r>
          </a:p>
          <a:p>
            <a:pPr marL="0" indent="0" algn="just">
              <a:buNone/>
            </a:pPr>
            <a:r>
              <a:rPr lang="en-US" sz="2000" dirty="0"/>
              <a:t>L</a:t>
            </a:r>
            <a:r>
              <a:rPr lang="en-US" sz="2000" dirty="0" smtClean="0"/>
              <a:t>inear regression technique was chosen for </a:t>
            </a:r>
            <a:r>
              <a:rPr lang="en-US" sz="2000" dirty="0"/>
              <a:t>its simplicity and interpretability, as our predictor variables showed linear relationships with trust in AI. Unlike SVM, which handles non-linear relationships and outliers in high-dimensional spaces, linear regression's clear coefficients were crucial for quantifying trust level changes and understanding influencing factors effectively. It aligned perfectly with our goal of analyzing trust dynamics straightforwardly</a:t>
            </a:r>
            <a:r>
              <a:rPr lang="en-US" sz="2000" dirty="0" smtClean="0"/>
              <a:t>.</a:t>
            </a:r>
          </a:p>
          <a:p>
            <a:pPr algn="just"/>
            <a:r>
              <a:rPr lang="en-US" sz="2000" dirty="0" smtClean="0"/>
              <a:t>Line of approach</a:t>
            </a:r>
          </a:p>
          <a:p>
            <a:pPr marL="0" indent="0" algn="just">
              <a:buNone/>
            </a:pPr>
            <a:r>
              <a:rPr lang="en-US" sz="2000" dirty="0"/>
              <a:t>Our approach involved using data from 2000 to 2020 to train our model and predict trust in AI for the decade 2020-2030. We plotted a graph of trust levels against years, evaluating our model with metrics like Mean Squared Error (MSE) and R-squared. The MSE of 33.74 and R-squared score of 0.76 indicate good performance, suggesting our model fits the dataset </a:t>
            </a:r>
            <a:r>
              <a:rPr lang="en-US" sz="2000" dirty="0" smtClean="0"/>
              <a:t>well. </a:t>
            </a:r>
            <a:r>
              <a:rPr lang="en-US" sz="2000" dirty="0"/>
              <a:t>Ultimately, our goal was to increase public trust in AI by demonstrating its safety and reliability.</a:t>
            </a:r>
          </a:p>
        </p:txBody>
      </p:sp>
    </p:spTree>
    <p:extLst>
      <p:ext uri="{BB962C8B-B14F-4D97-AF65-F5344CB8AC3E}">
        <p14:creationId xmlns:p14="http://schemas.microsoft.com/office/powerpoint/2010/main" val="38416868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a:xfrm>
            <a:off x="381000" y="1676400"/>
            <a:ext cx="8305800" cy="4422648"/>
          </a:xfrm>
        </p:spPr>
        <p:txBody>
          <a:bodyPr>
            <a:normAutofit fontScale="77500" lnSpcReduction="20000"/>
          </a:bodyPr>
          <a:lstStyle/>
          <a:p>
            <a:pPr marL="0" indent="0" algn="just">
              <a:lnSpc>
                <a:spcPct val="120000"/>
              </a:lnSpc>
              <a:buNone/>
            </a:pPr>
            <a:r>
              <a:rPr lang="en-US" dirty="0" smtClean="0"/>
              <a:t>Trust in AI varies by gender, with males showing slightly higher trust levels (70%) than females (66%), underscoring demographic nuances in trust dynamics. Over the period from 2000 to 2020, there was a notable upward trend in trust levels, increasing from 12% to 58%, indicating a significant shift in public perception and acceptance of AI technologies. Utilizing a linear regression model, projections indicate that trust levels are expected to continue rising, reaching approximately 80% by 2030. This progression highlights the evolving nature of trust in AI and underscores the importance of ongoing improvements in transparency, reliability, and user education. Such efforts are crucial to maintaining and enhancing trust as AI continues to integrate into various sectors, fostering its responsible and effective deployment in society.</a:t>
            </a:r>
            <a:endParaRPr lang="en-US" dirty="0"/>
          </a:p>
        </p:txBody>
      </p:sp>
    </p:spTree>
    <p:extLst>
      <p:ext uri="{BB962C8B-B14F-4D97-AF65-F5344CB8AC3E}">
        <p14:creationId xmlns:p14="http://schemas.microsoft.com/office/powerpoint/2010/main" val="110472587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a:t>
            </a:r>
            <a:endParaRPr lang="en-US" dirty="0"/>
          </a:p>
        </p:txBody>
      </p:sp>
      <p:sp>
        <p:nvSpPr>
          <p:cNvPr id="3" name="Content Placeholder 2"/>
          <p:cNvSpPr>
            <a:spLocks noGrp="1"/>
          </p:cNvSpPr>
          <p:nvPr>
            <p:ph sz="quarter" idx="1"/>
          </p:nvPr>
        </p:nvSpPr>
        <p:spPr>
          <a:xfrm>
            <a:off x="381000" y="1600200"/>
            <a:ext cx="8382000" cy="4800600"/>
          </a:xfrm>
        </p:spPr>
        <p:txBody>
          <a:bodyPr>
            <a:normAutofit/>
          </a:bodyPr>
          <a:lstStyle/>
          <a:p>
            <a:pPr marL="0" indent="0" algn="just">
              <a:buNone/>
            </a:pPr>
            <a:r>
              <a:rPr lang="en-US" sz="2000" dirty="0"/>
              <a:t>Transparency, facilitated by Explainable AI (XAI) initiatives, enhances trust by enabling users to understand AI decision-making processes, reducing ambiguity and building confidence. Improved reliability and performance of AI systems also bolster trust, as their consistency and accuracy increase user reliance and comfort over time. Gender differences in trust, with males at 70% and females at 66%, emphasize the need for tailored trust-building strategies. Addressing ethical concerns like patient privacy in AI-driven healthcare is crucial, requiring robust data security measures. Informed consent complexities arise as AI integrates into healthcare, necessitating clear communication about data use and implications for decision-making. Mitigating algorithmic biases is essential to ensure fairness and equity in AI applications, requiring interdisciplinary efforts and ethical guidelines.</a:t>
            </a:r>
          </a:p>
        </p:txBody>
      </p:sp>
    </p:spTree>
    <p:extLst>
      <p:ext uri="{BB962C8B-B14F-4D97-AF65-F5344CB8AC3E}">
        <p14:creationId xmlns:p14="http://schemas.microsoft.com/office/powerpoint/2010/main" val="2342167591"/>
      </p:ext>
    </p:extLst>
  </p:cSld>
  <p:clrMapOvr>
    <a:masterClrMapping/>
  </p:clrMapOvr>
  <mc:AlternateContent xmlns:mc="http://schemas.openxmlformats.org/markup-compatibility/2006" xmlns:p14="http://schemas.microsoft.com/office/powerpoint/2010/main">
    <mc:Choice Requires="p14">
      <p:transition spd="slow" p14:dur="150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sz="quarter" idx="1"/>
          </p:nvPr>
        </p:nvSpPr>
        <p:spPr>
          <a:xfrm>
            <a:off x="304800" y="1600200"/>
            <a:ext cx="8458200" cy="4800600"/>
          </a:xfrm>
        </p:spPr>
        <p:txBody>
          <a:bodyPr>
            <a:normAutofit/>
          </a:bodyPr>
          <a:lstStyle/>
          <a:p>
            <a:pPr marL="0" indent="0" algn="just">
              <a:buNone/>
            </a:pPr>
            <a:r>
              <a:rPr lang="en-US" sz="2000" dirty="0"/>
              <a:t>This study offers a comprehensive analysis of factors influencing human trust in AI over the past two decades, highlighting significant increases driven by improvements in transparency, reliability, and user familiarity. As AI technologies advance, maintaining and enhancing trust will be critical for their successful adoption across sectors. Stakeholders can achieve this by prioritizing transparency, reliability, and user education, ensuring AI is effective and trusted by the public. This approach will facilitate broader and more impactful AI applications, benefiting society at large.</a:t>
            </a:r>
          </a:p>
          <a:p>
            <a:pPr marL="0" indent="0" algn="just">
              <a:buNone/>
            </a:pPr>
            <a:r>
              <a:rPr lang="en-US" sz="2000" dirty="0" smtClean="0"/>
              <a:t>Looking </a:t>
            </a:r>
            <a:r>
              <a:rPr lang="en-US" sz="2000" dirty="0"/>
              <a:t>forward, projections based on a fitted linear regression model suggest trust levels in AI will continue to rise over the next decade. By 2030, trust is expected to significantly surpass current levels, assuming ongoing improvements in transparency, reliability, and integration of AI into daily life.</a:t>
            </a:r>
          </a:p>
        </p:txBody>
      </p:sp>
    </p:spTree>
    <p:extLst>
      <p:ext uri="{BB962C8B-B14F-4D97-AF65-F5344CB8AC3E}">
        <p14:creationId xmlns:p14="http://schemas.microsoft.com/office/powerpoint/2010/main" val="2940528681"/>
      </p:ext>
    </p:extLst>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endParaRPr lang="en-US" dirty="0"/>
          </a:p>
        </p:txBody>
      </p:sp>
      <p:sp>
        <p:nvSpPr>
          <p:cNvPr id="3" name="Content Placeholder 2"/>
          <p:cNvSpPr>
            <a:spLocks noGrp="1"/>
          </p:cNvSpPr>
          <p:nvPr>
            <p:ph sz="quarter" idx="1"/>
          </p:nvPr>
        </p:nvSpPr>
        <p:spPr>
          <a:xfrm>
            <a:off x="381000" y="1676400"/>
            <a:ext cx="8305800" cy="4648200"/>
          </a:xfrm>
        </p:spPr>
        <p:txBody>
          <a:bodyPr>
            <a:noAutofit/>
          </a:bodyPr>
          <a:lstStyle/>
          <a:p>
            <a:pPr marL="0" indent="0" algn="just">
              <a:buNone/>
            </a:pPr>
            <a:r>
              <a:rPr lang="en-US" sz="2200" dirty="0"/>
              <a:t>Future research should prioritize enhancing AI transparency and reliability through improved Explainable AI (XAI) techniques and robust performance metrics. Longitudinal studies are essential to track trust dynamics over time as AI evolves and becomes more familiar. Investigating demographic influences on trust, refining algorithmic transparency, mitigating biases, and establishing ethical frameworks are critical. Research should also explore trust across sectors, optimize human-AI collaboration, enhance AI literacy, assess regulatory impacts, optimize user experience, standardize trust metrics, and examine real-world applications to ensure AI's trusted and responsible integration into society.</a:t>
            </a:r>
          </a:p>
        </p:txBody>
      </p:sp>
    </p:spTree>
    <p:extLst>
      <p:ext uri="{BB962C8B-B14F-4D97-AF65-F5344CB8AC3E}">
        <p14:creationId xmlns:p14="http://schemas.microsoft.com/office/powerpoint/2010/main" val="280514470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152400" y="1447800"/>
            <a:ext cx="8686800" cy="5257800"/>
          </a:xfrm>
        </p:spPr>
        <p:txBody>
          <a:bodyPr>
            <a:noAutofit/>
          </a:bodyPr>
          <a:lstStyle/>
          <a:p>
            <a:pPr algn="just"/>
            <a:r>
              <a:rPr lang="en-US" sz="2000" dirty="0"/>
              <a:t>Ella Glikson and </a:t>
            </a:r>
            <a:r>
              <a:rPr lang="en-US" sz="2000" dirty="0">
                <a:hlinkClick r:id="rId2" tooltip="Anita Williams Woolley"/>
              </a:rPr>
              <a:t>Anita Williams Woolley</a:t>
            </a:r>
            <a:r>
              <a:rPr lang="en-US" sz="2000" dirty="0"/>
              <a:t>, “Human Trust in Artificial Intelligence: Review of Empirical Research”, 2020. [Academy of Management Annals]. Available: </a:t>
            </a:r>
            <a:r>
              <a:rPr lang="en-US" sz="2000" u="sng" dirty="0">
                <a:hlinkClick r:id="rId2"/>
              </a:rPr>
              <a:t>https://journals.aom.org/doi/full/10.5465/annals.2018.0057</a:t>
            </a:r>
            <a:endParaRPr lang="en-US" sz="2000" dirty="0"/>
          </a:p>
          <a:p>
            <a:pPr algn="just"/>
            <a:r>
              <a:rPr lang="en-US" sz="2000" dirty="0" smtClean="0"/>
              <a:t>Ida </a:t>
            </a:r>
            <a:r>
              <a:rPr lang="en-US" sz="2000" dirty="0" err="1"/>
              <a:t>Asadi</a:t>
            </a:r>
            <a:r>
              <a:rPr lang="en-US" sz="2000" dirty="0"/>
              <a:t> </a:t>
            </a:r>
            <a:r>
              <a:rPr lang="en-US" sz="2000" dirty="0" err="1"/>
              <a:t>Someh</a:t>
            </a:r>
            <a:r>
              <a:rPr lang="en-US" sz="2000" dirty="0"/>
              <a:t>, Nicole Gillespie, Steven </a:t>
            </a:r>
            <a:r>
              <a:rPr lang="en-US" sz="2000" dirty="0" err="1"/>
              <a:t>Lockey</a:t>
            </a:r>
            <a:r>
              <a:rPr lang="en-US" sz="2000" dirty="0"/>
              <a:t> and Daniel Holm, “A Review of Trust in Artificial Intelligence: Challenges, Vulnerabilities and Future Directions”, 2021. [AIS </a:t>
            </a:r>
            <a:r>
              <a:rPr lang="en-US" sz="2000" dirty="0" err="1"/>
              <a:t>eLibrary</a:t>
            </a:r>
            <a:r>
              <a:rPr lang="en-US" sz="2000" dirty="0"/>
              <a:t>]. Available: </a:t>
            </a:r>
            <a:r>
              <a:rPr lang="en-US" sz="2000" u="sng" dirty="0">
                <a:hlinkClick r:id="rId3"/>
              </a:rPr>
              <a:t>https://aisel.aisnet.org/hicss-54/os/trust/2/</a:t>
            </a:r>
            <a:endParaRPr lang="en-US" sz="2000" dirty="0"/>
          </a:p>
          <a:p>
            <a:pPr algn="just"/>
            <a:r>
              <a:rPr lang="en-US" sz="2000" dirty="0" smtClean="0"/>
              <a:t>Mark </a:t>
            </a:r>
            <a:r>
              <a:rPr lang="en-US" sz="2000" dirty="0"/>
              <a:t>Ryan, “In AI We Trust: Ethics, Artificial Intelligence, and Reliability”, 2020. [Springer]. Available: </a:t>
            </a:r>
            <a:r>
              <a:rPr lang="en-US" sz="2000" u="sng" dirty="0">
                <a:hlinkClick r:id="rId4"/>
              </a:rPr>
              <a:t>https://</a:t>
            </a:r>
            <a:r>
              <a:rPr lang="en-US" sz="2000" u="sng" dirty="0" smtClean="0">
                <a:hlinkClick r:id="rId4"/>
              </a:rPr>
              <a:t>link.springer.com/article/10.1007/s11948-020-00228-y#Sec14</a:t>
            </a:r>
            <a:endParaRPr lang="en-US" sz="2000" u="sng" dirty="0" smtClean="0"/>
          </a:p>
          <a:p>
            <a:pPr algn="just"/>
            <a:r>
              <a:rPr lang="en-US" sz="2000" dirty="0"/>
              <a:t>Naomi Aoki, “The importance of the assurance that “humans are still in the decision loop” for public trust in artificial intelligence: Evidence from an online experiment”, 2021. [</a:t>
            </a:r>
            <a:r>
              <a:rPr lang="en-US" sz="2000" dirty="0" err="1"/>
              <a:t>ScienceDirect</a:t>
            </a:r>
            <a:r>
              <a:rPr lang="en-US" sz="2000" dirty="0"/>
              <a:t>]. Available: </a:t>
            </a:r>
            <a:r>
              <a:rPr lang="en-US" sz="2000" u="sng" dirty="0">
                <a:hlinkClick r:id="rId5"/>
              </a:rPr>
              <a:t>https://www.sciencedirect.com/science/article/abs/pii/S0747563220303204</a:t>
            </a:r>
            <a:endParaRPr lang="en-US" sz="2000" dirty="0"/>
          </a:p>
          <a:p>
            <a:pPr algn="just"/>
            <a:endParaRPr lang="en-US" sz="2000" dirty="0"/>
          </a:p>
        </p:txBody>
      </p:sp>
    </p:spTree>
    <p:extLst>
      <p:ext uri="{BB962C8B-B14F-4D97-AF65-F5344CB8AC3E}">
        <p14:creationId xmlns:p14="http://schemas.microsoft.com/office/powerpoint/2010/main" val="25877324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152400" y="1295400"/>
            <a:ext cx="8763000" cy="5334000"/>
          </a:xfrm>
        </p:spPr>
        <p:txBody>
          <a:bodyPr>
            <a:noAutofit/>
          </a:bodyPr>
          <a:lstStyle/>
          <a:p>
            <a:pPr algn="just"/>
            <a:r>
              <a:rPr lang="en-US" sz="2000" dirty="0" err="1"/>
              <a:t>Omri</a:t>
            </a:r>
            <a:r>
              <a:rPr lang="en-US" sz="2000" dirty="0"/>
              <a:t> </a:t>
            </a:r>
            <a:r>
              <a:rPr lang="en-US" sz="2000" dirty="0" err="1"/>
              <a:t>Gillath</a:t>
            </a:r>
            <a:r>
              <a:rPr lang="en-US" sz="2000" dirty="0"/>
              <a:t>, Ting Ai, Michael S. </a:t>
            </a:r>
            <a:r>
              <a:rPr lang="en-US" sz="2000" dirty="0" err="1"/>
              <a:t>Branicky</a:t>
            </a:r>
            <a:r>
              <a:rPr lang="en-US" sz="2000" dirty="0"/>
              <a:t>, Shawn </a:t>
            </a:r>
            <a:r>
              <a:rPr lang="en-US" sz="2000" dirty="0" err="1"/>
              <a:t>Keshmiri</a:t>
            </a:r>
            <a:r>
              <a:rPr lang="en-US" sz="2000" dirty="0"/>
              <a:t>, Robert B. Davison</a:t>
            </a:r>
            <a:r>
              <a:rPr lang="en-US" sz="2000" b="1" dirty="0"/>
              <a:t> </a:t>
            </a:r>
            <a:r>
              <a:rPr lang="en-US" sz="2000" dirty="0"/>
              <a:t>and Ryan Spaulding “Attachment and trust in artificial intelligence”, 2021. [</a:t>
            </a:r>
            <a:r>
              <a:rPr lang="en-US" sz="2000" dirty="0" err="1"/>
              <a:t>ScienceDirect</a:t>
            </a:r>
            <a:r>
              <a:rPr lang="en-US" sz="2000" dirty="0"/>
              <a:t>]. Available: </a:t>
            </a:r>
            <a:r>
              <a:rPr lang="en-US" sz="2000" u="sng" dirty="0">
                <a:hlinkClick r:id="rId2"/>
              </a:rPr>
              <a:t>https://www.sciencedirect.com/science/article/abs/pii/S074756322030354X</a:t>
            </a:r>
            <a:r>
              <a:rPr lang="en-US" sz="2000" dirty="0"/>
              <a:t>	 </a:t>
            </a:r>
          </a:p>
          <a:p>
            <a:pPr algn="just"/>
            <a:r>
              <a:rPr lang="en-US" sz="2000" dirty="0" smtClean="0"/>
              <a:t>Philipp </a:t>
            </a:r>
            <a:r>
              <a:rPr lang="en-US" sz="2000" dirty="0" err="1"/>
              <a:t>Schimdt</a:t>
            </a:r>
            <a:r>
              <a:rPr lang="en-US" sz="2000" dirty="0"/>
              <a:t>, Felix </a:t>
            </a:r>
            <a:r>
              <a:rPr lang="en-US" sz="2000" dirty="0" err="1"/>
              <a:t>Biessmann</a:t>
            </a:r>
            <a:r>
              <a:rPr lang="en-US" sz="2000" dirty="0"/>
              <a:t> and </a:t>
            </a:r>
            <a:r>
              <a:rPr lang="en-US" sz="2000" dirty="0" err="1"/>
              <a:t>Timm</a:t>
            </a:r>
            <a:r>
              <a:rPr lang="en-US" sz="2000" dirty="0"/>
              <a:t> </a:t>
            </a:r>
            <a:r>
              <a:rPr lang="en-US" sz="2000" dirty="0" err="1"/>
              <a:t>Teubner</a:t>
            </a:r>
            <a:r>
              <a:rPr lang="en-US" sz="2000" dirty="0"/>
              <a:t> “Transparency and trust in artificial intelligence systems”, 2020. [Taylor &amp; Francis]. Available: </a:t>
            </a:r>
            <a:r>
              <a:rPr lang="en-US" sz="2000" u="sng" dirty="0">
                <a:hlinkClick r:id="rId3"/>
              </a:rPr>
              <a:t>https://www.tandfonline.com/doi/full/10.1080/12460125.2020.1819094</a:t>
            </a:r>
            <a:endParaRPr lang="en-US" sz="2000" dirty="0"/>
          </a:p>
          <a:p>
            <a:pPr algn="just"/>
            <a:r>
              <a:rPr lang="en-US" sz="2000" dirty="0" err="1" smtClean="0"/>
              <a:t>Alon</a:t>
            </a:r>
            <a:r>
              <a:rPr lang="en-US" sz="2000" dirty="0" smtClean="0"/>
              <a:t> </a:t>
            </a:r>
            <a:r>
              <a:rPr lang="en-US" sz="2000" dirty="0" err="1"/>
              <a:t>Jacovi</a:t>
            </a:r>
            <a:r>
              <a:rPr lang="en-US" sz="2000" dirty="0"/>
              <a:t>, Ana </a:t>
            </a:r>
            <a:r>
              <a:rPr lang="en-US" sz="2000" dirty="0" err="1"/>
              <a:t>Marasović</a:t>
            </a:r>
            <a:r>
              <a:rPr lang="en-US" sz="2000" dirty="0"/>
              <a:t>, Tim Miller and </a:t>
            </a:r>
            <a:r>
              <a:rPr lang="en-US" sz="2000" dirty="0" err="1"/>
              <a:t>Yoav</a:t>
            </a:r>
            <a:r>
              <a:rPr lang="en-US" sz="2000" dirty="0"/>
              <a:t> Goldberg, “Formalizing Trust in Artificial Intelligence: Prerequisites, Causes and Goals of Human Trust in AI”, 2021. [ACM Digital Library	]. Available: </a:t>
            </a:r>
            <a:r>
              <a:rPr lang="en-US" sz="2000" u="sng" dirty="0">
                <a:hlinkClick r:id="rId4"/>
              </a:rPr>
              <a:t>https://dl.acm.org/doi/abs/10.1145/3442188.3445923</a:t>
            </a:r>
            <a:endParaRPr lang="en-US" sz="2000" dirty="0"/>
          </a:p>
          <a:p>
            <a:pPr algn="just"/>
            <a:r>
              <a:rPr lang="en-US" sz="2000" dirty="0" smtClean="0"/>
              <a:t>Andrea </a:t>
            </a:r>
            <a:r>
              <a:rPr lang="en-US" sz="2000" dirty="0" err="1"/>
              <a:t>Ferrario</a:t>
            </a:r>
            <a:r>
              <a:rPr lang="en-US" sz="2000" dirty="0"/>
              <a:t>, Michele </a:t>
            </a:r>
            <a:r>
              <a:rPr lang="en-US" sz="2000" dirty="0" err="1"/>
              <a:t>Loi</a:t>
            </a:r>
            <a:r>
              <a:rPr lang="en-US" sz="2000" dirty="0"/>
              <a:t> and Eleonora </a:t>
            </a:r>
            <a:r>
              <a:rPr lang="en-US" sz="2000" dirty="0" err="1"/>
              <a:t>Viganò</a:t>
            </a:r>
            <a:r>
              <a:rPr lang="en-US" sz="2000" dirty="0"/>
              <a:t>, “In AI We Trust Incrementally: a Multi-layer Model of Trust to Analyze Human-Artificial Intelligence Interactions”, 2019. [Springer]. Available: </a:t>
            </a:r>
            <a:r>
              <a:rPr lang="en-US" sz="2000" u="sng" dirty="0">
                <a:hlinkClick r:id="rId5"/>
              </a:rPr>
              <a:t>https://link.springer.com/article/10.1007/s13347-019-00378-3#Sec14</a:t>
            </a:r>
            <a:r>
              <a:rPr lang="en-US" sz="2000" dirty="0"/>
              <a:t> </a:t>
            </a:r>
          </a:p>
        </p:txBody>
      </p:sp>
    </p:spTree>
    <p:extLst>
      <p:ext uri="{BB962C8B-B14F-4D97-AF65-F5344CB8AC3E}">
        <p14:creationId xmlns:p14="http://schemas.microsoft.com/office/powerpoint/2010/main" val="275213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152400" y="1447800"/>
            <a:ext cx="8839200" cy="4953000"/>
          </a:xfrm>
        </p:spPr>
        <p:txBody>
          <a:bodyPr>
            <a:noAutofit/>
          </a:bodyPr>
          <a:lstStyle/>
          <a:p>
            <a:pPr algn="just"/>
            <a:r>
              <a:rPr lang="en-US" sz="2000" dirty="0"/>
              <a:t>John </a:t>
            </a:r>
            <a:r>
              <a:rPr lang="en-US" sz="2000" dirty="0" err="1"/>
              <a:t>Zerilli</a:t>
            </a:r>
            <a:r>
              <a:rPr lang="en-US" sz="2000" dirty="0"/>
              <a:t>, </a:t>
            </a:r>
            <a:r>
              <a:rPr lang="en-US" sz="2000" dirty="0" err="1"/>
              <a:t>Umang</a:t>
            </a:r>
            <a:r>
              <a:rPr lang="en-US" sz="2000" dirty="0"/>
              <a:t> Bhatt and Adrian Weller,  “How transparency modulates trust in artificial intelligence”, 2022. [50 Patterns]. Available: </a:t>
            </a:r>
            <a:r>
              <a:rPr lang="en-US" sz="2000" u="sng" dirty="0">
                <a:hlinkClick r:id="rId2"/>
              </a:rPr>
              <a:t>https://www.cell.com/patterns/fulltext/S2666-3899(22)00028-9</a:t>
            </a:r>
            <a:endParaRPr lang="en-US" sz="2000" dirty="0"/>
          </a:p>
          <a:p>
            <a:pPr algn="just"/>
            <a:r>
              <a:rPr lang="en-US" sz="2000" dirty="0" smtClean="0"/>
              <a:t>Markus </a:t>
            </a:r>
            <a:r>
              <a:rPr lang="en-US" sz="2000" dirty="0"/>
              <a:t>Langer, Cornelius J. </a:t>
            </a:r>
            <a:r>
              <a:rPr lang="en-US" sz="2000" dirty="0" err="1"/>
              <a:t>König</a:t>
            </a:r>
            <a:r>
              <a:rPr lang="en-US" sz="2000" dirty="0"/>
              <a:t>, Caroline Back and Victoria </a:t>
            </a:r>
            <a:r>
              <a:rPr lang="en-US" sz="2000" dirty="0" err="1"/>
              <a:t>Hemsing</a:t>
            </a:r>
            <a:r>
              <a:rPr lang="en-US" sz="2000" dirty="0"/>
              <a:t>, “Trust in Artificial Intelligence: Comparing Trust Processes Between Human and Automated Trustees in Light of Unfair Bias”, 2022. [Springer]. Available: </a:t>
            </a:r>
            <a:r>
              <a:rPr lang="en-US" sz="2000" u="sng" dirty="0">
                <a:hlinkClick r:id="rId3"/>
              </a:rPr>
              <a:t>https://link.springer.com/article/10.1007/s10869-022-09829-9#citeas</a:t>
            </a:r>
            <a:endParaRPr lang="en-US" sz="2000" dirty="0"/>
          </a:p>
          <a:p>
            <a:pPr algn="just"/>
            <a:r>
              <a:rPr lang="en-US" sz="2000" dirty="0" err="1" smtClean="0"/>
              <a:t>Onur</a:t>
            </a:r>
            <a:r>
              <a:rPr lang="en-US" sz="2000" dirty="0" smtClean="0"/>
              <a:t> </a:t>
            </a:r>
            <a:r>
              <a:rPr lang="en-US" sz="2000" dirty="0" err="1"/>
              <a:t>Asan</a:t>
            </a:r>
            <a:r>
              <a:rPr lang="en-US" sz="2000" dirty="0"/>
              <a:t>, </a:t>
            </a:r>
            <a:r>
              <a:rPr lang="en-US" sz="2000" dirty="0" err="1"/>
              <a:t>Alparslan</a:t>
            </a:r>
            <a:r>
              <a:rPr lang="en-US" sz="2000" dirty="0"/>
              <a:t> </a:t>
            </a:r>
            <a:r>
              <a:rPr lang="en-US" sz="2000" dirty="0" err="1"/>
              <a:t>Emrah</a:t>
            </a:r>
            <a:r>
              <a:rPr lang="en-US" sz="2000" dirty="0"/>
              <a:t> </a:t>
            </a:r>
            <a:r>
              <a:rPr lang="en-US" sz="2000" dirty="0" err="1"/>
              <a:t>Bayrak</a:t>
            </a:r>
            <a:r>
              <a:rPr lang="en-US" sz="2000" dirty="0"/>
              <a:t> and </a:t>
            </a:r>
            <a:r>
              <a:rPr lang="en-US" sz="2000" dirty="0" err="1"/>
              <a:t>Avishek</a:t>
            </a:r>
            <a:r>
              <a:rPr lang="en-US" sz="2000" dirty="0"/>
              <a:t> Choudhury, “Artificial Intelligence and Human Trust in Healthcare: Focus on Clinicians”, 2020. [JMIR]. Available: </a:t>
            </a:r>
            <a:r>
              <a:rPr lang="en-US" sz="2000" u="sng" dirty="0">
                <a:hlinkClick r:id="rId4"/>
              </a:rPr>
              <a:t>https://www.jmir.org/2020/6/E15154</a:t>
            </a:r>
            <a:endParaRPr lang="en-US" sz="2000" dirty="0"/>
          </a:p>
          <a:p>
            <a:pPr algn="just"/>
            <a:r>
              <a:rPr lang="en-US" sz="2000" dirty="0" smtClean="0"/>
              <a:t>Georgiana </a:t>
            </a:r>
            <a:r>
              <a:rPr lang="en-US" sz="2000" dirty="0" err="1"/>
              <a:t>Juravle</a:t>
            </a:r>
            <a:r>
              <a:rPr lang="en-US" sz="2000" dirty="0"/>
              <a:t>, </a:t>
            </a:r>
            <a:r>
              <a:rPr lang="en-US" sz="2000" dirty="0" err="1"/>
              <a:t>Andriana</a:t>
            </a:r>
            <a:r>
              <a:rPr lang="en-US" sz="2000" dirty="0"/>
              <a:t> </a:t>
            </a:r>
            <a:r>
              <a:rPr lang="en-US" sz="2000" dirty="0" err="1"/>
              <a:t>Boudouraki</a:t>
            </a:r>
            <a:r>
              <a:rPr lang="en-US" sz="2000" dirty="0"/>
              <a:t>, </a:t>
            </a:r>
            <a:r>
              <a:rPr lang="en-US" sz="2000" dirty="0" err="1"/>
              <a:t>Miglena</a:t>
            </a:r>
            <a:r>
              <a:rPr lang="en-US" sz="2000" dirty="0"/>
              <a:t> </a:t>
            </a:r>
            <a:r>
              <a:rPr lang="en-US" sz="2000" dirty="0" err="1"/>
              <a:t>Terziyska</a:t>
            </a:r>
            <a:r>
              <a:rPr lang="en-US" sz="2000" dirty="0"/>
              <a:t> and Constantin </a:t>
            </a:r>
            <a:r>
              <a:rPr lang="en-US" sz="2000" dirty="0" err="1"/>
              <a:t>Rezlescu</a:t>
            </a:r>
            <a:r>
              <a:rPr lang="en-US" sz="2000" dirty="0"/>
              <a:t>, “Trust in artificial intelligence for medical diagnoses”, 2020. [</a:t>
            </a:r>
            <a:r>
              <a:rPr lang="en-US" sz="2000" dirty="0" err="1"/>
              <a:t>ScienceDirect</a:t>
            </a:r>
            <a:r>
              <a:rPr lang="en-US" sz="2000" dirty="0"/>
              <a:t>]. Available: </a:t>
            </a:r>
            <a:r>
              <a:rPr lang="en-US" sz="2000" u="sng" dirty="0">
                <a:hlinkClick r:id="rId5"/>
              </a:rPr>
              <a:t>https://www.sciencedirect.com/science/article/abs/pii/S0079612320300819</a:t>
            </a:r>
            <a:endParaRPr lang="en-US" sz="2000" dirty="0"/>
          </a:p>
        </p:txBody>
      </p:sp>
    </p:spTree>
    <p:extLst>
      <p:ext uri="{BB962C8B-B14F-4D97-AF65-F5344CB8AC3E}">
        <p14:creationId xmlns:p14="http://schemas.microsoft.com/office/powerpoint/2010/main" val="290210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152400" y="1600200"/>
            <a:ext cx="8763000" cy="4800600"/>
          </a:xfrm>
        </p:spPr>
        <p:txBody>
          <a:bodyPr>
            <a:noAutofit/>
          </a:bodyPr>
          <a:lstStyle/>
          <a:p>
            <a:r>
              <a:rPr lang="en-US" sz="2000" dirty="0" smtClean="0"/>
              <a:t>Roman </a:t>
            </a:r>
            <a:r>
              <a:rPr lang="en-US" sz="2000" dirty="0" err="1" smtClean="0"/>
              <a:t>Lukyanenko</a:t>
            </a:r>
            <a:r>
              <a:rPr lang="en-US" sz="2000" dirty="0" smtClean="0"/>
              <a:t>, Wolfgang </a:t>
            </a:r>
            <a:r>
              <a:rPr lang="en-US" sz="2000" dirty="0" err="1" smtClean="0"/>
              <a:t>Maass</a:t>
            </a:r>
            <a:r>
              <a:rPr lang="en-US" sz="2000" dirty="0" smtClean="0"/>
              <a:t> &amp; Veda C. </a:t>
            </a:r>
            <a:r>
              <a:rPr lang="en-US" sz="2000" dirty="0" err="1" smtClean="0"/>
              <a:t>Storey</a:t>
            </a:r>
            <a:r>
              <a:rPr lang="en-US" sz="2000" dirty="0" smtClean="0"/>
              <a:t>, “Trust in artificial intelligence: From a Foundational Trust Framework to emerging research opportunities”, 2022. [Springer]. Available: </a:t>
            </a:r>
            <a:r>
              <a:rPr lang="en-US" sz="2000" u="sng" dirty="0" smtClean="0">
                <a:hlinkClick r:id="rId2"/>
              </a:rPr>
              <a:t>https://link.springer.com/article/10.1007/s12525-022-00605-4?trk=public_post_comment-text</a:t>
            </a:r>
            <a:endParaRPr lang="en-US" sz="2000" dirty="0" smtClean="0"/>
          </a:p>
          <a:p>
            <a:r>
              <a:rPr lang="en-US" sz="2000" dirty="0" smtClean="0"/>
              <a:t>Till </a:t>
            </a:r>
            <a:r>
              <a:rPr lang="en-US" sz="2000" dirty="0" err="1" smtClean="0"/>
              <a:t>Saßmannshausen</a:t>
            </a:r>
            <a:r>
              <a:rPr lang="en-US" sz="2000" dirty="0" smtClean="0"/>
              <a:t>, Peter </a:t>
            </a:r>
            <a:r>
              <a:rPr lang="en-US" sz="2000" dirty="0" err="1" smtClean="0"/>
              <a:t>Burggräf</a:t>
            </a:r>
            <a:r>
              <a:rPr lang="en-US" sz="2000" dirty="0" smtClean="0"/>
              <a:t>, Johannes Wagner, Marc </a:t>
            </a:r>
            <a:r>
              <a:rPr lang="en-US" sz="2000" dirty="0" err="1" smtClean="0"/>
              <a:t>Hassenzahl</a:t>
            </a:r>
            <a:r>
              <a:rPr lang="en-US" sz="2000" dirty="0" smtClean="0"/>
              <a:t>, Thomas </a:t>
            </a:r>
            <a:r>
              <a:rPr lang="en-US" sz="2000" dirty="0" err="1" smtClean="0"/>
              <a:t>Heupel</a:t>
            </a:r>
            <a:r>
              <a:rPr lang="en-US" sz="2000" dirty="0" smtClean="0"/>
              <a:t> &amp;Fabian Steinberg, “Trust in artificial intelligence within production management – an exploration of antecedents”, 2021. [Taylor &amp; Francis]. Available: </a:t>
            </a:r>
            <a:r>
              <a:rPr lang="en-US" sz="2000" u="sng" dirty="0" smtClean="0">
                <a:hlinkClick r:id="rId3"/>
              </a:rPr>
              <a:t>https://www.tandfonline.com/doi/full/10.1080/00140139.2021.1909755</a:t>
            </a:r>
            <a:endParaRPr lang="en-US" sz="2000" dirty="0" smtClean="0"/>
          </a:p>
          <a:p>
            <a:r>
              <a:rPr lang="en-US" sz="2000" dirty="0" smtClean="0"/>
              <a:t>Saleh </a:t>
            </a:r>
            <a:r>
              <a:rPr lang="en-US" sz="2000" dirty="0" err="1" smtClean="0"/>
              <a:t>Afroogh</a:t>
            </a:r>
            <a:r>
              <a:rPr lang="en-US" sz="2000" dirty="0" smtClean="0"/>
              <a:t>, “A probabilistic theory of trust concerning artificial Intelligence: can intelligent robots trust humans?”, 2022. [Springer] Available: </a:t>
            </a:r>
            <a:r>
              <a:rPr lang="en-US" sz="2000" u="sng" dirty="0" smtClean="0">
                <a:hlinkClick r:id="rId4"/>
              </a:rPr>
              <a:t>https://link.springer.com/article/10.1007/s43681-022-00174-4</a:t>
            </a:r>
            <a:endParaRPr lang="en-US" sz="2000" u="sng" dirty="0" smtClean="0"/>
          </a:p>
          <a:p>
            <a:endParaRPr lang="en-US" sz="2000" dirty="0"/>
          </a:p>
        </p:txBody>
      </p:sp>
    </p:spTree>
    <p:extLst>
      <p:ext uri="{BB962C8B-B14F-4D97-AF65-F5344CB8AC3E}">
        <p14:creationId xmlns:p14="http://schemas.microsoft.com/office/powerpoint/2010/main" val="63161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152400" y="1524000"/>
            <a:ext cx="8686800" cy="4876800"/>
          </a:xfrm>
        </p:spPr>
        <p:txBody>
          <a:bodyPr>
            <a:noAutofit/>
          </a:bodyPr>
          <a:lstStyle/>
          <a:p>
            <a:pPr algn="just"/>
            <a:r>
              <a:rPr lang="en-US" sz="2000" dirty="0"/>
              <a:t>Christian Montag, Benjamin </a:t>
            </a:r>
            <a:r>
              <a:rPr lang="en-US" sz="2000" dirty="0" err="1"/>
              <a:t>Klugah</a:t>
            </a:r>
            <a:r>
              <a:rPr lang="en-US" sz="2000" dirty="0"/>
              <a:t>-Brown, </a:t>
            </a:r>
            <a:r>
              <a:rPr lang="en-US" sz="2000" dirty="0" err="1"/>
              <a:t>Xinqi</a:t>
            </a:r>
            <a:r>
              <a:rPr lang="en-US" sz="2000" dirty="0"/>
              <a:t> Zhou, Jennifer Wernicke , </a:t>
            </a:r>
            <a:r>
              <a:rPr lang="en-US" sz="2000" dirty="0" err="1"/>
              <a:t>Congcong</a:t>
            </a:r>
            <a:r>
              <a:rPr lang="en-US" sz="2000" dirty="0"/>
              <a:t> Liu , Juan Kou , </a:t>
            </a:r>
            <a:r>
              <a:rPr lang="en-US" sz="2000" dirty="0" err="1"/>
              <a:t>Yuanshu</a:t>
            </a:r>
            <a:r>
              <a:rPr lang="en-US" sz="2000" dirty="0"/>
              <a:t> Chen , Brian W. Haas and Benjamin Becker, “rust toward humans and trust toward artificial intelligence are not associated: Initial insights from self-report and </a:t>
            </a:r>
            <a:r>
              <a:rPr lang="en-US" sz="2000" dirty="0" err="1"/>
              <a:t>neurostructural</a:t>
            </a:r>
            <a:r>
              <a:rPr lang="en-US" sz="2000" dirty="0"/>
              <a:t> brain imaging”, 2023. [Cambridge Core]. Available: </a:t>
            </a:r>
            <a:r>
              <a:rPr lang="en-US" sz="2000" u="sng" dirty="0">
                <a:hlinkClick r:id="rId2"/>
              </a:rPr>
              <a:t>https://www.cambridge.org/core/journals/personality-neuroscience/article/trust-toward-humans-and-trust-toward-artificial-intelligence-are-not-associated-initial-insights-from-selfreport-and-neurostructural-brain-imaging/4F7A5B99D7B1CEEA429FA38816588AF5</a:t>
            </a:r>
            <a:endParaRPr lang="en-US" sz="2000" dirty="0"/>
          </a:p>
          <a:p>
            <a:pPr algn="just"/>
            <a:r>
              <a:rPr lang="en-US" sz="2000" dirty="0" err="1" smtClean="0"/>
              <a:t>Atte</a:t>
            </a:r>
            <a:r>
              <a:rPr lang="en-US" sz="2000" dirty="0" smtClean="0"/>
              <a:t> </a:t>
            </a:r>
            <a:r>
              <a:rPr lang="en-US" sz="2000" dirty="0" err="1"/>
              <a:t>Oksanen</a:t>
            </a:r>
            <a:r>
              <a:rPr lang="en-US" sz="2000" dirty="0"/>
              <a:t>, Nina </a:t>
            </a:r>
            <a:r>
              <a:rPr lang="en-US" sz="2000" dirty="0" err="1"/>
              <a:t>Savela</a:t>
            </a:r>
            <a:r>
              <a:rPr lang="en-US" sz="2000" dirty="0"/>
              <a:t>, Rita </a:t>
            </a:r>
            <a:r>
              <a:rPr lang="en-US" sz="2000" dirty="0" err="1"/>
              <a:t>Latikka</a:t>
            </a:r>
            <a:r>
              <a:rPr lang="en-US" sz="2000" dirty="0"/>
              <a:t> and Aki </a:t>
            </a:r>
            <a:r>
              <a:rPr lang="en-US" sz="2000" dirty="0" err="1"/>
              <a:t>Koivula</a:t>
            </a:r>
            <a:r>
              <a:rPr lang="en-US" sz="2000" dirty="0"/>
              <a:t>, “Trust Toward Robots and Artificial Intelligence: An Experimental Approach to Human–Technology Interactions Online”, 2020. [Frontiers]. Available: </a:t>
            </a:r>
            <a:r>
              <a:rPr lang="en-US" sz="2000" u="sng" dirty="0">
                <a:hlinkClick r:id="rId3"/>
              </a:rPr>
              <a:t>https://www.frontiersin.org/journals/psychology/articles/10.3389/fpsyg.2020.568256/full</a:t>
            </a:r>
            <a:endParaRPr lang="en-US" sz="2000" dirty="0"/>
          </a:p>
          <a:p>
            <a:pPr algn="just"/>
            <a:endParaRPr lang="en-US" sz="2000" dirty="0"/>
          </a:p>
        </p:txBody>
      </p:sp>
    </p:spTree>
    <p:extLst>
      <p:ext uri="{BB962C8B-B14F-4D97-AF65-F5344CB8AC3E}">
        <p14:creationId xmlns:p14="http://schemas.microsoft.com/office/powerpoint/2010/main" val="100537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a:xfrm>
            <a:off x="457200" y="2057400"/>
            <a:ext cx="8153400" cy="4419600"/>
          </a:xfrm>
        </p:spPr>
        <p:txBody>
          <a:bodyPr>
            <a:noAutofit/>
          </a:bodyPr>
          <a:lstStyle/>
          <a:p>
            <a:pPr marL="0" indent="0" algn="just">
              <a:buNone/>
            </a:pPr>
            <a:r>
              <a:rPr lang="en-US" sz="2000" dirty="0">
                <a:cs typeface="Arial" panose="020B0604020202020204" pitchFamily="34" charset="0"/>
              </a:rPr>
              <a:t>Human trust in AI is crucial for its successful adoption across various domains. This article examines the complexities of trust in AI, drawing from interdisciplinary research on human-AI interactions, transparency, and trust dynamics. We explore cognitive and affective trust components, transparency measures, and ethical considerations. Our findings highlight the importance of dynamic task allocation, confidence communication, and performance metrics. In high-stakes areas like healthcare, we propose a comprehensive framework for understanding and fostering trust in AI. This work bridges gaps in existing research, providing a foundation for future studies and practical applications to enhance human-AI trust relationships.</a:t>
            </a:r>
          </a:p>
        </p:txBody>
      </p:sp>
    </p:spTree>
    <p:extLst>
      <p:ext uri="{BB962C8B-B14F-4D97-AF65-F5344CB8AC3E}">
        <p14:creationId xmlns:p14="http://schemas.microsoft.com/office/powerpoint/2010/main" val="214598034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152400" y="1600200"/>
            <a:ext cx="8763000" cy="4800600"/>
          </a:xfrm>
        </p:spPr>
        <p:txBody>
          <a:bodyPr>
            <a:noAutofit/>
          </a:bodyPr>
          <a:lstStyle/>
          <a:p>
            <a:r>
              <a:rPr lang="en-US" sz="2000" dirty="0"/>
              <a:t>Aurelia </a:t>
            </a:r>
            <a:r>
              <a:rPr lang="en-US" sz="2000" dirty="0" err="1"/>
              <a:t>Tamò-Larrieux</a:t>
            </a:r>
            <a:r>
              <a:rPr lang="en-US" sz="2000" dirty="0"/>
              <a:t>, Clement </a:t>
            </a:r>
            <a:r>
              <a:rPr lang="en-US" sz="2000" dirty="0" err="1"/>
              <a:t>Guitton</a:t>
            </a:r>
            <a:r>
              <a:rPr lang="en-US" sz="2000" dirty="0"/>
              <a:t>, Simon Mayer and Christoph Lutz, “Regulating for trust: Can law establish trust in artificial intelligence?”, 2023. [Wiley]. Available: </a:t>
            </a:r>
            <a:r>
              <a:rPr lang="en-US" sz="2000" u="sng" dirty="0">
                <a:hlinkClick r:id="rId2"/>
              </a:rPr>
              <a:t>https://onlinelibrary.wiley.com/doi/full/10.1111/rego.12568</a:t>
            </a:r>
            <a:endParaRPr lang="en-US" sz="2000" dirty="0"/>
          </a:p>
          <a:p>
            <a:r>
              <a:rPr lang="en-US" sz="2000" dirty="0"/>
              <a:t>Olga Vl. </a:t>
            </a:r>
            <a:r>
              <a:rPr lang="en-US" sz="2000" dirty="0" err="1"/>
              <a:t>Bitkina</a:t>
            </a:r>
            <a:r>
              <a:rPr lang="en-US" sz="2000" dirty="0"/>
              <a:t>, </a:t>
            </a:r>
            <a:r>
              <a:rPr lang="en-US" sz="2000" dirty="0" err="1"/>
              <a:t>Heejin</a:t>
            </a:r>
            <a:r>
              <a:rPr lang="en-US" sz="2000" dirty="0"/>
              <a:t> </a:t>
            </a:r>
            <a:r>
              <a:rPr lang="en-US" sz="2000" dirty="0" err="1"/>
              <a:t>Jeong</a:t>
            </a:r>
            <a:r>
              <a:rPr lang="en-US" sz="2000" dirty="0"/>
              <a:t>, </a:t>
            </a:r>
            <a:r>
              <a:rPr lang="en-US" sz="2000" dirty="0" err="1"/>
              <a:t>Byung</a:t>
            </a:r>
            <a:r>
              <a:rPr lang="en-US" sz="2000" dirty="0"/>
              <a:t> </a:t>
            </a:r>
            <a:r>
              <a:rPr lang="en-US" sz="2000" dirty="0" err="1"/>
              <a:t>Cheol</a:t>
            </a:r>
            <a:r>
              <a:rPr lang="en-US" sz="2000" dirty="0"/>
              <a:t> Lee, </a:t>
            </a:r>
            <a:r>
              <a:rPr lang="en-US" sz="2000" dirty="0" err="1"/>
              <a:t>Jangwoon</a:t>
            </a:r>
            <a:r>
              <a:rPr lang="en-US" sz="2000" dirty="0"/>
              <a:t> Park, </a:t>
            </a:r>
            <a:r>
              <a:rPr lang="en-US" sz="2000" dirty="0" err="1"/>
              <a:t>Jaehyun</a:t>
            </a:r>
            <a:r>
              <a:rPr lang="en-US" sz="2000" dirty="0"/>
              <a:t> Park and Hyun K. Kim, “Perceived trust in artificial intelligence technologies: A preliminary study”, 2020. [Wiley]. Available: </a:t>
            </a:r>
            <a:r>
              <a:rPr lang="en-US" sz="2000" u="sng" dirty="0">
                <a:hlinkClick r:id="rId3"/>
              </a:rPr>
              <a:t>https://onlinelibrary.wiley.com/doi/abs/10.1002/hfm.20839</a:t>
            </a:r>
            <a:endParaRPr lang="en-US" sz="2000" dirty="0"/>
          </a:p>
          <a:p>
            <a:r>
              <a:rPr lang="en-US" sz="2000" dirty="0"/>
              <a:t>Alexandra D. Kaplan, Theresa T. Kessler, J. Christopher Brill and P. A. Hancock “Trust in Artificial Intelligence: Meta-Analytic Findings”, 2021. [Sage Journals]. Available: </a:t>
            </a:r>
            <a:r>
              <a:rPr lang="en-US" sz="2000" u="sng" dirty="0">
                <a:hlinkClick r:id="rId4"/>
              </a:rPr>
              <a:t>https://journals.sagepub.com/doi/full/10.1177/00187208211013988</a:t>
            </a:r>
            <a:endParaRPr lang="en-US" sz="2000" dirty="0"/>
          </a:p>
          <a:p>
            <a:endParaRPr lang="en-US" sz="2000" dirty="0"/>
          </a:p>
        </p:txBody>
      </p:sp>
    </p:spTree>
    <p:extLst>
      <p:ext uri="{BB962C8B-B14F-4D97-AF65-F5344CB8AC3E}">
        <p14:creationId xmlns:p14="http://schemas.microsoft.com/office/powerpoint/2010/main" val="137939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endParaRPr lang="en-US" sz="4000" dirty="0" smtClean="0"/>
          </a:p>
          <a:p>
            <a:pPr marL="0" indent="0" algn="ctr">
              <a:buNone/>
            </a:pPr>
            <a:endParaRPr lang="en-US" sz="4000" dirty="0" smtClean="0"/>
          </a:p>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14060772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lstStyle/>
          <a:p>
            <a:r>
              <a:rPr lang="en-US" dirty="0" smtClean="0"/>
              <a:t>INTRODUCTION</a:t>
            </a:r>
            <a:endParaRPr lang="en-US" dirty="0"/>
          </a:p>
        </p:txBody>
      </p:sp>
      <p:sp>
        <p:nvSpPr>
          <p:cNvPr id="3" name="Content Placeholder 2"/>
          <p:cNvSpPr>
            <a:spLocks noGrp="1"/>
          </p:cNvSpPr>
          <p:nvPr>
            <p:ph sz="quarter" idx="1"/>
          </p:nvPr>
        </p:nvSpPr>
        <p:spPr>
          <a:xfrm>
            <a:off x="609600" y="1752600"/>
            <a:ext cx="7924800" cy="5105400"/>
          </a:xfrm>
        </p:spPr>
        <p:txBody>
          <a:bodyPr>
            <a:noAutofit/>
          </a:bodyPr>
          <a:lstStyle/>
          <a:p>
            <a:pPr marL="137160" indent="0" algn="just">
              <a:buNone/>
            </a:pPr>
            <a:r>
              <a:rPr lang="en-US" sz="2000" dirty="0" smtClean="0"/>
              <a:t>AI has revolutionized sectors like healthcare, finance, and manufacturing by improving data processing and decision-making. However, its success hinges on human trust, which encompasses cognitive and emotional responses. Misplaced trust can result in misuse or overreliance on AI systems.</a:t>
            </a:r>
          </a:p>
          <a:p>
            <a:pPr marL="137160" indent="0" algn="just">
              <a:buNone/>
            </a:pPr>
            <a:r>
              <a:rPr lang="en-US" sz="2000" dirty="0" smtClean="0"/>
              <a:t>This article synthesizes research from fields such as management science, human factors, and human-computer interaction to examine trust in AI. We explore foundational models by Mayer et al. (1995) and Hoff &amp; Bashir (2015), and the role of transparency measures like confidence scores. In high-stakes areas like healthcare, trust in AI is vital for clinical decisions and ethical deployment. Understanding trust dynamics is key to developing effective and trustworthy AI systems.</a:t>
            </a:r>
            <a:endParaRPr lang="en-US" sz="2000" b="0" dirty="0"/>
          </a:p>
        </p:txBody>
      </p:sp>
    </p:spTree>
    <p:extLst>
      <p:ext uri="{BB962C8B-B14F-4D97-AF65-F5344CB8AC3E}">
        <p14:creationId xmlns:p14="http://schemas.microsoft.com/office/powerpoint/2010/main" val="23425783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sz="quarter" idx="1"/>
          </p:nvPr>
        </p:nvSpPr>
        <p:spPr>
          <a:xfrm>
            <a:off x="152400" y="1524000"/>
            <a:ext cx="8839200" cy="5257800"/>
          </a:xfrm>
        </p:spPr>
        <p:txBody>
          <a:bodyPr>
            <a:normAutofit fontScale="92500" lnSpcReduction="10000"/>
          </a:bodyPr>
          <a:lstStyle/>
          <a:p>
            <a:pPr algn="just"/>
            <a:r>
              <a:rPr lang="en-US" sz="2000" dirty="0" smtClean="0"/>
              <a:t>Ella </a:t>
            </a:r>
            <a:r>
              <a:rPr lang="en-US" sz="2000" dirty="0"/>
              <a:t>et </a:t>
            </a:r>
            <a:r>
              <a:rPr lang="en-US" sz="2000" dirty="0" smtClean="0"/>
              <a:t>al. (2020</a:t>
            </a:r>
            <a:r>
              <a:rPr lang="en-US" sz="2000" dirty="0"/>
              <a:t>) </a:t>
            </a:r>
            <a:r>
              <a:rPr lang="en-US" sz="2000" dirty="0" smtClean="0"/>
              <a:t>identified </a:t>
            </a:r>
            <a:r>
              <a:rPr lang="en-US" sz="2000" dirty="0"/>
              <a:t>key factors influencing trust in AI within organizations, such as AI form, intelligence, transparency, reliability, and anthropomorphism. They highlighted the need for diverse, long-term methodologies to better understand and enhance trust in AI, addressing current research gaps</a:t>
            </a:r>
            <a:r>
              <a:rPr lang="en-US" sz="2000" dirty="0" smtClean="0"/>
              <a:t>.</a:t>
            </a:r>
          </a:p>
          <a:p>
            <a:pPr algn="just"/>
            <a:r>
              <a:rPr lang="en-US" sz="2000" dirty="0"/>
              <a:t>Steven et al. (2021) highlight fragmented AI trust research, identifying key challenges: transparency, accountability, bias mitigation, reliability, and ethical implications. They advocate a multi-stakeholder approach to enhance trust and ensure ethical AI deployment across domains</a:t>
            </a:r>
            <a:r>
              <a:rPr lang="en-US" sz="2000" dirty="0" smtClean="0"/>
              <a:t>.</a:t>
            </a:r>
          </a:p>
          <a:p>
            <a:pPr algn="just"/>
            <a:r>
              <a:rPr lang="en-US" sz="2000" dirty="0"/>
              <a:t>Mark (2020) highlights the distinction between "reliable" and "trustworthy" AI, emphasizing the importance of promoting responsible practices and human integrity to foster trust in AI deployment and governance</a:t>
            </a:r>
            <a:r>
              <a:rPr lang="en-US" sz="2000" dirty="0" smtClean="0"/>
              <a:t>.</a:t>
            </a:r>
          </a:p>
          <a:p>
            <a:pPr algn="just"/>
            <a:r>
              <a:rPr lang="en-US" sz="2000" dirty="0"/>
              <a:t>Alexandra et al. (2021) emphasize that trust in AI influences practical decisions like following algorithmic suggestions and consumer choices, impacted by various factors with ethical implications, such as anthropomorphism. They highlight gaps in understanding AI trust despite significant research interest, underscoring the need for evolving trust frameworks as AI integrates further into daily life.</a:t>
            </a:r>
          </a:p>
        </p:txBody>
      </p:sp>
    </p:spTree>
    <p:extLst>
      <p:ext uri="{BB962C8B-B14F-4D97-AF65-F5344CB8AC3E}">
        <p14:creationId xmlns:p14="http://schemas.microsoft.com/office/powerpoint/2010/main" val="198813900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152400" y="1371600"/>
            <a:ext cx="8839200" cy="5334000"/>
          </a:xfrm>
        </p:spPr>
        <p:txBody>
          <a:bodyPr>
            <a:normAutofit/>
          </a:bodyPr>
          <a:lstStyle/>
          <a:p>
            <a:pPr algn="just"/>
            <a:r>
              <a:rPr lang="en-US" sz="2000" dirty="0" err="1"/>
              <a:t>Omri</a:t>
            </a:r>
            <a:r>
              <a:rPr lang="en-US" sz="2000" dirty="0"/>
              <a:t> et al. (2021) found that attachment styles significantly influence trust in AI, with higher attachment anxiety correlating with lower trust levels. Their research demonstrates that interventions improving attachment security can enhance trust in AI, suggesting effective pathways to bolster trust beyond cognitive strategies traditionally explored</a:t>
            </a:r>
            <a:r>
              <a:rPr lang="en-US" sz="2000" dirty="0" smtClean="0"/>
              <a:t>.</a:t>
            </a:r>
          </a:p>
          <a:p>
            <a:pPr algn="just"/>
            <a:r>
              <a:rPr lang="en-US" sz="2000" dirty="0"/>
              <a:t>Philipp et al. (2020) found that transparency measures like feature highlighting and confidence scores influence trust in AI predictions, sometimes undermining trust in accurate predictions or fostering unwarranted trust in incorrect ones. They stress the need to balance transparency with managing user trust levels for effective human-AI interactions</a:t>
            </a:r>
            <a:r>
              <a:rPr lang="en-US" sz="2000" dirty="0" smtClean="0"/>
              <a:t>.</a:t>
            </a:r>
          </a:p>
          <a:p>
            <a:pPr algn="just"/>
            <a:r>
              <a:rPr lang="en-US" sz="2000" dirty="0" err="1" smtClean="0"/>
              <a:t>Alon</a:t>
            </a:r>
            <a:r>
              <a:rPr lang="en-US" sz="2000" dirty="0" smtClean="0"/>
              <a:t> </a:t>
            </a:r>
            <a:r>
              <a:rPr lang="en-US" sz="2000" dirty="0"/>
              <a:t>et al. (2021) proposed a trust model for human-AI interactions, emphasizing 'contractual trust' and redefining 'trustworthiness'. They explore drivers of warranted trust and strategies for designing trustworthy AI systems, correlating with Explainable AI (XAI) principles.</a:t>
            </a:r>
          </a:p>
        </p:txBody>
      </p:sp>
      <p:sp>
        <p:nvSpPr>
          <p:cNvPr id="6" name="Title 1"/>
          <p:cNvSpPr>
            <a:spLocks noGrp="1"/>
          </p:cNvSpPr>
          <p:nvPr>
            <p:ph type="title"/>
          </p:nvPr>
        </p:nvSpPr>
        <p:spPr>
          <a:xfrm>
            <a:off x="301752" y="228600"/>
            <a:ext cx="8534400" cy="758952"/>
          </a:xfrm>
        </p:spPr>
        <p:txBody>
          <a:bodyPr/>
          <a:lstStyle/>
          <a:p>
            <a:r>
              <a:rPr lang="en-US" dirty="0" smtClean="0"/>
              <a:t>LITERATURE REVIEW</a:t>
            </a:r>
            <a:endParaRPr lang="en-US" dirty="0"/>
          </a:p>
        </p:txBody>
      </p:sp>
    </p:spTree>
    <p:extLst>
      <p:ext uri="{BB962C8B-B14F-4D97-AF65-F5344CB8AC3E}">
        <p14:creationId xmlns:p14="http://schemas.microsoft.com/office/powerpoint/2010/main" val="1832946982"/>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152400" y="1371600"/>
            <a:ext cx="8839200" cy="5410200"/>
          </a:xfrm>
        </p:spPr>
        <p:txBody>
          <a:bodyPr>
            <a:normAutofit/>
          </a:bodyPr>
          <a:lstStyle/>
          <a:p>
            <a:pPr algn="just"/>
            <a:r>
              <a:rPr lang="en-US" sz="2000" dirty="0"/>
              <a:t>John et al. (2022) discuss AI advancements, focusing on human-AI interactions and advocating for balanced algorithmic vigilance, transparency in task allocation, and effective communication of performance metrics to enhance trust and user vigilance</a:t>
            </a:r>
            <a:r>
              <a:rPr lang="en-US" sz="2000" dirty="0" smtClean="0"/>
              <a:t>.</a:t>
            </a:r>
          </a:p>
          <a:p>
            <a:pPr algn="just"/>
            <a:r>
              <a:rPr lang="en-US" sz="2000" dirty="0"/>
              <a:t>Markus et al. (2022) underscore the enduring importance of trust processes in human and automated systems, highlighting nuanced effects of trustee identity on initial trust and responses to trust violations. They advocate for deeper research into trust dynamics in AI-based decision-making to inform responsible deployment</a:t>
            </a:r>
            <a:r>
              <a:rPr lang="en-US" sz="2000" dirty="0" smtClean="0"/>
              <a:t>.</a:t>
            </a:r>
          </a:p>
          <a:p>
            <a:pPr algn="just"/>
            <a:r>
              <a:rPr lang="en-US" sz="2000" dirty="0" err="1"/>
              <a:t>Onur</a:t>
            </a:r>
            <a:r>
              <a:rPr lang="en-US" sz="2000" dirty="0"/>
              <a:t> et al. (2020) discuss AI's role in enhancing decision-making, emphasizing the complementary capabilities of humans and automated systems. They highlight the importance of integrating human factors into AI design to optimize decision-making effectiveness. The paper explores trust dynamics in human-AI interactions in healthcare, focusing on clinicians and underscoring the need for tailored investigations for diverse user bases like patients and insurance providers.</a:t>
            </a:r>
          </a:p>
        </p:txBody>
      </p:sp>
      <p:sp>
        <p:nvSpPr>
          <p:cNvPr id="6" name="Title 1"/>
          <p:cNvSpPr>
            <a:spLocks noGrp="1"/>
          </p:cNvSpPr>
          <p:nvPr>
            <p:ph type="title"/>
          </p:nvPr>
        </p:nvSpPr>
        <p:spPr>
          <a:xfrm>
            <a:off x="301752" y="228600"/>
            <a:ext cx="8534400" cy="758952"/>
          </a:xfrm>
        </p:spPr>
        <p:txBody>
          <a:bodyPr/>
          <a:lstStyle/>
          <a:p>
            <a:r>
              <a:rPr lang="en-US" dirty="0" smtClean="0"/>
              <a:t>LITERATURE REVIEW</a:t>
            </a:r>
            <a:endParaRPr lang="en-US" dirty="0"/>
          </a:p>
        </p:txBody>
      </p:sp>
    </p:spTree>
    <p:extLst>
      <p:ext uri="{BB962C8B-B14F-4D97-AF65-F5344CB8AC3E}">
        <p14:creationId xmlns:p14="http://schemas.microsoft.com/office/powerpoint/2010/main" val="321365310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sz="quarter" idx="1"/>
          </p:nvPr>
        </p:nvSpPr>
        <p:spPr>
          <a:xfrm>
            <a:off x="609600" y="2362200"/>
            <a:ext cx="7772400" cy="3736848"/>
          </a:xfrm>
        </p:spPr>
        <p:txBody>
          <a:bodyPr>
            <a:normAutofit/>
          </a:bodyPr>
          <a:lstStyle/>
          <a:p>
            <a:pPr marL="0" indent="0" algn="ctr">
              <a:buNone/>
            </a:pPr>
            <a:r>
              <a:rPr lang="en-US" sz="2400" dirty="0"/>
              <a:t>"How has human trust in AI evolved over the past 20 years, and what factors have contributed to the observed increase in trust levels across different domains</a:t>
            </a:r>
            <a:r>
              <a:rPr lang="en-US" sz="2400" dirty="0" smtClean="0"/>
              <a:t>? Also what trend do we expect over the next 10 years with respect to human trust in AI</a:t>
            </a:r>
            <a:r>
              <a:rPr lang="en-US" sz="2400" dirty="0" smtClean="0"/>
              <a:t>?”</a:t>
            </a:r>
            <a:endParaRPr lang="en-US" sz="2400" dirty="0"/>
          </a:p>
          <a:p>
            <a:pPr marL="0" indent="0">
              <a:buNone/>
            </a:pPr>
            <a:endParaRPr lang="en-US" sz="2400" dirty="0"/>
          </a:p>
        </p:txBody>
      </p:sp>
    </p:spTree>
    <p:extLst>
      <p:ext uri="{BB962C8B-B14F-4D97-AF65-F5344CB8AC3E}">
        <p14:creationId xmlns:p14="http://schemas.microsoft.com/office/powerpoint/2010/main" val="414998758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sp>
        <p:nvSpPr>
          <p:cNvPr id="3" name="Content Placeholder 2"/>
          <p:cNvSpPr>
            <a:spLocks noGrp="1"/>
          </p:cNvSpPr>
          <p:nvPr>
            <p:ph sz="quarter" idx="1"/>
          </p:nvPr>
        </p:nvSpPr>
        <p:spPr>
          <a:xfrm>
            <a:off x="152400" y="1371600"/>
            <a:ext cx="8839200" cy="5334000"/>
          </a:xfrm>
        </p:spPr>
        <p:txBody>
          <a:bodyPr>
            <a:normAutofit fontScale="92500" lnSpcReduction="20000"/>
          </a:bodyPr>
          <a:lstStyle/>
          <a:p>
            <a:pPr algn="just"/>
            <a:r>
              <a:rPr lang="en-US" sz="2000" dirty="0" smtClean="0"/>
              <a:t>Analyze </a:t>
            </a:r>
            <a:r>
              <a:rPr lang="en-US" sz="2000" dirty="0"/>
              <a:t>the Evolution of Trust in AI: Investigate how human trust in AI has changed over the past 20 years, identifying key trends and patterns across different domains.</a:t>
            </a:r>
          </a:p>
          <a:p>
            <a:pPr algn="just"/>
            <a:r>
              <a:rPr lang="en-US" sz="2000" dirty="0" smtClean="0"/>
              <a:t>Identify </a:t>
            </a:r>
            <a:r>
              <a:rPr lang="en-US" sz="2000" dirty="0"/>
              <a:t>Influential Factors: Determine the cognitive, affective, and situational factors that have contributed to the observed increase in trust in AI.</a:t>
            </a:r>
          </a:p>
          <a:p>
            <a:pPr algn="just"/>
            <a:r>
              <a:rPr lang="en-US" sz="2000" dirty="0" smtClean="0"/>
              <a:t>Evaluate </a:t>
            </a:r>
            <a:r>
              <a:rPr lang="en-US" sz="2000" dirty="0"/>
              <a:t>the Impact of Transparency Measures: Assess the role of transparency measures, such as feature highlighting and confidence scores, in influencing trust in AI systems.</a:t>
            </a:r>
          </a:p>
          <a:p>
            <a:pPr algn="just"/>
            <a:r>
              <a:rPr lang="en-US" sz="2000" dirty="0" smtClean="0"/>
              <a:t>Examine </a:t>
            </a:r>
            <a:r>
              <a:rPr lang="en-US" sz="2000" dirty="0"/>
              <a:t>Domain-Specific Trust Dynamics: Explore how trust dynamics differ between various application areas of AI, with a particular focus on high-stakes environments like healthcare.</a:t>
            </a:r>
          </a:p>
          <a:p>
            <a:pPr algn="just"/>
            <a:r>
              <a:rPr lang="en-US" sz="2000" dirty="0" smtClean="0"/>
              <a:t>Develop </a:t>
            </a:r>
            <a:r>
              <a:rPr lang="en-US" sz="2000" dirty="0"/>
              <a:t>a Framework for Trust Enhancement: Propose strategies and frameworks to foster appropriate levels of trust in AI, ensuring ethical and effective integration of AI technologies.</a:t>
            </a:r>
          </a:p>
          <a:p>
            <a:pPr algn="just"/>
            <a:r>
              <a:rPr lang="en-US" sz="2000" dirty="0" smtClean="0"/>
              <a:t>Assess </a:t>
            </a:r>
            <a:r>
              <a:rPr lang="en-US" sz="2000" dirty="0"/>
              <a:t>Ethical Considerations: Investigate the ethical implications of trust in AI, particularly in decision-making processes that directly impact human lives and societal outcomes.</a:t>
            </a:r>
          </a:p>
          <a:p>
            <a:pPr algn="just"/>
            <a:r>
              <a:rPr lang="en-US" sz="2000" dirty="0" smtClean="0"/>
              <a:t>Bridge </a:t>
            </a:r>
            <a:r>
              <a:rPr lang="en-US" sz="2000" dirty="0"/>
              <a:t>Research Gaps: Identify gaps in the current literature on human-AI trust and suggest directions for future research to address these gaps comprehensively.</a:t>
            </a:r>
          </a:p>
        </p:txBody>
      </p:sp>
    </p:spTree>
    <p:extLst>
      <p:ext uri="{BB962C8B-B14F-4D97-AF65-F5344CB8AC3E}">
        <p14:creationId xmlns:p14="http://schemas.microsoft.com/office/powerpoint/2010/main" val="4275248590"/>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a:xfrm>
            <a:off x="152400" y="1371600"/>
            <a:ext cx="8839200" cy="5334000"/>
          </a:xfrm>
        </p:spPr>
        <p:txBody>
          <a:bodyPr>
            <a:noAutofit/>
          </a:bodyPr>
          <a:lstStyle/>
          <a:p>
            <a:pPr algn="just"/>
            <a:r>
              <a:rPr lang="en-US" sz="2000" dirty="0" smtClean="0"/>
              <a:t>Search Strategy</a:t>
            </a:r>
            <a:endParaRPr lang="en-US" sz="2000" dirty="0"/>
          </a:p>
          <a:p>
            <a:pPr marL="0" indent="0" algn="just">
              <a:buNone/>
            </a:pPr>
            <a:r>
              <a:rPr lang="en-US" sz="2000" dirty="0" smtClean="0"/>
              <a:t>This </a:t>
            </a:r>
            <a:r>
              <a:rPr lang="en-US" sz="2000" dirty="0"/>
              <a:t>scoping review utilized scholarly articles from PubMed and Google Scholar databases to explore ethical issues surrounding </a:t>
            </a:r>
            <a:r>
              <a:rPr lang="en-US" sz="2000" dirty="0"/>
              <a:t>h</a:t>
            </a:r>
            <a:r>
              <a:rPr lang="en-US" sz="2000" dirty="0" smtClean="0"/>
              <a:t>uman trust in AI. </a:t>
            </a:r>
            <a:r>
              <a:rPr lang="en-US" sz="2000" dirty="0"/>
              <a:t>The methodology followed a five-stage framework by </a:t>
            </a:r>
            <a:r>
              <a:rPr lang="en-US" sz="2000" dirty="0" err="1"/>
              <a:t>Arksey</a:t>
            </a:r>
            <a:r>
              <a:rPr lang="en-US" sz="2000" dirty="0"/>
              <a:t> and O’Malley, incorporating defining the research topic, identifying relevant papers, selecting studies, charting data, and collating findings. The review structure adhered to the PRISMA-</a:t>
            </a:r>
            <a:r>
              <a:rPr lang="en-US" sz="2000" dirty="0" err="1"/>
              <a:t>Scr</a:t>
            </a:r>
            <a:r>
              <a:rPr lang="en-US" sz="2000" dirty="0"/>
              <a:t> guidelines.</a:t>
            </a:r>
          </a:p>
          <a:p>
            <a:pPr algn="just"/>
            <a:r>
              <a:rPr lang="en-US" sz="2000" dirty="0" smtClean="0"/>
              <a:t>Identification </a:t>
            </a:r>
            <a:r>
              <a:rPr lang="en-US" sz="2000" dirty="0"/>
              <a:t>of Relevant </a:t>
            </a:r>
            <a:r>
              <a:rPr lang="en-US" sz="2000" dirty="0" smtClean="0"/>
              <a:t>Studies</a:t>
            </a:r>
          </a:p>
          <a:p>
            <a:pPr marL="0" indent="0" algn="just">
              <a:buNone/>
            </a:pPr>
            <a:r>
              <a:rPr lang="en-US" sz="2000" dirty="0" smtClean="0"/>
              <a:t>An </a:t>
            </a:r>
            <a:r>
              <a:rPr lang="en-US" sz="2000" dirty="0"/>
              <a:t>extensive search over </a:t>
            </a:r>
            <a:r>
              <a:rPr lang="en-US" sz="2000" dirty="0" smtClean="0"/>
              <a:t>24 </a:t>
            </a:r>
            <a:r>
              <a:rPr lang="en-US" sz="2000" dirty="0"/>
              <a:t>days from </a:t>
            </a:r>
            <a:r>
              <a:rPr lang="en-US" sz="2000" dirty="0" smtClean="0"/>
              <a:t>May 12, </a:t>
            </a:r>
            <a:r>
              <a:rPr lang="en-US" sz="2000" dirty="0"/>
              <a:t>2024, to </a:t>
            </a:r>
            <a:r>
              <a:rPr lang="en-US" sz="2000" dirty="0" smtClean="0"/>
              <a:t>June 03</a:t>
            </a:r>
            <a:r>
              <a:rPr lang="en-US" sz="2000" dirty="0"/>
              <a:t>, 2024, employed key terms such as 'artificial intelligence</a:t>
            </a:r>
            <a:r>
              <a:rPr lang="en-US" sz="2000" dirty="0" smtClean="0"/>
              <a:t>,’ 'ethics</a:t>
            </a:r>
            <a:r>
              <a:rPr lang="en-US" sz="2000" dirty="0"/>
              <a:t>,' 'trust in artificial intelligence</a:t>
            </a:r>
            <a:r>
              <a:rPr lang="en-US" sz="2000" dirty="0" smtClean="0"/>
              <a:t>,' </a:t>
            </a:r>
            <a:r>
              <a:rPr lang="en-US" sz="2000" dirty="0"/>
              <a:t>etc. Following the PRISMA-</a:t>
            </a:r>
            <a:r>
              <a:rPr lang="en-US" sz="2000" dirty="0" err="1"/>
              <a:t>Scr</a:t>
            </a:r>
            <a:r>
              <a:rPr lang="en-US" sz="2000" dirty="0"/>
              <a:t> checklist, 565 articles were extracted from the systematic search. Duplicate records (248) and irrelevant titles (656) were removed, leaving 317 articles for abstract screening. Subsequently, 47 articles passed abstract screening, with 270 excluded. Full-text screening narrowed the selection to </a:t>
            </a:r>
            <a:r>
              <a:rPr lang="en-US" sz="2000" dirty="0" smtClean="0"/>
              <a:t>11 </a:t>
            </a:r>
            <a:r>
              <a:rPr lang="en-US" sz="2000" dirty="0"/>
              <a:t>articles, eliminating 36 due to inaccessible full texts.</a:t>
            </a:r>
          </a:p>
          <a:p>
            <a:pPr marL="0" indent="0" algn="just">
              <a:buNone/>
            </a:pPr>
            <a:endParaRPr lang="en-US" sz="2000" dirty="0"/>
          </a:p>
        </p:txBody>
      </p:sp>
    </p:spTree>
    <p:extLst>
      <p:ext uri="{BB962C8B-B14F-4D97-AF65-F5344CB8AC3E}">
        <p14:creationId xmlns:p14="http://schemas.microsoft.com/office/powerpoint/2010/main" val="271078183"/>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13294</TotalTime>
  <Words>2493</Words>
  <Application>Microsoft Office PowerPoint</Application>
  <PresentationFormat>On-screen Show (4:3)</PresentationFormat>
  <Paragraphs>80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     Human Trust in Artificial Intelligence  </vt:lpstr>
      <vt:lpstr>ABSTRACT</vt:lpstr>
      <vt:lpstr>INTRODUCTION</vt:lpstr>
      <vt:lpstr>LITERATURE REVIEW</vt:lpstr>
      <vt:lpstr>LITERATURE REVIEW</vt:lpstr>
      <vt:lpstr>LITERATURE REVIEW</vt:lpstr>
      <vt:lpstr>RESEARCH QUESTIONS</vt:lpstr>
      <vt:lpstr>RESEARCH OBJECTIVES</vt:lpstr>
      <vt:lpstr>METHODOLOGY</vt:lpstr>
      <vt:lpstr>METHODOLOGY</vt:lpstr>
      <vt:lpstr>RESULTS</vt:lpstr>
      <vt:lpstr>DISCUSSION</vt:lpstr>
      <vt:lpstr>CONCLUSION</vt:lpstr>
      <vt:lpstr>FUTURE WORKS</vt:lpstr>
      <vt:lpstr>REFERENCES</vt:lpstr>
      <vt:lpstr>REFERENCES</vt:lpstr>
      <vt:lpstr>REFERENCES</vt:lpstr>
      <vt:lpstr>REFERENCES</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Considerations and Bias Mitigation in AI-Driven Diagnostic Systems for Healthcare</dc:title>
  <dc:creator>user1</dc:creator>
  <cp:lastModifiedBy>user1</cp:lastModifiedBy>
  <cp:revision>27</cp:revision>
  <dcterms:created xsi:type="dcterms:W3CDTF">2024-04-18T20:50:11Z</dcterms:created>
  <dcterms:modified xsi:type="dcterms:W3CDTF">2024-07-11T20:53:50Z</dcterms:modified>
</cp:coreProperties>
</file>