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6" r:id="rId10"/>
    <p:sldId id="267" r:id="rId11"/>
    <p:sldId id="274" r:id="rId12"/>
    <p:sldId id="268" r:id="rId13"/>
    <p:sldId id="275" r:id="rId14"/>
    <p:sldId id="278" r:id="rId15"/>
    <p:sldId id="286" r:id="rId16"/>
    <p:sldId id="285" r:id="rId17"/>
    <p:sldId id="281" r:id="rId18"/>
    <p:sldId id="282" r:id="rId19"/>
    <p:sldId id="283" r:id="rId20"/>
    <p:sldId id="284" r:id="rId21"/>
    <p:sldId id="265" r:id="rId22"/>
  </p:sldIdLst>
  <p:sldSz cx="10071100" cy="7556500"/>
  <p:notesSz cx="100711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ep ranwa" initials="Sr" lastIdx="1" clrIdx="0">
    <p:extLst>
      <p:ext uri="{19B8F6BF-5375-455C-9EA6-DF929625EA0E}">
        <p15:presenceInfo xmlns:p15="http://schemas.microsoft.com/office/powerpoint/2012/main" userId="f9328739ce1fcb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0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54" d="100"/>
          <a:sy n="54" d="100"/>
        </p:scale>
        <p:origin x="1229"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64038"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703888" y="0"/>
            <a:ext cx="4365625" cy="379413"/>
          </a:xfrm>
          <a:prstGeom prst="rect">
            <a:avLst/>
          </a:prstGeom>
        </p:spPr>
        <p:txBody>
          <a:bodyPr vert="horz" lIns="91440" tIns="45720" rIns="91440" bIns="45720" rtlCol="0"/>
          <a:lstStyle>
            <a:lvl1pPr algn="r">
              <a:defRPr sz="1200"/>
            </a:lvl1pPr>
          </a:lstStyle>
          <a:p>
            <a:fld id="{8B8CA575-943A-4C3A-BD15-FBA37D29DBA6}" type="datetimeFigureOut">
              <a:rPr lang="en-IN" smtClean="0"/>
              <a:t>26-04-2024</a:t>
            </a:fld>
            <a:endParaRPr lang="en-IN"/>
          </a:p>
        </p:txBody>
      </p:sp>
      <p:sp>
        <p:nvSpPr>
          <p:cNvPr id="4" name="Slide Image Placeholder 3"/>
          <p:cNvSpPr>
            <a:spLocks noGrp="1" noRot="1" noChangeAspect="1"/>
          </p:cNvSpPr>
          <p:nvPr>
            <p:ph type="sldImg" idx="2"/>
          </p:nvPr>
        </p:nvSpPr>
        <p:spPr>
          <a:xfrm>
            <a:off x="3335338" y="944563"/>
            <a:ext cx="3400425" cy="25511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06475" y="3636963"/>
            <a:ext cx="8058150" cy="29749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177088"/>
            <a:ext cx="4364038" cy="3794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703888" y="7177088"/>
            <a:ext cx="4365625" cy="379412"/>
          </a:xfrm>
          <a:prstGeom prst="rect">
            <a:avLst/>
          </a:prstGeom>
        </p:spPr>
        <p:txBody>
          <a:bodyPr vert="horz" lIns="91440" tIns="45720" rIns="91440" bIns="45720" rtlCol="0" anchor="b"/>
          <a:lstStyle>
            <a:lvl1pPr algn="r">
              <a:defRPr sz="1200"/>
            </a:lvl1pPr>
          </a:lstStyle>
          <a:p>
            <a:fld id="{519E5BAA-2011-4D0B-B4CB-AF1006BA91E6}" type="slidenum">
              <a:rPr lang="en-IN" smtClean="0"/>
              <a:t>‹#›</a:t>
            </a:fld>
            <a:endParaRPr lang="en-IN"/>
          </a:p>
        </p:txBody>
      </p:sp>
    </p:spTree>
    <p:extLst>
      <p:ext uri="{BB962C8B-B14F-4D97-AF65-F5344CB8AC3E}">
        <p14:creationId xmlns:p14="http://schemas.microsoft.com/office/powerpoint/2010/main" val="3942796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E5BAA-2011-4D0B-B4CB-AF1006BA91E6}" type="slidenum">
              <a:rPr lang="en-IN" smtClean="0"/>
              <a:t>10</a:t>
            </a:fld>
            <a:endParaRPr lang="en-IN"/>
          </a:p>
        </p:txBody>
      </p:sp>
    </p:spTree>
    <p:extLst>
      <p:ext uri="{BB962C8B-B14F-4D97-AF65-F5344CB8AC3E}">
        <p14:creationId xmlns:p14="http://schemas.microsoft.com/office/powerpoint/2010/main" val="3042368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5332" y="2342515"/>
            <a:ext cx="8560435"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10665" y="4231640"/>
            <a:ext cx="704977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03555" y="1737995"/>
            <a:ext cx="4380928"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6616" y="1737995"/>
            <a:ext cx="4380928"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0071100" cy="75565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81278" y="1524022"/>
            <a:ext cx="8708542" cy="574039"/>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57836" y="2650036"/>
            <a:ext cx="9155427" cy="4104640"/>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424174" y="7027545"/>
            <a:ext cx="3222752"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3555" y="7027545"/>
            <a:ext cx="2316353"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a:xfrm>
            <a:off x="7251192" y="7027545"/>
            <a:ext cx="2316353"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96850"/>
            <a:ext cx="10071100" cy="7556500"/>
          </a:xfrm>
          <a:prstGeom prst="rect">
            <a:avLst/>
          </a:prstGeom>
          <a:blipFill>
            <a:blip r:embed="rId2" cstate="print"/>
            <a:stretch>
              <a:fillRect/>
            </a:stretch>
          </a:blipFill>
        </p:spPr>
        <p:txBody>
          <a:bodyPr wrap="square" lIns="0" tIns="0" rIns="0" bIns="0" rtlCol="0"/>
          <a:lstStyle/>
          <a:p>
            <a:pPr algn="ctr"/>
            <a:endParaRPr dirty="0"/>
          </a:p>
        </p:txBody>
      </p:sp>
      <p:sp>
        <p:nvSpPr>
          <p:cNvPr id="3" name="object 3"/>
          <p:cNvSpPr txBox="1"/>
          <p:nvPr/>
        </p:nvSpPr>
        <p:spPr>
          <a:xfrm>
            <a:off x="6788151" y="5663448"/>
            <a:ext cx="2655890" cy="936154"/>
          </a:xfrm>
          <a:prstGeom prst="rect">
            <a:avLst/>
          </a:prstGeom>
        </p:spPr>
        <p:txBody>
          <a:bodyPr vert="horz" wrap="square" lIns="0" tIns="12700" rIns="0" bIns="0" rtlCol="0">
            <a:spAutoFit/>
          </a:bodyPr>
          <a:lstStyle/>
          <a:p>
            <a:pPr marL="12700">
              <a:lnSpc>
                <a:spcPct val="100000"/>
              </a:lnSpc>
              <a:spcBef>
                <a:spcPts val="100"/>
              </a:spcBef>
            </a:pPr>
            <a:r>
              <a:rPr sz="2000" b="1" u="heavy" spc="-5" dirty="0">
                <a:uFill>
                  <a:solidFill>
                    <a:srgbClr val="000000"/>
                  </a:solidFill>
                </a:uFill>
                <a:latin typeface="Times New Roman" panose="02020603050405020304" pitchFamily="18" charset="0"/>
                <a:cs typeface="Times New Roman" panose="02020603050405020304" pitchFamily="18" charset="0"/>
              </a:rPr>
              <a:t>Guided</a:t>
            </a:r>
            <a:r>
              <a:rPr sz="2000" b="1" u="heavy" spc="-15" dirty="0">
                <a:uFill>
                  <a:solidFill>
                    <a:srgbClr val="000000"/>
                  </a:solidFill>
                </a:uFill>
                <a:latin typeface="Times New Roman" panose="02020603050405020304" pitchFamily="18" charset="0"/>
                <a:cs typeface="Times New Roman" panose="02020603050405020304" pitchFamily="18" charset="0"/>
              </a:rPr>
              <a:t> </a:t>
            </a:r>
            <a:r>
              <a:rPr sz="2000" b="1" u="heavy" spc="-5" dirty="0">
                <a:uFill>
                  <a:solidFill>
                    <a:srgbClr val="000000"/>
                  </a:solidFill>
                </a:uFill>
                <a:latin typeface="Times New Roman" panose="02020603050405020304" pitchFamily="18" charset="0"/>
                <a:cs typeface="Times New Roman" panose="02020603050405020304" pitchFamily="18" charset="0"/>
              </a:rPr>
              <a:t>By:</a:t>
            </a:r>
            <a:endParaRPr sz="2000" dirty="0">
              <a:latin typeface="Times New Roman" panose="02020603050405020304" pitchFamily="18" charset="0"/>
              <a:cs typeface="Times New Roman" panose="02020603050405020304" pitchFamily="18" charset="0"/>
            </a:endParaRPr>
          </a:p>
          <a:p>
            <a:pPr marL="12700">
              <a:lnSpc>
                <a:spcPct val="100000"/>
              </a:lnSpc>
            </a:pPr>
            <a:r>
              <a:rPr lang="en-IN" sz="2000" b="1" spc="-5" dirty="0">
                <a:latin typeface="Times New Roman" panose="02020603050405020304" pitchFamily="18" charset="0"/>
                <a:cs typeface="Times New Roman" panose="02020603050405020304" pitchFamily="18" charset="0"/>
              </a:rPr>
              <a:t>Ms</a:t>
            </a:r>
            <a:r>
              <a:rPr lang="en-US" sz="2000" b="1" spc="-5" dirty="0">
                <a:latin typeface="Times New Roman" panose="02020603050405020304" pitchFamily="18" charset="0"/>
                <a:cs typeface="Times New Roman" panose="02020603050405020304" pitchFamily="18" charset="0"/>
              </a:rPr>
              <a:t>. Anju Rajput</a:t>
            </a:r>
            <a:endParaRPr sz="2000" dirty="0">
              <a:latin typeface="Times New Roman" panose="02020603050405020304" pitchFamily="18" charset="0"/>
              <a:cs typeface="Times New Roman" panose="02020603050405020304" pitchFamily="18" charset="0"/>
            </a:endParaRPr>
          </a:p>
          <a:p>
            <a:pPr marL="12700">
              <a:lnSpc>
                <a:spcPct val="100000"/>
              </a:lnSpc>
            </a:pPr>
            <a:r>
              <a:rPr lang="en-IN" sz="2000" b="1" spc="-5" dirty="0">
                <a:latin typeface="Times New Roman" panose="02020603050405020304" pitchFamily="18" charset="0"/>
                <a:cs typeface="Times New Roman" panose="02020603050405020304" pitchFamily="18" charset="0"/>
              </a:rPr>
              <a:t>Assistant Professor</a:t>
            </a:r>
            <a:endParaRPr sz="20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711758" y="5817336"/>
            <a:ext cx="3482648" cy="1243930"/>
          </a:xfrm>
          <a:prstGeom prst="rect">
            <a:avLst/>
          </a:prstGeom>
        </p:spPr>
        <p:txBody>
          <a:bodyPr vert="horz" wrap="square" lIns="0" tIns="12700" rIns="0" bIns="0" rtlCol="0">
            <a:spAutoFit/>
          </a:bodyPr>
          <a:lstStyle/>
          <a:p>
            <a:pPr marL="12700">
              <a:lnSpc>
                <a:spcPct val="100000"/>
              </a:lnSpc>
              <a:spcBef>
                <a:spcPts val="100"/>
              </a:spcBef>
            </a:pPr>
            <a:r>
              <a:rPr sz="2000" b="1" u="heavy" spc="-5" dirty="0">
                <a:uFill>
                  <a:solidFill>
                    <a:srgbClr val="000000"/>
                  </a:solidFill>
                </a:uFill>
                <a:latin typeface="Times New Roman" panose="02020603050405020304" pitchFamily="18" charset="0"/>
                <a:cs typeface="Times New Roman" panose="02020603050405020304" pitchFamily="18" charset="0"/>
              </a:rPr>
              <a:t>Presented</a:t>
            </a:r>
            <a:r>
              <a:rPr sz="2000" b="1" u="heavy" spc="-10" dirty="0">
                <a:uFill>
                  <a:solidFill>
                    <a:srgbClr val="000000"/>
                  </a:solidFill>
                </a:uFill>
                <a:latin typeface="Times New Roman" panose="02020603050405020304" pitchFamily="18" charset="0"/>
                <a:cs typeface="Times New Roman" panose="02020603050405020304" pitchFamily="18" charset="0"/>
              </a:rPr>
              <a:t> </a:t>
            </a:r>
            <a:r>
              <a:rPr sz="2000" b="1" u="heavy" spc="-5" dirty="0">
                <a:uFill>
                  <a:solidFill>
                    <a:srgbClr val="000000"/>
                  </a:solidFill>
                </a:uFill>
                <a:latin typeface="Times New Roman" panose="02020603050405020304" pitchFamily="18" charset="0"/>
                <a:cs typeface="Times New Roman" panose="02020603050405020304" pitchFamily="18" charset="0"/>
              </a:rPr>
              <a:t>By:</a:t>
            </a:r>
            <a:endParaRPr sz="2000" dirty="0">
              <a:latin typeface="Times New Roman" panose="02020603050405020304" pitchFamily="18" charset="0"/>
              <a:cs typeface="Times New Roman" panose="02020603050405020304" pitchFamily="18" charset="0"/>
            </a:endParaRPr>
          </a:p>
          <a:p>
            <a:pPr marL="12700" algn="just">
              <a:lnSpc>
                <a:spcPct val="100000"/>
              </a:lnSpc>
            </a:pPr>
            <a:r>
              <a:rPr lang="en-US" sz="2000" b="1" spc="-5" dirty="0">
                <a:latin typeface="Times New Roman" panose="02020603050405020304" pitchFamily="18" charset="0"/>
                <a:cs typeface="Times New Roman" panose="02020603050405020304" pitchFamily="18" charset="0"/>
              </a:rPr>
              <a:t>Ojasvi Sharma (20EJCCS187)</a:t>
            </a:r>
          </a:p>
          <a:p>
            <a:pPr marL="12700" algn="just">
              <a:lnSpc>
                <a:spcPct val="100000"/>
              </a:lnSpc>
            </a:pPr>
            <a:r>
              <a:rPr lang="en-US" sz="2000" b="1" spc="-5" dirty="0">
                <a:latin typeface="Times New Roman" panose="02020603050405020304" pitchFamily="18" charset="0"/>
                <a:cs typeface="Times New Roman" panose="02020603050405020304" pitchFamily="18" charset="0"/>
              </a:rPr>
              <a:t>Nitin </a:t>
            </a:r>
            <a:r>
              <a:rPr lang="en-US" sz="2000" b="1" spc="-5" dirty="0" err="1">
                <a:latin typeface="Times New Roman" panose="02020603050405020304" pitchFamily="18" charset="0"/>
                <a:cs typeface="Times New Roman" panose="02020603050405020304" pitchFamily="18" charset="0"/>
              </a:rPr>
              <a:t>Malav</a:t>
            </a:r>
            <a:r>
              <a:rPr lang="en-US" sz="2000" b="1" spc="-5" dirty="0">
                <a:latin typeface="Times New Roman" panose="02020603050405020304" pitchFamily="18" charset="0"/>
                <a:cs typeface="Times New Roman" panose="02020603050405020304" pitchFamily="18" charset="0"/>
              </a:rPr>
              <a:t> (20EJCCS185)</a:t>
            </a:r>
          </a:p>
          <a:p>
            <a:pPr marL="12700" algn="just">
              <a:lnSpc>
                <a:spcPct val="100000"/>
              </a:lnSpc>
            </a:pPr>
            <a:r>
              <a:rPr lang="en-US" sz="2000" b="1" spc="-5" dirty="0" err="1">
                <a:latin typeface="Times New Roman" panose="02020603050405020304" pitchFamily="18" charset="0"/>
                <a:cs typeface="Times New Roman" panose="02020603050405020304" pitchFamily="18" charset="0"/>
              </a:rPr>
              <a:t>Nipun</a:t>
            </a:r>
            <a:r>
              <a:rPr lang="en-US" sz="2000" b="1" spc="-5" dirty="0">
                <a:latin typeface="Times New Roman" panose="02020603050405020304" pitchFamily="18" charset="0"/>
                <a:cs typeface="Times New Roman" panose="02020603050405020304" pitchFamily="18" charset="0"/>
              </a:rPr>
              <a:t> Jain  (20EJCCS181)</a:t>
            </a:r>
            <a:endParaRPr sz="20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xfrm>
            <a:off x="4109708" y="1778082"/>
            <a:ext cx="1784985" cy="574040"/>
          </a:xfrm>
          <a:prstGeom prst="rect">
            <a:avLst/>
          </a:prstGeom>
        </p:spPr>
        <p:txBody>
          <a:bodyPr vert="horz" wrap="square" lIns="0" tIns="12700" rIns="0" bIns="0" rtlCol="0">
            <a:spAutoFit/>
          </a:bodyPr>
          <a:lstStyle/>
          <a:p>
            <a:pPr marL="12700">
              <a:lnSpc>
                <a:spcPct val="100000"/>
              </a:lnSpc>
              <a:spcBef>
                <a:spcPts val="100"/>
              </a:spcBef>
            </a:pPr>
            <a:r>
              <a:rPr lang="en-US" b="1" spc="-5" dirty="0">
                <a:solidFill>
                  <a:srgbClr val="181866"/>
                </a:solidFill>
                <a:latin typeface="Times New Roman" panose="02020603050405020304" pitchFamily="18" charset="0"/>
                <a:cs typeface="Times New Roman" panose="02020603050405020304" pitchFamily="18" charset="0"/>
              </a:rPr>
              <a:t>Project</a:t>
            </a:r>
            <a:endParaRPr b="1" spc="-5" dirty="0">
              <a:solidFill>
                <a:srgbClr val="181866"/>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87350" y="2460070"/>
            <a:ext cx="9056691" cy="997709"/>
          </a:xfrm>
          <a:prstGeom prst="rect">
            <a:avLst/>
          </a:prstGeom>
        </p:spPr>
        <p:txBody>
          <a:bodyPr vert="horz" wrap="square" lIns="0" tIns="35560" rIns="0" bIns="0" rtlCol="0">
            <a:spAutoFit/>
          </a:bodyPr>
          <a:lstStyle/>
          <a:p>
            <a:pPr algn="ctr">
              <a:lnSpc>
                <a:spcPct val="100000"/>
              </a:lnSpc>
              <a:spcBef>
                <a:spcPts val="280"/>
              </a:spcBef>
            </a:pPr>
            <a:r>
              <a:rPr lang="en-IN" sz="2400" b="1" spc="-10" dirty="0">
                <a:solidFill>
                  <a:srgbClr val="181866"/>
                </a:solidFill>
                <a:latin typeface="Times New Roman" panose="02020603050405020304" pitchFamily="18" charset="0"/>
                <a:cs typeface="Times New Roman" panose="02020603050405020304" pitchFamily="18" charset="0"/>
              </a:rPr>
              <a:t>O</a:t>
            </a:r>
            <a:r>
              <a:rPr sz="2400" b="1" spc="-10" dirty="0">
                <a:solidFill>
                  <a:srgbClr val="181866"/>
                </a:solidFill>
                <a:latin typeface="Times New Roman" panose="02020603050405020304" pitchFamily="18" charset="0"/>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a:p>
            <a:pPr algn="ctr">
              <a:lnSpc>
                <a:spcPct val="100000"/>
              </a:lnSpc>
              <a:spcBef>
                <a:spcPts val="280"/>
              </a:spcBef>
            </a:pPr>
            <a:r>
              <a:rPr sz="3600" b="1" spc="-10" dirty="0">
                <a:solidFill>
                  <a:srgbClr val="181866"/>
                </a:solidFill>
                <a:latin typeface="Times New Roman" panose="02020603050405020304" pitchFamily="18" charset="0"/>
                <a:cs typeface="Times New Roman" panose="02020603050405020304" pitchFamily="18" charset="0"/>
              </a:rPr>
              <a:t>“</a:t>
            </a:r>
            <a:r>
              <a:rPr lang="en-US" sz="3600" b="1" spc="-10" dirty="0">
                <a:solidFill>
                  <a:srgbClr val="181866"/>
                </a:solidFill>
                <a:latin typeface="Times New Roman" panose="02020603050405020304" pitchFamily="18" charset="0"/>
                <a:cs typeface="Times New Roman" panose="02020603050405020304" pitchFamily="18" charset="0"/>
              </a:rPr>
              <a:t>Pneumonia Chest X-Ray Detection Model</a:t>
            </a:r>
            <a:r>
              <a:rPr sz="3600" b="1" spc="5" dirty="0">
                <a:solidFill>
                  <a:srgbClr val="181866"/>
                </a:solidFill>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
        <p:nvSpPr>
          <p:cNvPr id="7" name="object 7"/>
          <p:cNvSpPr/>
          <p:nvPr/>
        </p:nvSpPr>
        <p:spPr>
          <a:xfrm>
            <a:off x="4049691" y="3817942"/>
            <a:ext cx="1904996" cy="148587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3602-B5DE-4473-B689-158239529693}"/>
              </a:ext>
            </a:extLst>
          </p:cNvPr>
          <p:cNvSpPr>
            <a:spLocks noGrp="1"/>
          </p:cNvSpPr>
          <p:nvPr>
            <p:ph type="title"/>
          </p:nvPr>
        </p:nvSpPr>
        <p:spPr>
          <a:xfrm>
            <a:off x="681279" y="1797050"/>
            <a:ext cx="8708542" cy="369332"/>
          </a:xfrm>
        </p:spPr>
        <p:txBody>
          <a:bodyPr/>
          <a:lstStyle/>
          <a:p>
            <a:pPr algn="ctr"/>
            <a:r>
              <a:rPr lang="en-US" sz="2400" dirty="0"/>
              <a:t>Number of Images in Proposed Dataset</a:t>
            </a:r>
            <a:endParaRPr lang="en-IN" sz="2400" dirty="0"/>
          </a:p>
        </p:txBody>
      </p:sp>
      <p:sp>
        <p:nvSpPr>
          <p:cNvPr id="3" name="Text Placeholder 2">
            <a:extLst>
              <a:ext uri="{FF2B5EF4-FFF2-40B4-BE49-F238E27FC236}">
                <a16:creationId xmlns:a16="http://schemas.microsoft.com/office/drawing/2014/main" id="{4E9DB4BD-7735-435B-87CD-2596CBD2140E}"/>
              </a:ext>
            </a:extLst>
          </p:cNvPr>
          <p:cNvSpPr>
            <a:spLocks noGrp="1"/>
          </p:cNvSpPr>
          <p:nvPr>
            <p:ph type="body" idx="1"/>
          </p:nvPr>
        </p:nvSpPr>
        <p:spPr>
          <a:xfrm>
            <a:off x="2749551" y="2650036"/>
            <a:ext cx="2971800" cy="2423614"/>
          </a:xfrm>
        </p:spPr>
        <p:txBody>
          <a:bodyPr/>
          <a:lstStyle/>
          <a:p>
            <a:endParaRPr lang="en-IN" dirty="0"/>
          </a:p>
        </p:txBody>
      </p:sp>
      <p:graphicFrame>
        <p:nvGraphicFramePr>
          <p:cNvPr id="4" name="Table 4">
            <a:extLst>
              <a:ext uri="{FF2B5EF4-FFF2-40B4-BE49-F238E27FC236}">
                <a16:creationId xmlns:a16="http://schemas.microsoft.com/office/drawing/2014/main" id="{210BFE1E-DF01-4876-844D-8396448FBB7A}"/>
              </a:ext>
            </a:extLst>
          </p:cNvPr>
          <p:cNvGraphicFramePr>
            <a:graphicFrameLocks noGrp="1"/>
          </p:cNvGraphicFramePr>
          <p:nvPr>
            <p:extLst>
              <p:ext uri="{D42A27DB-BD31-4B8C-83A1-F6EECF244321}">
                <p14:modId xmlns:p14="http://schemas.microsoft.com/office/powerpoint/2010/main" val="3299328373"/>
              </p:ext>
            </p:extLst>
          </p:nvPr>
        </p:nvGraphicFramePr>
        <p:xfrm>
          <a:off x="1301750" y="2650036"/>
          <a:ext cx="7543800" cy="4184548"/>
        </p:xfrm>
        <a:graphic>
          <a:graphicData uri="http://schemas.openxmlformats.org/drawingml/2006/table">
            <a:tbl>
              <a:tblPr firstRow="1" bandRow="1">
                <a:tableStyleId>{5C22544A-7EE6-4342-B048-85BDC9FD1C3A}</a:tableStyleId>
              </a:tblPr>
              <a:tblGrid>
                <a:gridCol w="1885950">
                  <a:extLst>
                    <a:ext uri="{9D8B030D-6E8A-4147-A177-3AD203B41FA5}">
                      <a16:colId xmlns:a16="http://schemas.microsoft.com/office/drawing/2014/main" val="2423821970"/>
                    </a:ext>
                  </a:extLst>
                </a:gridCol>
                <a:gridCol w="1885950">
                  <a:extLst>
                    <a:ext uri="{9D8B030D-6E8A-4147-A177-3AD203B41FA5}">
                      <a16:colId xmlns:a16="http://schemas.microsoft.com/office/drawing/2014/main" val="1815821528"/>
                    </a:ext>
                  </a:extLst>
                </a:gridCol>
                <a:gridCol w="1885950">
                  <a:extLst>
                    <a:ext uri="{9D8B030D-6E8A-4147-A177-3AD203B41FA5}">
                      <a16:colId xmlns:a16="http://schemas.microsoft.com/office/drawing/2014/main" val="1821319533"/>
                    </a:ext>
                  </a:extLst>
                </a:gridCol>
                <a:gridCol w="1885950">
                  <a:extLst>
                    <a:ext uri="{9D8B030D-6E8A-4147-A177-3AD203B41FA5}">
                      <a16:colId xmlns:a16="http://schemas.microsoft.com/office/drawing/2014/main" val="3575839105"/>
                    </a:ext>
                  </a:extLst>
                </a:gridCol>
              </a:tblGrid>
              <a:tr h="1291233">
                <a:tc>
                  <a:txBody>
                    <a:bodyPr/>
                    <a:lstStyle/>
                    <a:p>
                      <a:r>
                        <a:rPr lang="en-US" sz="2800" dirty="0">
                          <a:latin typeface="Times New Roman" panose="02020603050405020304" pitchFamily="18" charset="0"/>
                          <a:cs typeface="Times New Roman" panose="02020603050405020304" pitchFamily="18" charset="0"/>
                        </a:rPr>
                        <a:t>Class ID</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Class Name</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No of Training images</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No of Testing images</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7825671"/>
                  </a:ext>
                </a:extLst>
              </a:tr>
              <a:tr h="720674">
                <a:tc>
                  <a:txBody>
                    <a:bodyPr/>
                    <a:lstStyle/>
                    <a:p>
                      <a:r>
                        <a:rPr lang="en-US" sz="2800" dirty="0">
                          <a:latin typeface="Times New Roman" panose="02020603050405020304" pitchFamily="18" charset="0"/>
                          <a:cs typeface="Times New Roman" panose="02020603050405020304" pitchFamily="18" charset="0"/>
                        </a:rPr>
                        <a:t>0</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No Finding</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5950</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150</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4682596"/>
                  </a:ext>
                </a:extLst>
              </a:tr>
              <a:tr h="720674">
                <a:tc>
                  <a:txBody>
                    <a:bodyPr/>
                    <a:lstStyle/>
                    <a:p>
                      <a:r>
                        <a:rPr lang="en-US" sz="2800" dirty="0">
                          <a:latin typeface="Times New Roman" panose="02020603050405020304" pitchFamily="18" charset="0"/>
                          <a:cs typeface="Times New Roman" panose="02020603050405020304" pitchFamily="18" charset="0"/>
                        </a:rPr>
                        <a:t>1</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Pneumonia</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5950</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150</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8611561"/>
                  </a:ext>
                </a:extLst>
              </a:tr>
              <a:tr h="1291233">
                <a:tc>
                  <a:txBody>
                    <a:bodyPr/>
                    <a:lstStyle/>
                    <a:p>
                      <a:r>
                        <a:rPr lang="en-US" sz="2800" dirty="0">
                          <a:latin typeface="Times New Roman" panose="02020603050405020304" pitchFamily="18" charset="0"/>
                          <a:cs typeface="Times New Roman" panose="02020603050405020304" pitchFamily="18" charset="0"/>
                        </a:rPr>
                        <a:t>Total Training Images</a:t>
                      </a:r>
                      <a:endParaRPr lang="en-IN" sz="2800" dirty="0">
                        <a:latin typeface="Times New Roman" panose="02020603050405020304" pitchFamily="18" charset="0"/>
                        <a:cs typeface="Times New Roman" panose="02020603050405020304" pitchFamily="18" charset="0"/>
                      </a:endParaRPr>
                    </a:p>
                  </a:txBody>
                  <a:tcPr/>
                </a:tc>
                <a:tc>
                  <a:txBody>
                    <a:bodyPr/>
                    <a:lstStyle/>
                    <a:p>
                      <a:endParaRPr lang="en-IN" sz="280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11,900</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300</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2478853"/>
                  </a:ext>
                </a:extLst>
              </a:tr>
            </a:tbl>
          </a:graphicData>
        </a:graphic>
      </p:graphicFrame>
    </p:spTree>
    <p:extLst>
      <p:ext uri="{BB962C8B-B14F-4D97-AF65-F5344CB8AC3E}">
        <p14:creationId xmlns:p14="http://schemas.microsoft.com/office/powerpoint/2010/main" val="400921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E4DF-DE7F-6737-37D8-4324A834EC7C}"/>
              </a:ext>
            </a:extLst>
          </p:cNvPr>
          <p:cNvSpPr>
            <a:spLocks noGrp="1"/>
          </p:cNvSpPr>
          <p:nvPr>
            <p:ph type="title"/>
          </p:nvPr>
        </p:nvSpPr>
        <p:spPr/>
        <p:txBody>
          <a:bodyPr/>
          <a:lstStyle/>
          <a:p>
            <a:r>
              <a:rPr lang="en-IN" dirty="0"/>
              <a:t>                     </a:t>
            </a:r>
            <a:r>
              <a:rPr lang="en-IN" b="1" dirty="0"/>
              <a:t>Data Preprocessing</a:t>
            </a:r>
            <a:r>
              <a:rPr lang="en-IN" dirty="0"/>
              <a:t> </a:t>
            </a:r>
          </a:p>
        </p:txBody>
      </p:sp>
      <p:sp>
        <p:nvSpPr>
          <p:cNvPr id="3" name="Text Placeholder 2">
            <a:extLst>
              <a:ext uri="{FF2B5EF4-FFF2-40B4-BE49-F238E27FC236}">
                <a16:creationId xmlns:a16="http://schemas.microsoft.com/office/drawing/2014/main" id="{8C2D1E3C-5AD3-5E8D-8FC6-612E42F180E7}"/>
              </a:ext>
            </a:extLst>
          </p:cNvPr>
          <p:cNvSpPr>
            <a:spLocks noGrp="1"/>
          </p:cNvSpPr>
          <p:nvPr>
            <p:ph type="body" idx="1"/>
          </p:nvPr>
        </p:nvSpPr>
        <p:spPr>
          <a:xfrm>
            <a:off x="457836" y="2650036"/>
            <a:ext cx="9155427" cy="4616648"/>
          </a:xfrm>
        </p:spPr>
        <p:txBody>
          <a:bodyPr anchor="t"/>
          <a:lstStyle/>
          <a:p>
            <a:pPr algn="just"/>
            <a:r>
              <a:rPr lang="en-US" sz="2800" b="0" i="0" dirty="0">
                <a:effectLst/>
                <a:latin typeface="Times New Roman" panose="02020603050405020304" pitchFamily="18" charset="0"/>
                <a:cs typeface="Times New Roman" panose="02020603050405020304" pitchFamily="18" charset="0"/>
              </a:rPr>
              <a:t>Data preprocessing is an important step in the data mining process. It refers to the cleaning, transforming, and integrating of data in order to make it ready for analysis. The goal of data preprocessing is to improve the quality of the data and to make it more suitable for the specific data mining task. </a:t>
            </a:r>
            <a:r>
              <a:rPr lang="en-US" sz="2800" b="0" dirty="0">
                <a:latin typeface="Times New Roman" panose="02020603050405020304" pitchFamily="18" charset="0"/>
                <a:cs typeface="Times New Roman" panose="02020603050405020304" pitchFamily="18" charset="0"/>
              </a:rPr>
              <a:t>Some Techniques are:-</a:t>
            </a:r>
          </a:p>
          <a:p>
            <a:pPr marL="457200" indent="-457200" algn="just">
              <a:buAutoNum type="arabicPeriod"/>
            </a:pPr>
            <a:r>
              <a:rPr lang="en-US" sz="2800" b="0" i="0" dirty="0">
                <a:effectLst/>
                <a:latin typeface="Times New Roman" panose="02020603050405020304" pitchFamily="18" charset="0"/>
                <a:cs typeface="Times New Roman" panose="02020603050405020304" pitchFamily="18" charset="0"/>
              </a:rPr>
              <a:t>Image Normalization</a:t>
            </a:r>
          </a:p>
          <a:p>
            <a:pPr marL="457200" indent="-457200" algn="just">
              <a:buAutoNum type="arabicPeriod"/>
            </a:pPr>
            <a:r>
              <a:rPr lang="en-US" sz="2800" b="0" dirty="0">
                <a:latin typeface="Times New Roman" panose="02020603050405020304" pitchFamily="18" charset="0"/>
                <a:cs typeface="Times New Roman" panose="02020603050405020304" pitchFamily="18" charset="0"/>
              </a:rPr>
              <a:t>Data Augmentation</a:t>
            </a:r>
          </a:p>
          <a:p>
            <a:pPr marL="457200" indent="-457200" algn="just">
              <a:buAutoNum type="arabicPeriod"/>
            </a:pPr>
            <a:r>
              <a:rPr lang="en-US" sz="2800" b="0" i="0" dirty="0">
                <a:effectLst/>
                <a:latin typeface="Times New Roman" panose="02020603050405020304" pitchFamily="18" charset="0"/>
                <a:cs typeface="Times New Roman" panose="02020603050405020304" pitchFamily="18" charset="0"/>
              </a:rPr>
              <a:t>Noise Reduction</a:t>
            </a:r>
          </a:p>
          <a:p>
            <a:endParaRPr lang="en-US" b="0" i="0" dirty="0">
              <a:effectLst/>
              <a:latin typeface="Nunito" panose="020F0502020204030204" pitchFamily="2" charset="0"/>
            </a:endParaRPr>
          </a:p>
          <a:p>
            <a:endParaRPr lang="en-IN" dirty="0"/>
          </a:p>
        </p:txBody>
      </p:sp>
    </p:spTree>
    <p:extLst>
      <p:ext uri="{BB962C8B-B14F-4D97-AF65-F5344CB8AC3E}">
        <p14:creationId xmlns:p14="http://schemas.microsoft.com/office/powerpoint/2010/main" val="49331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59E19-1A2E-4B3C-816C-E1E7975B527F}"/>
              </a:ext>
            </a:extLst>
          </p:cNvPr>
          <p:cNvSpPr>
            <a:spLocks noGrp="1"/>
          </p:cNvSpPr>
          <p:nvPr>
            <p:ph type="title"/>
          </p:nvPr>
        </p:nvSpPr>
        <p:spPr/>
        <p:txBody>
          <a:bodyPr/>
          <a:lstStyle/>
          <a:p>
            <a:pPr algn="ctr"/>
            <a:r>
              <a:rPr lang="en-US" dirty="0"/>
              <a:t>Data Augmentation</a:t>
            </a:r>
            <a:endParaRPr lang="en-IN" dirty="0"/>
          </a:p>
        </p:txBody>
      </p:sp>
      <p:sp>
        <p:nvSpPr>
          <p:cNvPr id="3" name="Text Placeholder 2">
            <a:extLst>
              <a:ext uri="{FF2B5EF4-FFF2-40B4-BE49-F238E27FC236}">
                <a16:creationId xmlns:a16="http://schemas.microsoft.com/office/drawing/2014/main" id="{735A831C-4D42-42F4-93E6-04FA5E408478}"/>
              </a:ext>
            </a:extLst>
          </p:cNvPr>
          <p:cNvSpPr>
            <a:spLocks noGrp="1"/>
          </p:cNvSpPr>
          <p:nvPr>
            <p:ph type="body" idx="1"/>
          </p:nvPr>
        </p:nvSpPr>
        <p:spPr>
          <a:xfrm>
            <a:off x="457836" y="2330450"/>
            <a:ext cx="9155427" cy="3382442"/>
          </a:xfrm>
        </p:spPr>
        <p:txBody>
          <a:bodyPr/>
          <a:lstStyle/>
          <a:p>
            <a:pPr algn="just"/>
            <a:r>
              <a:rPr lang="en-US" sz="2200" b="0" i="0" dirty="0">
                <a:solidFill>
                  <a:srgbClr val="05192D"/>
                </a:solidFill>
                <a:effectLst/>
                <a:latin typeface="Times New Roman" panose="02020603050405020304" pitchFamily="18" charset="0"/>
                <a:cs typeface="Times New Roman" panose="02020603050405020304" pitchFamily="18" charset="0"/>
              </a:rPr>
              <a:t>Data augmentation is a technique of artificially increasing the training set by creating modified copies of a dataset using existing data. It includes making minor changes to the dataset or using deep learning to generate new data points.  </a:t>
            </a:r>
          </a:p>
          <a:p>
            <a:pPr algn="just"/>
            <a:endParaRPr lang="en-US" sz="2800" b="0" dirty="0">
              <a:solidFill>
                <a:srgbClr val="05192D"/>
              </a:solidFill>
              <a:latin typeface="Times New Roman" panose="02020603050405020304" pitchFamily="18" charset="0"/>
              <a:cs typeface="Times New Roman" panose="02020603050405020304" pitchFamily="18" charset="0"/>
            </a:endParaRPr>
          </a:p>
          <a:p>
            <a:pPr algn="just"/>
            <a:r>
              <a:rPr lang="en-US" sz="2200" b="0" dirty="0">
                <a:latin typeface="Times New Roman" panose="02020603050405020304" pitchFamily="18" charset="0"/>
                <a:cs typeface="Times New Roman" panose="02020603050405020304" pitchFamily="18" charset="0"/>
              </a:rPr>
              <a:t>In pneumonia chest X-ray detection models, data augmentation is a game-changer to combat limited datasets. It artificially expands the training data by generating variations of existing X-rays (flips, rotations, brightness adjustments) to mimic real-world variations. This exposes the model to a wider range of features, reducing overfitting and ultimately leading to a more robust and accurate pneumonia detection system.</a:t>
            </a:r>
            <a:endParaRPr lang="en-US" sz="2200" b="0" i="0" dirty="0">
              <a:solidFill>
                <a:srgbClr val="05192D"/>
              </a:solidFill>
              <a:effectLst/>
              <a:latin typeface="Times New Roman" panose="02020603050405020304" pitchFamily="18" charset="0"/>
              <a:cs typeface="Times New Roman" panose="02020603050405020304" pitchFamily="18" charset="0"/>
            </a:endParaRPr>
          </a:p>
          <a:p>
            <a:endParaRPr lang="en-IN" dirty="0"/>
          </a:p>
        </p:txBody>
      </p:sp>
      <p:pic>
        <p:nvPicPr>
          <p:cNvPr id="4098" name="Picture 2" descr="Automatic classification between COVID-19 pneumonia, non-COVID-19 pneumonia,  and the healthy on chest X-ray image: combination of data augmentation  methods | Scientific Reports">
            <a:extLst>
              <a:ext uri="{FF2B5EF4-FFF2-40B4-BE49-F238E27FC236}">
                <a16:creationId xmlns:a16="http://schemas.microsoft.com/office/drawing/2014/main" id="{3B0C4E9D-3446-3B3D-1F42-0A0A593EA0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0350" y="5835650"/>
            <a:ext cx="6112549" cy="1531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867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F0D7-77C1-6B35-B6FA-DDB70C89171F}"/>
              </a:ext>
            </a:extLst>
          </p:cNvPr>
          <p:cNvSpPr>
            <a:spLocks noGrp="1"/>
          </p:cNvSpPr>
          <p:nvPr>
            <p:ph type="title"/>
          </p:nvPr>
        </p:nvSpPr>
        <p:spPr/>
        <p:txBody>
          <a:bodyPr/>
          <a:lstStyle/>
          <a:p>
            <a:r>
              <a:rPr lang="en-IN" dirty="0"/>
              <a:t>         Steps Taken in Data Preprocessing </a:t>
            </a:r>
          </a:p>
        </p:txBody>
      </p:sp>
      <p:sp>
        <p:nvSpPr>
          <p:cNvPr id="3" name="Text Placeholder 2">
            <a:extLst>
              <a:ext uri="{FF2B5EF4-FFF2-40B4-BE49-F238E27FC236}">
                <a16:creationId xmlns:a16="http://schemas.microsoft.com/office/drawing/2014/main" id="{E84FED52-71D6-7ADF-0C0C-1E08C3011FBD}"/>
              </a:ext>
            </a:extLst>
          </p:cNvPr>
          <p:cNvSpPr>
            <a:spLocks noGrp="1"/>
          </p:cNvSpPr>
          <p:nvPr>
            <p:ph type="body" idx="1"/>
          </p:nvPr>
        </p:nvSpPr>
        <p:spPr>
          <a:xfrm>
            <a:off x="457836" y="2650036"/>
            <a:ext cx="8963733" cy="4616648"/>
          </a:xfrm>
        </p:spPr>
        <p:txBody>
          <a:bodyPr/>
          <a:lstStyle/>
          <a:p>
            <a:pPr marL="342900" indent="-3429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Rescaling of the images is done</a:t>
            </a:r>
          </a:p>
          <a:p>
            <a:pPr algn="just"/>
            <a:r>
              <a:rPr lang="en-US" sz="2800" b="0" i="0" dirty="0">
                <a:effectLst/>
                <a:latin typeface="Times New Roman" panose="02020603050405020304" pitchFamily="18" charset="0"/>
                <a:cs typeface="Times New Roman" panose="02020603050405020304" pitchFamily="18" charset="0"/>
              </a:rPr>
              <a:t> by dividing each image by 255.</a:t>
            </a:r>
          </a:p>
          <a:p>
            <a:pPr marL="342900" indent="-342900" algn="just">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Image are resized to 128 by </a:t>
            </a:r>
          </a:p>
          <a:p>
            <a:pPr algn="just"/>
            <a:r>
              <a:rPr lang="en-US" sz="2800" b="0" dirty="0">
                <a:latin typeface="Times New Roman" panose="02020603050405020304" pitchFamily="18" charset="0"/>
                <a:cs typeface="Times New Roman" panose="02020603050405020304" pitchFamily="18" charset="0"/>
              </a:rPr>
              <a:t>128 pixels</a:t>
            </a:r>
          </a:p>
          <a:p>
            <a:pPr marL="342900" indent="-3429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Rotation of images perfor</a:t>
            </a:r>
            <a:r>
              <a:rPr lang="en-US" sz="2800" b="0" dirty="0">
                <a:latin typeface="Times New Roman" panose="02020603050405020304" pitchFamily="18" charset="0"/>
                <a:cs typeface="Times New Roman" panose="02020603050405020304" pitchFamily="18" charset="0"/>
              </a:rPr>
              <a:t>med </a:t>
            </a:r>
          </a:p>
          <a:p>
            <a:pPr algn="just"/>
            <a:r>
              <a:rPr lang="en-US" sz="2800" b="0" dirty="0">
                <a:latin typeface="Times New Roman" panose="02020603050405020304" pitchFamily="18" charset="0"/>
                <a:cs typeface="Times New Roman" panose="02020603050405020304" pitchFamily="18" charset="0"/>
              </a:rPr>
              <a:t>by 20 degrees horizontal rotation.</a:t>
            </a:r>
          </a:p>
          <a:p>
            <a:pPr marL="342900" indent="-342900" algn="just">
              <a:buFont typeface="Arial" panose="020B0604020202020204" pitchFamily="34" charset="0"/>
              <a:buChar char="•"/>
            </a:pPr>
            <a:r>
              <a:rPr lang="en-US" sz="2800" b="0" dirty="0">
                <a:latin typeface="Times New Roman" panose="02020603050405020304" pitchFamily="18" charset="0"/>
                <a:cs typeface="Times New Roman" panose="02020603050405020304" pitchFamily="18" charset="0"/>
              </a:rPr>
              <a:t>Width and height shifted by 0.2 </a:t>
            </a:r>
          </a:p>
          <a:p>
            <a:pPr algn="just"/>
            <a:r>
              <a:rPr lang="en-US" sz="2800" b="0" dirty="0">
                <a:latin typeface="Times New Roman" panose="02020603050405020304" pitchFamily="18" charset="0"/>
                <a:cs typeface="Times New Roman" panose="02020603050405020304" pitchFamily="18" charset="0"/>
              </a:rPr>
              <a:t>fractions of total width and with </a:t>
            </a:r>
          </a:p>
          <a:p>
            <a:pPr algn="just"/>
            <a:r>
              <a:rPr lang="en-US" sz="2800" b="0" dirty="0">
                <a:latin typeface="Times New Roman" panose="02020603050405020304" pitchFamily="18" charset="0"/>
                <a:cs typeface="Times New Roman" panose="02020603050405020304" pitchFamily="18" charset="0"/>
              </a:rPr>
              <a:t>the input flipped horizontally.   </a:t>
            </a:r>
            <a:r>
              <a:rPr lang="en-US" b="0" dirty="0">
                <a:latin typeface="Merriweather" panose="00000500000000000000" pitchFamily="2" charset="0"/>
              </a:rPr>
              <a:t>                                                          </a:t>
            </a:r>
            <a:endParaRPr lang="en-US" b="0" i="0" dirty="0">
              <a:effectLst/>
              <a:latin typeface="Merriweather" panose="00000500000000000000" pitchFamily="2" charset="0"/>
            </a:endParaRPr>
          </a:p>
          <a:p>
            <a:endParaRPr lang="en-US" b="0" i="0" dirty="0">
              <a:effectLst/>
              <a:latin typeface="Nunito" panose="020F0502020204030204" pitchFamily="2" charset="0"/>
            </a:endParaRPr>
          </a:p>
          <a:p>
            <a:r>
              <a:rPr lang="en-IN" dirty="0"/>
              <a:t>                                                                                      Fig. Result</a:t>
            </a:r>
          </a:p>
        </p:txBody>
      </p:sp>
      <p:pic>
        <p:nvPicPr>
          <p:cNvPr id="4098" name="Picture 2">
            <a:extLst>
              <a:ext uri="{FF2B5EF4-FFF2-40B4-BE49-F238E27FC236}">
                <a16:creationId xmlns:a16="http://schemas.microsoft.com/office/drawing/2014/main" id="{797680DF-0516-ADD8-5DC8-334FB6C1E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742" y="2330450"/>
            <a:ext cx="3788877" cy="4042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67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ADBB-CF15-4C55-BF22-07A8F131D541}"/>
              </a:ext>
            </a:extLst>
          </p:cNvPr>
          <p:cNvSpPr>
            <a:spLocks noGrp="1"/>
          </p:cNvSpPr>
          <p:nvPr>
            <p:ph type="title"/>
          </p:nvPr>
        </p:nvSpPr>
        <p:spPr/>
        <p:txBody>
          <a:bodyPr/>
          <a:lstStyle/>
          <a:p>
            <a:pPr algn="ctr"/>
            <a:r>
              <a:rPr lang="en-US" dirty="0"/>
              <a:t>Model Development</a:t>
            </a:r>
            <a:endParaRPr lang="en-IN" dirty="0"/>
          </a:p>
        </p:txBody>
      </p:sp>
      <p:sp>
        <p:nvSpPr>
          <p:cNvPr id="3" name="Text Placeholder 2">
            <a:extLst>
              <a:ext uri="{FF2B5EF4-FFF2-40B4-BE49-F238E27FC236}">
                <a16:creationId xmlns:a16="http://schemas.microsoft.com/office/drawing/2014/main" id="{A3115468-D046-49DC-882C-1D926AB47DDA}"/>
              </a:ext>
            </a:extLst>
          </p:cNvPr>
          <p:cNvSpPr>
            <a:spLocks noGrp="1"/>
          </p:cNvSpPr>
          <p:nvPr>
            <p:ph type="body" idx="1"/>
          </p:nvPr>
        </p:nvSpPr>
        <p:spPr>
          <a:xfrm>
            <a:off x="615950" y="2406650"/>
            <a:ext cx="7761236" cy="3693319"/>
          </a:xfrm>
        </p:spPr>
        <p:txBody>
          <a:bodyPr/>
          <a:lstStyle/>
          <a:p>
            <a:r>
              <a:rPr lang="en-US" b="0" dirty="0"/>
              <a:t>The working model of Pneumonia detection by chest X-Ray is designed by using various tools and technologies such as:-</a:t>
            </a:r>
          </a:p>
          <a:p>
            <a:pPr marL="457200" indent="-457200">
              <a:buAutoNum type="arabicPeriod"/>
            </a:pPr>
            <a:r>
              <a:rPr lang="en-US" b="0" dirty="0" err="1"/>
              <a:t>Numpy</a:t>
            </a:r>
            <a:endParaRPr lang="en-US" b="0" dirty="0"/>
          </a:p>
          <a:p>
            <a:pPr marL="457200" indent="-457200">
              <a:buAutoNum type="arabicPeriod"/>
            </a:pPr>
            <a:r>
              <a:rPr lang="en-US" b="0" dirty="0"/>
              <a:t>Pandas</a:t>
            </a:r>
          </a:p>
          <a:p>
            <a:pPr marL="457200" indent="-457200">
              <a:buAutoNum type="arabicPeriod"/>
            </a:pPr>
            <a:r>
              <a:rPr lang="en-US" b="0" dirty="0"/>
              <a:t>Matplotlib</a:t>
            </a:r>
          </a:p>
          <a:p>
            <a:pPr marL="457200" indent="-457200">
              <a:buAutoNum type="arabicPeriod"/>
            </a:pPr>
            <a:r>
              <a:rPr lang="en-US" b="0" dirty="0"/>
              <a:t>TensorFlow</a:t>
            </a:r>
          </a:p>
          <a:p>
            <a:pPr marL="457200" indent="-457200">
              <a:buAutoNum type="arabicPeriod"/>
            </a:pPr>
            <a:r>
              <a:rPr lang="en-US" b="0" dirty="0" err="1"/>
              <a:t>Keras</a:t>
            </a:r>
            <a:r>
              <a:rPr lang="en-US" b="0" dirty="0"/>
              <a:t> </a:t>
            </a:r>
          </a:p>
          <a:p>
            <a:pPr marL="457200" indent="-457200">
              <a:buAutoNum type="arabicPeriod"/>
            </a:pPr>
            <a:endParaRPr lang="en-US" b="0" dirty="0"/>
          </a:p>
          <a:p>
            <a:endParaRPr lang="en-US" b="0" dirty="0"/>
          </a:p>
          <a:p>
            <a:pPr marL="457200" indent="-457200">
              <a:buFont typeface="+mj-lt"/>
              <a:buAutoNum type="arabicPeriod"/>
            </a:pPr>
            <a:endParaRPr lang="en-IN" b="0" dirty="0"/>
          </a:p>
        </p:txBody>
      </p:sp>
      <p:sp>
        <p:nvSpPr>
          <p:cNvPr id="8" name="Text Placeholder 2">
            <a:extLst>
              <a:ext uri="{FF2B5EF4-FFF2-40B4-BE49-F238E27FC236}">
                <a16:creationId xmlns:a16="http://schemas.microsoft.com/office/drawing/2014/main" id="{103C456E-0FC9-4E6C-91ED-E43F63B4201A}"/>
              </a:ext>
            </a:extLst>
          </p:cNvPr>
          <p:cNvSpPr txBox="1">
            <a:spLocks/>
          </p:cNvSpPr>
          <p:nvPr/>
        </p:nvSpPr>
        <p:spPr>
          <a:xfrm flipV="1">
            <a:off x="5645149" y="4464049"/>
            <a:ext cx="228601" cy="738664"/>
          </a:xfrm>
          <a:prstGeom prst="rect">
            <a:avLst/>
          </a:prstGeom>
        </p:spPr>
        <p:txBody>
          <a:bodyPr wrap="square" lIns="0" tIns="0" rIns="0" bIns="0">
            <a:spAutoFit/>
          </a:bodyPr>
          <a:lstStyle>
            <a:lvl1pPr marL="0">
              <a:defRPr sz="2400" b="1"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US" b="0" kern="0" dirty="0"/>
          </a:p>
          <a:p>
            <a:pPr marL="457200" indent="-457200">
              <a:buFont typeface="+mj-lt"/>
              <a:buAutoNum type="arabicPeriod"/>
            </a:pPr>
            <a:endParaRPr lang="en-IN" b="0" kern="0" dirty="0"/>
          </a:p>
        </p:txBody>
      </p:sp>
    </p:spTree>
    <p:extLst>
      <p:ext uri="{BB962C8B-B14F-4D97-AF65-F5344CB8AC3E}">
        <p14:creationId xmlns:p14="http://schemas.microsoft.com/office/powerpoint/2010/main" val="321409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FD2B-E459-9F2B-4EEC-9DA416D2AFB7}"/>
              </a:ext>
            </a:extLst>
          </p:cNvPr>
          <p:cNvSpPr>
            <a:spLocks noGrp="1"/>
          </p:cNvSpPr>
          <p:nvPr>
            <p:ph type="title"/>
          </p:nvPr>
        </p:nvSpPr>
        <p:spPr/>
        <p:txBody>
          <a:bodyPr/>
          <a:lstStyle/>
          <a:p>
            <a:r>
              <a:rPr lang="en-IN" dirty="0"/>
              <a:t>                                 </a:t>
            </a:r>
            <a:r>
              <a:rPr lang="en-IN" dirty="0" err="1"/>
              <a:t>Keras</a:t>
            </a:r>
            <a:endParaRPr lang="en-IN" dirty="0"/>
          </a:p>
        </p:txBody>
      </p:sp>
      <p:sp>
        <p:nvSpPr>
          <p:cNvPr id="3" name="Text Placeholder 2">
            <a:extLst>
              <a:ext uri="{FF2B5EF4-FFF2-40B4-BE49-F238E27FC236}">
                <a16:creationId xmlns:a16="http://schemas.microsoft.com/office/drawing/2014/main" id="{C1655AFB-3B90-AB01-C273-43CDE607344F}"/>
              </a:ext>
            </a:extLst>
          </p:cNvPr>
          <p:cNvSpPr>
            <a:spLocks noGrp="1"/>
          </p:cNvSpPr>
          <p:nvPr>
            <p:ph type="body" idx="1"/>
          </p:nvPr>
        </p:nvSpPr>
        <p:spPr>
          <a:xfrm>
            <a:off x="457835" y="4692650"/>
            <a:ext cx="9155427" cy="1723549"/>
          </a:xfrm>
        </p:spPr>
        <p:txBody>
          <a:bodyPr/>
          <a:lstStyle/>
          <a:p>
            <a:r>
              <a:rPr lang="en-US" sz="2800" b="0" dirty="0" err="1"/>
              <a:t>Keras</a:t>
            </a:r>
            <a:r>
              <a:rPr lang="en-US" sz="2800" b="0" dirty="0"/>
              <a:t> acts as the user-friendly interface in your pneumonia X-ray model. Built on top of TensorFlow, it allows you to easily build and train your convolutional neural network (CNN) with minimal coding.</a:t>
            </a:r>
            <a:endParaRPr lang="en-IN" sz="2800" b="0" dirty="0"/>
          </a:p>
        </p:txBody>
      </p:sp>
      <p:pic>
        <p:nvPicPr>
          <p:cNvPr id="4" name="Picture 2" descr="Keras: Deep Learning for humans">
            <a:extLst>
              <a:ext uri="{FF2B5EF4-FFF2-40B4-BE49-F238E27FC236}">
                <a16:creationId xmlns:a16="http://schemas.microsoft.com/office/drawing/2014/main" id="{622C038D-ED48-4711-775C-A935ED5CE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950" y="2303462"/>
            <a:ext cx="3953954"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08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71B7-2E14-23CB-EB92-A8BEB471C1CE}"/>
              </a:ext>
            </a:extLst>
          </p:cNvPr>
          <p:cNvSpPr>
            <a:spLocks noGrp="1"/>
          </p:cNvSpPr>
          <p:nvPr>
            <p:ph type="title"/>
          </p:nvPr>
        </p:nvSpPr>
        <p:spPr/>
        <p:txBody>
          <a:bodyPr/>
          <a:lstStyle/>
          <a:p>
            <a:r>
              <a:rPr lang="en-IN" dirty="0"/>
              <a:t>                             TensorFlow</a:t>
            </a:r>
          </a:p>
        </p:txBody>
      </p:sp>
      <p:sp>
        <p:nvSpPr>
          <p:cNvPr id="5" name="Rectangle 2">
            <a:extLst>
              <a:ext uri="{FF2B5EF4-FFF2-40B4-BE49-F238E27FC236}">
                <a16:creationId xmlns:a16="http://schemas.microsoft.com/office/drawing/2014/main" id="{1755C0A7-5445-E577-2109-AD875441FF77}"/>
              </a:ext>
            </a:extLst>
          </p:cNvPr>
          <p:cNvSpPr>
            <a:spLocks noGrp="1" noChangeArrowheads="1"/>
          </p:cNvSpPr>
          <p:nvPr>
            <p:ph type="body" idx="1"/>
          </p:nvPr>
        </p:nvSpPr>
        <p:spPr bwMode="auto">
          <a:xfrm>
            <a:off x="463550" y="5459114"/>
            <a:ext cx="922019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TensorFlow is the workhorse behind your pneumonia X-ray model. It handles the complex math (convolutions etc.) to analyze the images, leverages powerful GPUs for faster training, and allows you to scale the model for even better results in the future.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8" name="Picture 4" descr="TensorFlow">
            <a:extLst>
              <a:ext uri="{FF2B5EF4-FFF2-40B4-BE49-F238E27FC236}">
                <a16:creationId xmlns:a16="http://schemas.microsoft.com/office/drawing/2014/main" id="{7A65267D-6190-407F-9613-DF6FED77F4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0274" y="2522537"/>
            <a:ext cx="3130550" cy="190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8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F0EAB6-7495-49E1-BF81-EA2744C34950}"/>
              </a:ext>
            </a:extLst>
          </p:cNvPr>
          <p:cNvSpPr>
            <a:spLocks noGrp="1"/>
          </p:cNvSpPr>
          <p:nvPr>
            <p:ph type="body" idx="1"/>
          </p:nvPr>
        </p:nvSpPr>
        <p:spPr>
          <a:xfrm>
            <a:off x="615950" y="1577563"/>
            <a:ext cx="8142361" cy="369332"/>
          </a:xfrm>
        </p:spPr>
        <p:txBody>
          <a:bodyPr/>
          <a:lstStyle/>
          <a:p>
            <a:pPr algn="ctr"/>
            <a:r>
              <a:rPr lang="en-US" b="0" dirty="0"/>
              <a:t>Convolutional Neural Network</a:t>
            </a:r>
            <a:endParaRPr lang="en-IN" b="0" dirty="0"/>
          </a:p>
        </p:txBody>
      </p:sp>
      <p:pic>
        <p:nvPicPr>
          <p:cNvPr id="3080" name="Picture 8" descr="Convolution Neural Network ...">
            <a:extLst>
              <a:ext uri="{FF2B5EF4-FFF2-40B4-BE49-F238E27FC236}">
                <a16:creationId xmlns:a16="http://schemas.microsoft.com/office/drawing/2014/main" id="{CDEF546D-CCE4-4AB8-9774-007245352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693" y="2330450"/>
            <a:ext cx="7013713" cy="26732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5F2208D4-4662-760B-BC2D-7F9B8AFA42BD}"/>
              </a:ext>
            </a:extLst>
          </p:cNvPr>
          <p:cNvSpPr>
            <a:spLocks noChangeArrowheads="1"/>
          </p:cNvSpPr>
          <p:nvPr/>
        </p:nvSpPr>
        <p:spPr bwMode="auto">
          <a:xfrm>
            <a:off x="435805" y="5703658"/>
            <a:ext cx="8866945" cy="155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This model leverages a Convolutional Neural Network (CNN) architecture, which is particularly well-suited for image analysis tasks like chest X-ray classification.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CNNs can automatically extract image features, eliminating the need for manual feature engineering and enabling the model to learn directly from the data.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669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84C919-4646-4E93-8003-E43BF28502F2}"/>
              </a:ext>
            </a:extLst>
          </p:cNvPr>
          <p:cNvSpPr>
            <a:spLocks noGrp="1"/>
          </p:cNvSpPr>
          <p:nvPr>
            <p:ph type="body" idx="1"/>
          </p:nvPr>
        </p:nvSpPr>
        <p:spPr>
          <a:xfrm>
            <a:off x="502330" y="6222316"/>
            <a:ext cx="9155427" cy="738664"/>
          </a:xfrm>
        </p:spPr>
        <p:txBody>
          <a:bodyPr/>
          <a:lstStyle/>
          <a:p>
            <a:pPr algn="ctr"/>
            <a:r>
              <a:rPr lang="en-IN" b="0" dirty="0"/>
              <a:t>Training Accuracy = 95%</a:t>
            </a:r>
          </a:p>
          <a:p>
            <a:pPr algn="ctr"/>
            <a:r>
              <a:rPr lang="en-IN" b="0" dirty="0"/>
              <a:t>Validation accuracy = 85%</a:t>
            </a:r>
          </a:p>
        </p:txBody>
      </p:sp>
      <p:pic>
        <p:nvPicPr>
          <p:cNvPr id="5" name="Picture 4">
            <a:extLst>
              <a:ext uri="{FF2B5EF4-FFF2-40B4-BE49-F238E27FC236}">
                <a16:creationId xmlns:a16="http://schemas.microsoft.com/office/drawing/2014/main" id="{502DE96F-7718-DA5B-2D44-8B8F1FAC0D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 y="2383647"/>
            <a:ext cx="4136120" cy="3209338"/>
          </a:xfrm>
          <a:prstGeom prst="rect">
            <a:avLst/>
          </a:prstGeom>
        </p:spPr>
      </p:pic>
      <p:pic>
        <p:nvPicPr>
          <p:cNvPr id="7" name="Picture 6">
            <a:extLst>
              <a:ext uri="{FF2B5EF4-FFF2-40B4-BE49-F238E27FC236}">
                <a16:creationId xmlns:a16="http://schemas.microsoft.com/office/drawing/2014/main" id="{A1D95238-3C10-53CC-04D2-0A7599322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2118" y="2332847"/>
            <a:ext cx="4465639" cy="3209338"/>
          </a:xfrm>
          <a:prstGeom prst="rect">
            <a:avLst/>
          </a:prstGeom>
        </p:spPr>
      </p:pic>
      <p:sp>
        <p:nvSpPr>
          <p:cNvPr id="9" name="TextBox 8">
            <a:extLst>
              <a:ext uri="{FF2B5EF4-FFF2-40B4-BE49-F238E27FC236}">
                <a16:creationId xmlns:a16="http://schemas.microsoft.com/office/drawing/2014/main" id="{8BBEAE33-ACF5-2F7B-4B91-38516EB5693E}"/>
              </a:ext>
            </a:extLst>
          </p:cNvPr>
          <p:cNvSpPr txBox="1"/>
          <p:nvPr/>
        </p:nvSpPr>
        <p:spPr>
          <a:xfrm>
            <a:off x="1802748" y="1433406"/>
            <a:ext cx="7042802"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Model Training &amp; Validation Accuracy </a:t>
            </a:r>
          </a:p>
        </p:txBody>
      </p:sp>
    </p:spTree>
    <p:extLst>
      <p:ext uri="{BB962C8B-B14F-4D97-AF65-F5344CB8AC3E}">
        <p14:creationId xmlns:p14="http://schemas.microsoft.com/office/powerpoint/2010/main" val="1139356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A92-719B-4F81-AF90-24B1621935B4}"/>
              </a:ext>
            </a:extLst>
          </p:cNvPr>
          <p:cNvSpPr>
            <a:spLocks noGrp="1"/>
          </p:cNvSpPr>
          <p:nvPr>
            <p:ph type="title"/>
          </p:nvPr>
        </p:nvSpPr>
        <p:spPr>
          <a:xfrm>
            <a:off x="681278" y="1420982"/>
            <a:ext cx="8708542" cy="574039"/>
          </a:xfrm>
        </p:spPr>
        <p:txBody>
          <a:bodyPr/>
          <a:lstStyle/>
          <a:p>
            <a:pPr algn="ctr"/>
            <a:r>
              <a:rPr lang="en-IN" b="1" dirty="0"/>
              <a:t>Model Result</a:t>
            </a:r>
          </a:p>
        </p:txBody>
      </p:sp>
      <p:pic>
        <p:nvPicPr>
          <p:cNvPr id="5" name="Picture 4">
            <a:extLst>
              <a:ext uri="{FF2B5EF4-FFF2-40B4-BE49-F238E27FC236}">
                <a16:creationId xmlns:a16="http://schemas.microsoft.com/office/drawing/2014/main" id="{896A4437-4CA9-5416-8278-51C8BC4AC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440" y="2020421"/>
            <a:ext cx="4718046" cy="3419297"/>
          </a:xfrm>
          <a:prstGeom prst="rect">
            <a:avLst/>
          </a:prstGeom>
        </p:spPr>
      </p:pic>
      <p:pic>
        <p:nvPicPr>
          <p:cNvPr id="7" name="Picture 6">
            <a:extLst>
              <a:ext uri="{FF2B5EF4-FFF2-40B4-BE49-F238E27FC236}">
                <a16:creationId xmlns:a16="http://schemas.microsoft.com/office/drawing/2014/main" id="{600CA91B-B98A-295E-6CFF-01C332309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528" y="2020421"/>
            <a:ext cx="4289009" cy="3419297"/>
          </a:xfrm>
          <a:prstGeom prst="rect">
            <a:avLst/>
          </a:prstGeom>
        </p:spPr>
      </p:pic>
      <p:sp>
        <p:nvSpPr>
          <p:cNvPr id="8" name="Rectangle 1">
            <a:extLst>
              <a:ext uri="{FF2B5EF4-FFF2-40B4-BE49-F238E27FC236}">
                <a16:creationId xmlns:a16="http://schemas.microsoft.com/office/drawing/2014/main" id="{D25223E8-D4AE-2CB0-01BC-6F30C21045B8}"/>
              </a:ext>
            </a:extLst>
          </p:cNvPr>
          <p:cNvSpPr>
            <a:spLocks noGrp="1" noChangeArrowheads="1"/>
          </p:cNvSpPr>
          <p:nvPr>
            <p:ph type="body" idx="1"/>
          </p:nvPr>
        </p:nvSpPr>
        <p:spPr bwMode="auto">
          <a:xfrm>
            <a:off x="498474" y="5781575"/>
            <a:ext cx="907415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Our model effectively distinguishes between healthy and pneumonia-infected lungs. As you can see (point to normal image), a healthy chest X-ray is correctly classified. In contrast, the model identifies the pneumonia case (point to pneumonia image) with a high confidence of </a:t>
            </a: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93.4%</a:t>
            </a: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08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5950" y="1527937"/>
            <a:ext cx="8610600" cy="566822"/>
          </a:xfrm>
          <a:prstGeom prst="rect">
            <a:avLst/>
          </a:prstGeom>
        </p:spPr>
        <p:txBody>
          <a:bodyPr vert="horz" wrap="square" lIns="0" tIns="12700" rIns="0" bIns="0" rtlCol="0">
            <a:spAutoFit/>
          </a:bodyPr>
          <a:lstStyle/>
          <a:p>
            <a:pPr marL="12700">
              <a:lnSpc>
                <a:spcPct val="100000"/>
              </a:lnSpc>
              <a:spcBef>
                <a:spcPts val="100"/>
              </a:spcBef>
            </a:pPr>
            <a:r>
              <a:rPr sz="3600" b="1" spc="-5" dirty="0">
                <a:solidFill>
                  <a:schemeClr val="tx2">
                    <a:lumMod val="75000"/>
                  </a:schemeClr>
                </a:solidFill>
                <a:latin typeface="Times New Roman"/>
                <a:cs typeface="Times New Roman"/>
              </a:rPr>
              <a:t>VISION AND MISSION OF</a:t>
            </a:r>
            <a:r>
              <a:rPr sz="3600" b="1" spc="-85" dirty="0">
                <a:solidFill>
                  <a:schemeClr val="tx2">
                    <a:lumMod val="75000"/>
                  </a:schemeClr>
                </a:solidFill>
                <a:latin typeface="Times New Roman"/>
                <a:cs typeface="Times New Roman"/>
              </a:rPr>
              <a:t> </a:t>
            </a:r>
            <a:r>
              <a:rPr sz="3600" b="1" dirty="0">
                <a:solidFill>
                  <a:schemeClr val="tx2">
                    <a:lumMod val="75000"/>
                  </a:schemeClr>
                </a:solidFill>
                <a:latin typeface="Times New Roman"/>
                <a:cs typeface="Times New Roman"/>
              </a:rPr>
              <a:t>INSTITUTE</a:t>
            </a:r>
          </a:p>
        </p:txBody>
      </p:sp>
      <p:sp>
        <p:nvSpPr>
          <p:cNvPr id="4" name="object 4"/>
          <p:cNvSpPr txBox="1">
            <a:spLocks noGrp="1"/>
          </p:cNvSpPr>
          <p:nvPr>
            <p:ph type="body" idx="1"/>
          </p:nvPr>
        </p:nvSpPr>
        <p:spPr>
          <a:xfrm>
            <a:off x="457836" y="2650036"/>
            <a:ext cx="9155427" cy="4167808"/>
          </a:xfrm>
          <a:prstGeom prst="rect">
            <a:avLst/>
          </a:prstGeom>
        </p:spPr>
        <p:txBody>
          <a:bodyPr vert="horz" wrap="square" lIns="0" tIns="12700" rIns="0" bIns="0" rtlCol="0">
            <a:spAutoFit/>
          </a:bodyPr>
          <a:lstStyle/>
          <a:p>
            <a:pPr marL="87630">
              <a:lnSpc>
                <a:spcPts val="2875"/>
              </a:lnSpc>
              <a:spcBef>
                <a:spcPts val="100"/>
              </a:spcBef>
            </a:pPr>
            <a:r>
              <a:rPr spc="-5" dirty="0"/>
              <a:t>Vision </a:t>
            </a:r>
            <a:r>
              <a:rPr dirty="0"/>
              <a:t>of the</a:t>
            </a:r>
            <a:r>
              <a:rPr spc="-5" dirty="0"/>
              <a:t> Institute</a:t>
            </a:r>
          </a:p>
          <a:p>
            <a:pPr marL="87630" marR="14604">
              <a:lnSpc>
                <a:spcPts val="2400"/>
              </a:lnSpc>
              <a:spcBef>
                <a:spcPts val="70"/>
              </a:spcBef>
              <a:tabLst>
                <a:tab pos="531495" algn="l"/>
                <a:tab pos="1483360" algn="l"/>
                <a:tab pos="1757680" algn="l"/>
                <a:tab pos="2921000" algn="l"/>
                <a:tab pos="3700779" algn="l"/>
                <a:tab pos="4074160" algn="l"/>
                <a:tab pos="4885055" algn="l"/>
                <a:tab pos="5939155" algn="l"/>
                <a:tab pos="6466840" algn="l"/>
                <a:tab pos="7150734" algn="l"/>
                <a:tab pos="8114030" algn="l"/>
              </a:tabLst>
            </a:pPr>
            <a:r>
              <a:rPr sz="2000" b="0" spc="-5" dirty="0">
                <a:latin typeface="Times New Roman"/>
                <a:cs typeface="Times New Roman"/>
              </a:rPr>
              <a:t>T</a:t>
            </a:r>
            <a:r>
              <a:rPr sz="2000" b="0" dirty="0">
                <a:latin typeface="Times New Roman"/>
                <a:cs typeface="Times New Roman"/>
              </a:rPr>
              <a:t>o	become	a	renowned	</a:t>
            </a:r>
            <a:r>
              <a:rPr sz="2000" b="0" spc="-5" dirty="0">
                <a:latin typeface="Times New Roman"/>
                <a:cs typeface="Times New Roman"/>
              </a:rPr>
              <a:t>centr</a:t>
            </a:r>
            <a:r>
              <a:rPr sz="2000" b="0" dirty="0">
                <a:latin typeface="Times New Roman"/>
                <a:cs typeface="Times New Roman"/>
              </a:rPr>
              <a:t>e	of	higher	</a:t>
            </a:r>
            <a:r>
              <a:rPr sz="2000" b="0" spc="-5" dirty="0">
                <a:latin typeface="Times New Roman"/>
                <a:cs typeface="Times New Roman"/>
              </a:rPr>
              <a:t>learning</a:t>
            </a:r>
            <a:r>
              <a:rPr sz="2000" b="0" dirty="0">
                <a:latin typeface="Times New Roman"/>
                <a:cs typeface="Times New Roman"/>
              </a:rPr>
              <a:t>,	</a:t>
            </a:r>
            <a:r>
              <a:rPr sz="2000" b="0" spc="-5" dirty="0">
                <a:latin typeface="Times New Roman"/>
                <a:cs typeface="Times New Roman"/>
              </a:rPr>
              <a:t>an</a:t>
            </a:r>
            <a:r>
              <a:rPr sz="2000" b="0" dirty="0">
                <a:latin typeface="Times New Roman"/>
                <a:cs typeface="Times New Roman"/>
              </a:rPr>
              <a:t>d	</a:t>
            </a:r>
            <a:r>
              <a:rPr sz="2000" b="0" spc="-5" dirty="0">
                <a:latin typeface="Times New Roman"/>
                <a:cs typeface="Times New Roman"/>
              </a:rPr>
              <a:t>wor</a:t>
            </a:r>
            <a:r>
              <a:rPr sz="2000" b="0" dirty="0">
                <a:latin typeface="Times New Roman"/>
                <a:cs typeface="Times New Roman"/>
              </a:rPr>
              <a:t>k	</a:t>
            </a:r>
            <a:r>
              <a:rPr sz="2000" b="0" spc="-5" dirty="0">
                <a:latin typeface="Times New Roman"/>
                <a:cs typeface="Times New Roman"/>
              </a:rPr>
              <a:t>toward</a:t>
            </a:r>
            <a:r>
              <a:rPr sz="2000" b="0" dirty="0">
                <a:latin typeface="Times New Roman"/>
                <a:cs typeface="Times New Roman"/>
              </a:rPr>
              <a:t>s	</a:t>
            </a:r>
            <a:r>
              <a:rPr sz="2000" b="0" spc="-5" dirty="0">
                <a:latin typeface="Times New Roman"/>
                <a:cs typeface="Times New Roman"/>
              </a:rPr>
              <a:t>academic,  </a:t>
            </a:r>
            <a:r>
              <a:rPr sz="2000" b="0" dirty="0">
                <a:latin typeface="Times New Roman"/>
                <a:cs typeface="Times New Roman"/>
              </a:rPr>
              <a:t>professional, </a:t>
            </a:r>
            <a:r>
              <a:rPr sz="2000" b="0" spc="-5" dirty="0">
                <a:latin typeface="Times New Roman"/>
                <a:cs typeface="Times New Roman"/>
              </a:rPr>
              <a:t>cultural and social enrichment </a:t>
            </a:r>
            <a:r>
              <a:rPr sz="2000" b="0" dirty="0">
                <a:latin typeface="Times New Roman"/>
                <a:cs typeface="Times New Roman"/>
              </a:rPr>
              <a:t>of </a:t>
            </a:r>
            <a:r>
              <a:rPr sz="2000" b="0" spc="-5" dirty="0">
                <a:latin typeface="Times New Roman"/>
                <a:cs typeface="Times New Roman"/>
              </a:rPr>
              <a:t>the lives </a:t>
            </a:r>
            <a:r>
              <a:rPr sz="2000" b="0" dirty="0">
                <a:latin typeface="Times New Roman"/>
                <a:cs typeface="Times New Roman"/>
              </a:rPr>
              <a:t>of </a:t>
            </a:r>
            <a:r>
              <a:rPr sz="2000" b="0" spc="-5" dirty="0">
                <a:latin typeface="Times New Roman"/>
                <a:cs typeface="Times New Roman"/>
              </a:rPr>
              <a:t>individuals and</a:t>
            </a:r>
            <a:r>
              <a:rPr sz="2000" b="0" spc="-60" dirty="0">
                <a:latin typeface="Times New Roman"/>
                <a:cs typeface="Times New Roman"/>
              </a:rPr>
              <a:t> </a:t>
            </a:r>
            <a:r>
              <a:rPr sz="2000" b="0" spc="-5" dirty="0">
                <a:latin typeface="Times New Roman"/>
                <a:cs typeface="Times New Roman"/>
              </a:rPr>
              <a:t>communities.</a:t>
            </a:r>
            <a:endParaRPr sz="2000" dirty="0">
              <a:latin typeface="Times New Roman"/>
              <a:cs typeface="Times New Roman"/>
            </a:endParaRPr>
          </a:p>
          <a:p>
            <a:pPr marL="74930">
              <a:lnSpc>
                <a:spcPct val="100000"/>
              </a:lnSpc>
              <a:spcBef>
                <a:spcPts val="5"/>
              </a:spcBef>
            </a:pPr>
            <a:endParaRPr sz="2000" dirty="0">
              <a:latin typeface="Times New Roman"/>
              <a:cs typeface="Times New Roman"/>
            </a:endParaRPr>
          </a:p>
          <a:p>
            <a:pPr marL="87630">
              <a:lnSpc>
                <a:spcPts val="2875"/>
              </a:lnSpc>
            </a:pPr>
            <a:r>
              <a:rPr spc="-5" dirty="0"/>
              <a:t>Mission </a:t>
            </a:r>
            <a:r>
              <a:rPr dirty="0"/>
              <a:t>of the</a:t>
            </a:r>
            <a:r>
              <a:rPr spc="-5" dirty="0"/>
              <a:t> Institute</a:t>
            </a:r>
          </a:p>
          <a:p>
            <a:pPr marL="544195" marR="12065" indent="-419100">
              <a:lnSpc>
                <a:spcPts val="2400"/>
              </a:lnSpc>
              <a:spcBef>
                <a:spcPts val="75"/>
              </a:spcBef>
              <a:buFont typeface="Arial"/>
              <a:buChar char="•"/>
              <a:tabLst>
                <a:tab pos="544830" algn="l"/>
                <a:tab pos="545465" algn="l"/>
              </a:tabLst>
            </a:pPr>
            <a:r>
              <a:rPr sz="2000" b="0" spc="-5" dirty="0">
                <a:latin typeface="Times New Roman"/>
                <a:cs typeface="Times New Roman"/>
              </a:rPr>
              <a:t>To Focus </a:t>
            </a:r>
            <a:r>
              <a:rPr sz="2000" b="0" dirty="0">
                <a:latin typeface="Times New Roman"/>
                <a:cs typeface="Times New Roman"/>
              </a:rPr>
              <a:t>on research </a:t>
            </a:r>
            <a:r>
              <a:rPr sz="2000" b="0" spc="-5" dirty="0">
                <a:latin typeface="Times New Roman"/>
                <a:cs typeface="Times New Roman"/>
              </a:rPr>
              <a:t>and spirit </a:t>
            </a:r>
            <a:r>
              <a:rPr sz="2000" b="0" dirty="0">
                <a:latin typeface="Times New Roman"/>
                <a:cs typeface="Times New Roman"/>
              </a:rPr>
              <a:t>of </a:t>
            </a:r>
            <a:r>
              <a:rPr sz="2000" b="0" spc="-5" dirty="0">
                <a:latin typeface="Times New Roman"/>
                <a:cs typeface="Times New Roman"/>
              </a:rPr>
              <a:t>innovation that will </a:t>
            </a:r>
            <a:r>
              <a:rPr sz="2000" b="0" dirty="0">
                <a:latin typeface="Times New Roman"/>
                <a:cs typeface="Times New Roman"/>
              </a:rPr>
              <a:t>drive </a:t>
            </a:r>
            <a:r>
              <a:rPr sz="2000" b="0" spc="-5" dirty="0">
                <a:latin typeface="Times New Roman"/>
                <a:cs typeface="Times New Roman"/>
              </a:rPr>
              <a:t>academic </a:t>
            </a:r>
            <a:r>
              <a:rPr sz="2000" b="0" dirty="0">
                <a:latin typeface="Times New Roman"/>
                <a:cs typeface="Times New Roman"/>
              </a:rPr>
              <a:t>orientation  </a:t>
            </a:r>
            <a:r>
              <a:rPr sz="2000" b="0" spc="-5" dirty="0">
                <a:latin typeface="Times New Roman"/>
                <a:cs typeface="Times New Roman"/>
              </a:rPr>
              <a:t>and </a:t>
            </a:r>
            <a:r>
              <a:rPr sz="2000" b="0" dirty="0">
                <a:latin typeface="Times New Roman"/>
                <a:cs typeface="Times New Roman"/>
              </a:rPr>
              <a:t>pursuit </a:t>
            </a:r>
            <a:r>
              <a:rPr sz="2000" b="0" spc="-5" dirty="0">
                <a:latin typeface="Times New Roman"/>
                <a:cs typeface="Times New Roman"/>
              </a:rPr>
              <a:t>at JECRC</a:t>
            </a:r>
            <a:r>
              <a:rPr sz="2000" b="0" spc="-10" dirty="0">
                <a:latin typeface="Times New Roman"/>
                <a:cs typeface="Times New Roman"/>
              </a:rPr>
              <a:t> </a:t>
            </a:r>
            <a:r>
              <a:rPr lang="en-US" sz="2000" b="0" spc="-5" dirty="0"/>
              <a:t>Foundation</a:t>
            </a:r>
            <a:r>
              <a:rPr sz="2000" b="0" spc="-5" dirty="0">
                <a:latin typeface="Times New Roman"/>
                <a:cs typeface="Times New Roman"/>
              </a:rPr>
              <a:t>.</a:t>
            </a:r>
            <a:endParaRPr sz="2000" dirty="0">
              <a:latin typeface="Times New Roman"/>
              <a:cs typeface="Times New Roman"/>
            </a:endParaRPr>
          </a:p>
          <a:p>
            <a:pPr marL="544195" marR="5080" indent="-419100">
              <a:lnSpc>
                <a:spcPts val="2400"/>
              </a:lnSpc>
              <a:buFont typeface="Arial"/>
              <a:buChar char="•"/>
              <a:tabLst>
                <a:tab pos="544830" algn="l"/>
                <a:tab pos="545465" algn="l"/>
              </a:tabLst>
            </a:pPr>
            <a:r>
              <a:rPr sz="2000" b="0" spc="-5" dirty="0">
                <a:latin typeface="Times New Roman"/>
                <a:cs typeface="Times New Roman"/>
              </a:rPr>
              <a:t>To </a:t>
            </a:r>
            <a:r>
              <a:rPr sz="2000" b="0" dirty="0">
                <a:latin typeface="Times New Roman"/>
                <a:cs typeface="Times New Roman"/>
              </a:rPr>
              <a:t>Identify, based on </a:t>
            </a:r>
            <a:r>
              <a:rPr sz="2000" b="0" spc="-5" dirty="0">
                <a:latin typeface="Times New Roman"/>
                <a:cs typeface="Times New Roman"/>
              </a:rPr>
              <a:t>informed </a:t>
            </a:r>
            <a:r>
              <a:rPr sz="2000" b="0" dirty="0">
                <a:latin typeface="Times New Roman"/>
                <a:cs typeface="Times New Roman"/>
              </a:rPr>
              <a:t>perception of Indian, regional </a:t>
            </a:r>
            <a:r>
              <a:rPr sz="2000" b="0" spc="-5" dirty="0">
                <a:latin typeface="Times New Roman"/>
                <a:cs typeface="Times New Roman"/>
              </a:rPr>
              <a:t>and </a:t>
            </a:r>
            <a:r>
              <a:rPr sz="2000" b="0" dirty="0">
                <a:latin typeface="Times New Roman"/>
                <a:cs typeface="Times New Roman"/>
              </a:rPr>
              <a:t>global needs,  </a:t>
            </a:r>
            <a:r>
              <a:rPr sz="2000" b="0" spc="-5" dirty="0">
                <a:latin typeface="Times New Roman"/>
                <a:cs typeface="Times New Roman"/>
              </a:rPr>
              <a:t>areas </a:t>
            </a:r>
            <a:r>
              <a:rPr sz="2000" b="0" dirty="0">
                <a:latin typeface="Times New Roman"/>
                <a:cs typeface="Times New Roman"/>
              </a:rPr>
              <a:t>of focus </a:t>
            </a:r>
            <a:r>
              <a:rPr sz="2000" b="0" spc="-5" dirty="0">
                <a:latin typeface="Times New Roman"/>
                <a:cs typeface="Times New Roman"/>
              </a:rPr>
              <a:t>and specialization </a:t>
            </a:r>
            <a:r>
              <a:rPr sz="2000" b="0" dirty="0">
                <a:latin typeface="Times New Roman"/>
                <a:cs typeface="Times New Roman"/>
              </a:rPr>
              <a:t>on </a:t>
            </a:r>
            <a:r>
              <a:rPr sz="2000" b="0" spc="-5" dirty="0">
                <a:latin typeface="Times New Roman"/>
                <a:cs typeface="Times New Roman"/>
              </a:rPr>
              <a:t>which the </a:t>
            </a:r>
            <a:r>
              <a:rPr lang="en-US" sz="2000" b="0" spc="-5" dirty="0"/>
              <a:t>College</a:t>
            </a:r>
            <a:r>
              <a:rPr sz="2000" b="0" spc="-5" dirty="0">
                <a:latin typeface="Times New Roman"/>
                <a:cs typeface="Times New Roman"/>
              </a:rPr>
              <a:t> can</a:t>
            </a:r>
            <a:r>
              <a:rPr sz="2000" b="0" spc="-30" dirty="0">
                <a:latin typeface="Times New Roman"/>
                <a:cs typeface="Times New Roman"/>
              </a:rPr>
              <a:t> </a:t>
            </a:r>
            <a:r>
              <a:rPr sz="2000" b="0" spc="-5" dirty="0">
                <a:latin typeface="Times New Roman"/>
                <a:cs typeface="Times New Roman"/>
              </a:rPr>
              <a:t>concentrate.</a:t>
            </a:r>
            <a:endParaRPr sz="2000" dirty="0">
              <a:latin typeface="Times New Roman"/>
              <a:cs typeface="Times New Roman"/>
            </a:endParaRPr>
          </a:p>
          <a:p>
            <a:pPr marL="544195" marR="10795" indent="-419100">
              <a:lnSpc>
                <a:spcPts val="2400"/>
              </a:lnSpc>
              <a:buFont typeface="Arial"/>
              <a:buChar char="•"/>
              <a:tabLst>
                <a:tab pos="544830" algn="l"/>
                <a:tab pos="545465" algn="l"/>
                <a:tab pos="1029335" algn="l"/>
                <a:tab pos="2288540" algn="l"/>
                <a:tab pos="3811904" algn="l"/>
                <a:tab pos="4818380" algn="l"/>
                <a:tab pos="5400040" algn="l"/>
                <a:tab pos="6096635" algn="l"/>
                <a:tab pos="7639684" algn="l"/>
                <a:tab pos="8138795" algn="l"/>
              </a:tabLst>
            </a:pPr>
            <a:r>
              <a:rPr sz="2000" b="0" spc="-5" dirty="0">
                <a:latin typeface="Times New Roman"/>
                <a:cs typeface="Times New Roman"/>
              </a:rPr>
              <a:t>T</a:t>
            </a:r>
            <a:r>
              <a:rPr sz="2000" b="0" dirty="0">
                <a:latin typeface="Times New Roman"/>
                <a:cs typeface="Times New Roman"/>
              </a:rPr>
              <a:t>o	</a:t>
            </a:r>
            <a:r>
              <a:rPr sz="2000" b="0" spc="-5" dirty="0">
                <a:latin typeface="Times New Roman"/>
                <a:cs typeface="Times New Roman"/>
              </a:rPr>
              <a:t>Undertak</a:t>
            </a:r>
            <a:r>
              <a:rPr sz="2000" b="0" dirty="0">
                <a:latin typeface="Times New Roman"/>
                <a:cs typeface="Times New Roman"/>
              </a:rPr>
              <a:t>e	</a:t>
            </a:r>
            <a:r>
              <a:rPr sz="2000" b="0" spc="-5" dirty="0">
                <a:latin typeface="Times New Roman"/>
                <a:cs typeface="Times New Roman"/>
              </a:rPr>
              <a:t>collaborativ</a:t>
            </a:r>
            <a:r>
              <a:rPr sz="2000" b="0" dirty="0">
                <a:latin typeface="Times New Roman"/>
                <a:cs typeface="Times New Roman"/>
              </a:rPr>
              <a:t>e	projects	</a:t>
            </a:r>
            <a:r>
              <a:rPr sz="2000" b="0" spc="-5" dirty="0">
                <a:latin typeface="Times New Roman"/>
                <a:cs typeface="Times New Roman"/>
              </a:rPr>
              <a:t>tha</a:t>
            </a:r>
            <a:r>
              <a:rPr sz="2000" b="0" dirty="0">
                <a:latin typeface="Times New Roman"/>
                <a:cs typeface="Times New Roman"/>
              </a:rPr>
              <a:t>t	offer	opportunities	for	</a:t>
            </a:r>
            <a:r>
              <a:rPr sz="2000" b="0" spc="-5" dirty="0">
                <a:latin typeface="Times New Roman"/>
                <a:cs typeface="Times New Roman"/>
              </a:rPr>
              <a:t>long-term  interaction </a:t>
            </a:r>
            <a:r>
              <a:rPr sz="2000" b="0" dirty="0">
                <a:latin typeface="Times New Roman"/>
                <a:cs typeface="Times New Roman"/>
              </a:rPr>
              <a:t>between </a:t>
            </a:r>
            <a:r>
              <a:rPr sz="2000" b="0" spc="-5" dirty="0">
                <a:latin typeface="Times New Roman"/>
                <a:cs typeface="Times New Roman"/>
              </a:rPr>
              <a:t>academia and</a:t>
            </a:r>
            <a:r>
              <a:rPr sz="2000" b="0" spc="-10" dirty="0">
                <a:latin typeface="Times New Roman"/>
                <a:cs typeface="Times New Roman"/>
              </a:rPr>
              <a:t> </a:t>
            </a:r>
            <a:r>
              <a:rPr sz="2000" b="0" spc="-5" dirty="0">
                <a:latin typeface="Times New Roman"/>
                <a:cs typeface="Times New Roman"/>
              </a:rPr>
              <a:t>industry.</a:t>
            </a:r>
            <a:endParaRPr sz="2000" dirty="0">
              <a:latin typeface="Times New Roman"/>
              <a:cs typeface="Times New Roman"/>
            </a:endParaRPr>
          </a:p>
          <a:p>
            <a:pPr marL="544195" marR="17145" indent="-419100">
              <a:lnSpc>
                <a:spcPts val="2400"/>
              </a:lnSpc>
              <a:buFont typeface="Arial"/>
              <a:buChar char="•"/>
              <a:tabLst>
                <a:tab pos="544830" algn="l"/>
                <a:tab pos="545465" algn="l"/>
              </a:tabLst>
            </a:pPr>
            <a:r>
              <a:rPr sz="2000" b="0" spc="-5" dirty="0">
                <a:latin typeface="Times New Roman"/>
                <a:cs typeface="Times New Roman"/>
              </a:rPr>
              <a:t>To Develop </a:t>
            </a:r>
            <a:r>
              <a:rPr sz="2000" b="0" dirty="0">
                <a:latin typeface="Times New Roman"/>
                <a:cs typeface="Times New Roman"/>
              </a:rPr>
              <a:t>human potential </a:t>
            </a:r>
            <a:r>
              <a:rPr sz="2000" b="0" spc="-5" dirty="0">
                <a:latin typeface="Times New Roman"/>
                <a:cs typeface="Times New Roman"/>
              </a:rPr>
              <a:t>to its </a:t>
            </a:r>
            <a:r>
              <a:rPr sz="2000" b="0" dirty="0">
                <a:latin typeface="Times New Roman"/>
                <a:cs typeface="Times New Roman"/>
              </a:rPr>
              <a:t>fullest </a:t>
            </a:r>
            <a:r>
              <a:rPr sz="2000" b="0" spc="-5" dirty="0">
                <a:latin typeface="Times New Roman"/>
                <a:cs typeface="Times New Roman"/>
              </a:rPr>
              <a:t>extent so that intellectually capable and  imaginatively </a:t>
            </a:r>
            <a:r>
              <a:rPr sz="2000" b="0" dirty="0">
                <a:latin typeface="Times New Roman"/>
                <a:cs typeface="Times New Roman"/>
              </a:rPr>
              <a:t>gifted </a:t>
            </a:r>
            <a:r>
              <a:rPr sz="2000" b="0" spc="-5" dirty="0">
                <a:latin typeface="Times New Roman"/>
                <a:cs typeface="Times New Roman"/>
              </a:rPr>
              <a:t>leaders can emerge in </a:t>
            </a:r>
            <a:r>
              <a:rPr sz="2000" b="0" dirty="0">
                <a:latin typeface="Times New Roman"/>
                <a:cs typeface="Times New Roman"/>
              </a:rPr>
              <a:t>a range of</a:t>
            </a:r>
            <a:r>
              <a:rPr sz="2000" b="0" spc="-25" dirty="0">
                <a:latin typeface="Times New Roman"/>
                <a:cs typeface="Times New Roman"/>
              </a:rPr>
              <a:t> </a:t>
            </a:r>
            <a:r>
              <a:rPr sz="2000" b="0" dirty="0">
                <a:latin typeface="Times New Roman"/>
                <a:cs typeface="Times New Roman"/>
              </a:rPr>
              <a:t>professions.</a:t>
            </a:r>
            <a:endParaRPr sz="20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F528-E36A-4C2A-AA64-5051785B936A}"/>
              </a:ext>
            </a:extLst>
          </p:cNvPr>
          <p:cNvSpPr>
            <a:spLocks noGrp="1"/>
          </p:cNvSpPr>
          <p:nvPr>
            <p:ph type="title"/>
          </p:nvPr>
        </p:nvSpPr>
        <p:spPr/>
        <p:txBody>
          <a:bodyPr/>
          <a:lstStyle/>
          <a:p>
            <a:pPr algn="ctr"/>
            <a:r>
              <a:rPr lang="en-US" b="1" dirty="0"/>
              <a:t>Conclusions</a:t>
            </a:r>
            <a:endParaRPr lang="en-IN" b="1" dirty="0"/>
          </a:p>
        </p:txBody>
      </p:sp>
      <p:sp>
        <p:nvSpPr>
          <p:cNvPr id="3" name="Text Placeholder 2">
            <a:extLst>
              <a:ext uri="{FF2B5EF4-FFF2-40B4-BE49-F238E27FC236}">
                <a16:creationId xmlns:a16="http://schemas.microsoft.com/office/drawing/2014/main" id="{D811646D-D3E6-486F-BC58-EBA41BF553CF}"/>
              </a:ext>
            </a:extLst>
          </p:cNvPr>
          <p:cNvSpPr>
            <a:spLocks noGrp="1"/>
          </p:cNvSpPr>
          <p:nvPr>
            <p:ph type="body" idx="1"/>
          </p:nvPr>
        </p:nvSpPr>
        <p:spPr>
          <a:xfrm>
            <a:off x="457835" y="2254250"/>
            <a:ext cx="9155427" cy="4921412"/>
          </a:xfrm>
        </p:spPr>
        <p:txBody>
          <a:bodyPr/>
          <a:lstStyle/>
          <a:p>
            <a:pPr algn="just">
              <a:lnSpc>
                <a:spcPct val="107000"/>
              </a:lnSpc>
              <a:spcAft>
                <a:spcPts val="800"/>
              </a:spcAft>
            </a:pPr>
            <a:r>
              <a:rPr lang="en-IN" b="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This research proposes a new model for automating pneumonia detection using chest X-ray data.</a:t>
            </a:r>
            <a:endParaRPr lang="en-IN" b="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b="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The data, collected from various patients, was meticulously reviewed and categorized by medical experts. The model was trained on a large dataset of chest X-ray images using advanced computational techniques. The training process involved numerous iterations to optimize its performance. To evaluate the model's effectiveness, unseen chest X-ray images were used for testing. The model achieved an impressive average accuracy of 94% in identifying pneumonia from these unseen images. These results suggest that this new approach holds significant promise for improving the efficiency and consistency of pneumonia detection from chest X-rays.</a:t>
            </a:r>
            <a:endParaRPr lang="en-IN" b="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01517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62A7-761E-4551-B820-1471F0232F4D}"/>
              </a:ext>
            </a:extLst>
          </p:cNvPr>
          <p:cNvSpPr>
            <a:spLocks noGrp="1"/>
          </p:cNvSpPr>
          <p:nvPr>
            <p:ph type="title"/>
          </p:nvPr>
        </p:nvSpPr>
        <p:spPr/>
        <p:txBody>
          <a:bodyPr/>
          <a:lstStyle/>
          <a:p>
            <a:pPr algn="ctr"/>
            <a:r>
              <a:rPr lang="en-US" b="1" dirty="0"/>
              <a:t>References</a:t>
            </a:r>
            <a:endParaRPr lang="en-IN" b="1" dirty="0"/>
          </a:p>
        </p:txBody>
      </p:sp>
      <p:sp>
        <p:nvSpPr>
          <p:cNvPr id="3" name="Text Placeholder 2">
            <a:extLst>
              <a:ext uri="{FF2B5EF4-FFF2-40B4-BE49-F238E27FC236}">
                <a16:creationId xmlns:a16="http://schemas.microsoft.com/office/drawing/2014/main" id="{625AE085-9BB0-4CB0-A641-1D8EF13E5DB8}"/>
              </a:ext>
            </a:extLst>
          </p:cNvPr>
          <p:cNvSpPr>
            <a:spLocks noGrp="1"/>
          </p:cNvSpPr>
          <p:nvPr>
            <p:ph type="body" idx="1"/>
          </p:nvPr>
        </p:nvSpPr>
        <p:spPr>
          <a:xfrm>
            <a:off x="457836" y="2650036"/>
            <a:ext cx="9155427" cy="4423647"/>
          </a:xfrm>
        </p:spPr>
        <p:txBody>
          <a:bodyPr/>
          <a:lstStyle/>
          <a:p>
            <a:pPr marL="342900" lvl="0" indent="-342900" algn="just">
              <a:lnSpc>
                <a:spcPct val="107000"/>
              </a:lnSpc>
              <a:buFont typeface="+mj-lt"/>
              <a:buAutoNum type="arabicPeriod"/>
            </a:pPr>
            <a:r>
              <a:rPr lang="en-IN" b="0" dirty="0">
                <a:effectLst/>
                <a:latin typeface="Times New Roman" panose="02020603050405020304" pitchFamily="18" charset="0"/>
                <a:ea typeface="Calibri" panose="020F0502020204030204" pitchFamily="34" charset="0"/>
                <a:cs typeface="Times New Roman" panose="02020603050405020304" pitchFamily="18" charset="0"/>
              </a:rPr>
              <a:t>Jyothi et al. (2023) [ICRASET]. Used X-ray images and fake X-ray detection for Covid-19 detection.</a:t>
            </a:r>
          </a:p>
          <a:p>
            <a:pPr marL="342900" lvl="0" indent="-342900" algn="just">
              <a:lnSpc>
                <a:spcPct val="107000"/>
              </a:lnSpc>
              <a:buFont typeface="+mj-lt"/>
              <a:buAutoNum type="arabicPeriod"/>
            </a:pPr>
            <a:r>
              <a:rPr lang="en-IN" b="0" dirty="0">
                <a:effectLst/>
                <a:latin typeface="Times New Roman" panose="02020603050405020304" pitchFamily="18" charset="0"/>
                <a:ea typeface="Calibri" panose="020F0502020204030204" pitchFamily="34" charset="0"/>
                <a:cs typeface="Times New Roman" panose="02020603050405020304" pitchFamily="18" charset="0"/>
              </a:rPr>
              <a:t>Jindal et al. (2023) [GCAT]. Proposed federated learning and CNNs for pneumonia classification.</a:t>
            </a:r>
          </a:p>
          <a:p>
            <a:pPr marL="342900" lvl="0" indent="-342900" algn="just">
              <a:lnSpc>
                <a:spcPct val="107000"/>
              </a:lnSpc>
              <a:buFont typeface="+mj-lt"/>
              <a:buAutoNum type="arabicPeriod"/>
            </a:pPr>
            <a:r>
              <a:rPr lang="en-IN" b="0" dirty="0" err="1">
                <a:effectLst/>
                <a:latin typeface="Times New Roman" panose="02020603050405020304" pitchFamily="18" charset="0"/>
                <a:ea typeface="Calibri" panose="020F0502020204030204" pitchFamily="34" charset="0"/>
                <a:cs typeface="Times New Roman" panose="02020603050405020304" pitchFamily="18" charset="0"/>
              </a:rPr>
              <a:t>Warrier</a:t>
            </a:r>
            <a:r>
              <a:rPr lang="en-IN" b="0" dirty="0">
                <a:effectLst/>
                <a:latin typeface="Times New Roman" panose="02020603050405020304" pitchFamily="18" charset="0"/>
                <a:ea typeface="Calibri" panose="020F0502020204030204" pitchFamily="34" charset="0"/>
                <a:cs typeface="Times New Roman" panose="02020603050405020304" pitchFamily="18" charset="0"/>
              </a:rPr>
              <a:t> et al. (2023) [ICCCNT]. Presented an optimal deep ensemble model for pneumonia classification from chest X-rays.</a:t>
            </a:r>
          </a:p>
          <a:p>
            <a:pPr marL="342900" lvl="0" indent="-342900" algn="just">
              <a:lnSpc>
                <a:spcPct val="107000"/>
              </a:lnSpc>
              <a:buFont typeface="+mj-lt"/>
              <a:buAutoNum type="arabicPeriod"/>
            </a:pPr>
            <a:r>
              <a:rPr lang="en-IN" b="0" dirty="0">
                <a:effectLst/>
                <a:latin typeface="Times New Roman" panose="02020603050405020304" pitchFamily="18" charset="0"/>
                <a:ea typeface="Calibri" panose="020F0502020204030204" pitchFamily="34" charset="0"/>
                <a:cs typeface="Times New Roman" panose="02020603050405020304" pitchFamily="18" charset="0"/>
              </a:rPr>
              <a:t>Shourie et al. (2023) [CONIT]. Developed an efficient CNN framework for radiologist-level pneumonia detection using chest X-ray images.</a:t>
            </a:r>
          </a:p>
          <a:p>
            <a:pPr marL="342900" lvl="0" indent="-342900" algn="just">
              <a:lnSpc>
                <a:spcPct val="107000"/>
              </a:lnSpc>
              <a:spcAft>
                <a:spcPts val="800"/>
              </a:spcAft>
              <a:buFont typeface="+mj-lt"/>
              <a:buAutoNum type="arabicPeriod"/>
            </a:pPr>
            <a:r>
              <a:rPr lang="en-IN" b="0" dirty="0">
                <a:effectLst/>
                <a:latin typeface="Times New Roman" panose="02020603050405020304" pitchFamily="18" charset="0"/>
                <a:ea typeface="Calibri" panose="020F0502020204030204" pitchFamily="34" charset="0"/>
                <a:cs typeface="Times New Roman" panose="02020603050405020304" pitchFamily="18" charset="0"/>
              </a:rPr>
              <a:t>Mazumdar et al. (2023) [ICICCS]. Implemented a CNN algorithm for pneumonia detection using chest X-ray images.</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91286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91138" y="1535090"/>
            <a:ext cx="8846564" cy="566822"/>
          </a:xfrm>
          <a:prstGeom prst="rect">
            <a:avLst/>
          </a:prstGeom>
        </p:spPr>
        <p:txBody>
          <a:bodyPr vert="horz" wrap="square" lIns="0" tIns="12700" rIns="0" bIns="0" rtlCol="0">
            <a:spAutoFit/>
          </a:bodyPr>
          <a:lstStyle/>
          <a:p>
            <a:pPr marL="12700">
              <a:lnSpc>
                <a:spcPct val="100000"/>
              </a:lnSpc>
              <a:spcBef>
                <a:spcPts val="100"/>
              </a:spcBef>
            </a:pPr>
            <a:r>
              <a:rPr sz="3600" b="1" spc="-5" dirty="0">
                <a:solidFill>
                  <a:schemeClr val="tx2">
                    <a:lumMod val="75000"/>
                  </a:schemeClr>
                </a:solidFill>
                <a:latin typeface="Times New Roman"/>
                <a:cs typeface="Times New Roman"/>
              </a:rPr>
              <a:t>VISION AND MISSION OF</a:t>
            </a:r>
            <a:r>
              <a:rPr sz="3600" b="1" spc="-85" dirty="0">
                <a:solidFill>
                  <a:schemeClr val="tx2">
                    <a:lumMod val="75000"/>
                  </a:schemeClr>
                </a:solidFill>
                <a:latin typeface="Times New Roman"/>
                <a:cs typeface="Times New Roman"/>
              </a:rPr>
              <a:t> </a:t>
            </a:r>
            <a:r>
              <a:rPr sz="3600" b="1" spc="-5" dirty="0">
                <a:solidFill>
                  <a:schemeClr val="tx2">
                    <a:lumMod val="75000"/>
                  </a:schemeClr>
                </a:solidFill>
                <a:latin typeface="Times New Roman"/>
                <a:cs typeface="Times New Roman"/>
              </a:rPr>
              <a:t>DEPARTMENT</a:t>
            </a:r>
            <a:endParaRPr sz="3600" b="1" dirty="0">
              <a:solidFill>
                <a:schemeClr val="tx2">
                  <a:lumMod val="75000"/>
                </a:schemeClr>
              </a:solidFill>
              <a:latin typeface="Times New Roman"/>
              <a:cs typeface="Times New Roman"/>
            </a:endParaRPr>
          </a:p>
        </p:txBody>
      </p:sp>
      <p:sp>
        <p:nvSpPr>
          <p:cNvPr id="4" name="object 4"/>
          <p:cNvSpPr txBox="1"/>
          <p:nvPr/>
        </p:nvSpPr>
        <p:spPr>
          <a:xfrm>
            <a:off x="533398" y="2650036"/>
            <a:ext cx="9071610" cy="3799840"/>
          </a:xfrm>
          <a:prstGeom prst="rect">
            <a:avLst/>
          </a:prstGeom>
        </p:spPr>
        <p:txBody>
          <a:bodyPr vert="horz" wrap="square" lIns="0" tIns="12700" rIns="0" bIns="0" rtlCol="0">
            <a:spAutoFit/>
          </a:bodyPr>
          <a:lstStyle/>
          <a:p>
            <a:pPr marL="12700" algn="just">
              <a:lnSpc>
                <a:spcPts val="2875"/>
              </a:lnSpc>
              <a:spcBef>
                <a:spcPts val="100"/>
              </a:spcBef>
            </a:pPr>
            <a:r>
              <a:rPr sz="2400" b="1" spc="-5" dirty="0">
                <a:latin typeface="Times New Roman"/>
                <a:cs typeface="Times New Roman"/>
              </a:rPr>
              <a:t>Vision </a:t>
            </a:r>
            <a:r>
              <a:rPr sz="2400" b="1" dirty="0">
                <a:latin typeface="Times New Roman"/>
                <a:cs typeface="Times New Roman"/>
              </a:rPr>
              <a:t>of the</a:t>
            </a:r>
            <a:r>
              <a:rPr sz="2400" b="1" spc="-5" dirty="0">
                <a:latin typeface="Times New Roman"/>
                <a:cs typeface="Times New Roman"/>
              </a:rPr>
              <a:t> Department</a:t>
            </a:r>
            <a:endParaRPr sz="2400" dirty="0">
              <a:latin typeface="Times New Roman"/>
              <a:cs typeface="Times New Roman"/>
            </a:endParaRPr>
          </a:p>
          <a:p>
            <a:pPr marL="12700" marR="6985" algn="just">
              <a:lnSpc>
                <a:spcPts val="2400"/>
              </a:lnSpc>
              <a:spcBef>
                <a:spcPts val="70"/>
              </a:spcBef>
            </a:pPr>
            <a:r>
              <a:rPr sz="2000" spc="-5" dirty="0">
                <a:latin typeface="Times New Roman"/>
                <a:cs typeface="Times New Roman"/>
              </a:rPr>
              <a:t>To </a:t>
            </a:r>
            <a:r>
              <a:rPr sz="2000" dirty="0">
                <a:latin typeface="Times New Roman"/>
                <a:cs typeface="Times New Roman"/>
              </a:rPr>
              <a:t>become renowned </a:t>
            </a:r>
            <a:r>
              <a:rPr sz="2000" spc="-5" dirty="0">
                <a:latin typeface="Times New Roman"/>
                <a:cs typeface="Times New Roman"/>
              </a:rPr>
              <a:t>Centre </a:t>
            </a:r>
            <a:r>
              <a:rPr sz="2000" dirty="0">
                <a:latin typeface="Times New Roman"/>
                <a:cs typeface="Times New Roman"/>
              </a:rPr>
              <a:t>of </a:t>
            </a:r>
            <a:r>
              <a:rPr sz="2000" spc="-5" dirty="0">
                <a:latin typeface="Times New Roman"/>
                <a:cs typeface="Times New Roman"/>
              </a:rPr>
              <a:t>excellence in computer science and engineering and  make competent engineers </a:t>
            </a:r>
            <a:r>
              <a:rPr sz="2000" dirty="0">
                <a:latin typeface="Times New Roman"/>
                <a:cs typeface="Times New Roman"/>
              </a:rPr>
              <a:t>&amp; professionals </a:t>
            </a:r>
            <a:r>
              <a:rPr sz="2000" spc="-5" dirty="0">
                <a:latin typeface="Times New Roman"/>
                <a:cs typeface="Times New Roman"/>
              </a:rPr>
              <a:t>with </a:t>
            </a:r>
            <a:r>
              <a:rPr sz="2000" dirty="0">
                <a:latin typeface="Times New Roman"/>
                <a:cs typeface="Times New Roman"/>
              </a:rPr>
              <a:t>high </a:t>
            </a:r>
            <a:r>
              <a:rPr sz="2000" spc="-5" dirty="0">
                <a:latin typeface="Times New Roman"/>
                <a:cs typeface="Times New Roman"/>
              </a:rPr>
              <a:t>ethical </a:t>
            </a:r>
            <a:r>
              <a:rPr sz="2000" dirty="0">
                <a:latin typeface="Times New Roman"/>
                <a:cs typeface="Times New Roman"/>
              </a:rPr>
              <a:t>values prepared for </a:t>
            </a:r>
            <a:r>
              <a:rPr sz="2000" spc="-5" dirty="0">
                <a:latin typeface="Times New Roman"/>
                <a:cs typeface="Times New Roman"/>
              </a:rPr>
              <a:t>lifelong  learning.</a:t>
            </a:r>
            <a:endParaRPr sz="2000" dirty="0">
              <a:latin typeface="Times New Roman"/>
              <a:cs typeface="Times New Roman"/>
            </a:endParaRPr>
          </a:p>
          <a:p>
            <a:pPr>
              <a:lnSpc>
                <a:spcPct val="100000"/>
              </a:lnSpc>
              <a:spcBef>
                <a:spcPts val="5"/>
              </a:spcBef>
            </a:pPr>
            <a:endParaRPr sz="2000" dirty="0">
              <a:latin typeface="Times New Roman"/>
              <a:cs typeface="Times New Roman"/>
            </a:endParaRPr>
          </a:p>
          <a:p>
            <a:pPr marL="12700">
              <a:lnSpc>
                <a:spcPts val="2875"/>
              </a:lnSpc>
            </a:pPr>
            <a:r>
              <a:rPr sz="2400" b="1" spc="-5" dirty="0">
                <a:latin typeface="Times New Roman"/>
                <a:cs typeface="Times New Roman"/>
              </a:rPr>
              <a:t>Mission </a:t>
            </a:r>
            <a:r>
              <a:rPr sz="2400" b="1" dirty="0">
                <a:latin typeface="Times New Roman"/>
                <a:cs typeface="Times New Roman"/>
              </a:rPr>
              <a:t>of the</a:t>
            </a:r>
            <a:r>
              <a:rPr sz="2400" b="1" spc="-5" dirty="0">
                <a:latin typeface="Times New Roman"/>
                <a:cs typeface="Times New Roman"/>
              </a:rPr>
              <a:t> Department</a:t>
            </a:r>
            <a:endParaRPr sz="2400" dirty="0">
              <a:latin typeface="Times New Roman"/>
              <a:cs typeface="Times New Roman"/>
            </a:endParaRPr>
          </a:p>
          <a:p>
            <a:pPr marL="469265" marR="6985" indent="-419100">
              <a:lnSpc>
                <a:spcPts val="2400"/>
              </a:lnSpc>
              <a:spcBef>
                <a:spcPts val="75"/>
              </a:spcBef>
              <a:buFont typeface="Arial"/>
              <a:buChar char="•"/>
              <a:tabLst>
                <a:tab pos="469265" algn="l"/>
                <a:tab pos="469900" algn="l"/>
              </a:tabLst>
            </a:pPr>
            <a:r>
              <a:rPr sz="2000" spc="-5" dirty="0">
                <a:latin typeface="Times New Roman"/>
                <a:cs typeface="Times New Roman"/>
              </a:rPr>
              <a:t>M1- To impart </a:t>
            </a:r>
            <a:r>
              <a:rPr sz="2000" dirty="0">
                <a:latin typeface="Times New Roman"/>
                <a:cs typeface="Times New Roman"/>
              </a:rPr>
              <a:t>outcome based </a:t>
            </a:r>
            <a:r>
              <a:rPr sz="2000" spc="-5" dirty="0">
                <a:latin typeface="Times New Roman"/>
                <a:cs typeface="Times New Roman"/>
              </a:rPr>
              <a:t>education </a:t>
            </a:r>
            <a:r>
              <a:rPr sz="2000" dirty="0">
                <a:latin typeface="Times New Roman"/>
                <a:cs typeface="Times New Roman"/>
              </a:rPr>
              <a:t>for </a:t>
            </a:r>
            <a:r>
              <a:rPr sz="2000" spc="-5" dirty="0">
                <a:latin typeface="Times New Roman"/>
                <a:cs typeface="Times New Roman"/>
              </a:rPr>
              <a:t>emerging technologies in the </a:t>
            </a:r>
            <a:r>
              <a:rPr sz="2000" dirty="0">
                <a:latin typeface="Times New Roman"/>
                <a:cs typeface="Times New Roman"/>
              </a:rPr>
              <a:t>field of  </a:t>
            </a:r>
            <a:r>
              <a:rPr sz="2000" spc="-5" dirty="0">
                <a:latin typeface="Times New Roman"/>
                <a:cs typeface="Times New Roman"/>
              </a:rPr>
              <a:t>computer science and</a:t>
            </a:r>
            <a:r>
              <a:rPr sz="2000" spc="-10" dirty="0">
                <a:latin typeface="Times New Roman"/>
                <a:cs typeface="Times New Roman"/>
              </a:rPr>
              <a:t> </a:t>
            </a:r>
            <a:r>
              <a:rPr sz="2000" spc="-5" dirty="0">
                <a:latin typeface="Times New Roman"/>
                <a:cs typeface="Times New Roman"/>
              </a:rPr>
              <a:t>engineering.</a:t>
            </a:r>
            <a:endParaRPr sz="2000" dirty="0">
              <a:latin typeface="Times New Roman"/>
              <a:cs typeface="Times New Roman"/>
            </a:endParaRPr>
          </a:p>
          <a:p>
            <a:pPr marL="469900" indent="-419100">
              <a:lnSpc>
                <a:spcPts val="2320"/>
              </a:lnSpc>
              <a:buFont typeface="Arial"/>
              <a:buChar char="•"/>
              <a:tabLst>
                <a:tab pos="469265" algn="l"/>
                <a:tab pos="469900" algn="l"/>
              </a:tabLst>
            </a:pPr>
            <a:r>
              <a:rPr sz="2000" spc="-5" dirty="0">
                <a:latin typeface="Times New Roman"/>
                <a:cs typeface="Times New Roman"/>
              </a:rPr>
              <a:t>M2 </a:t>
            </a:r>
            <a:r>
              <a:rPr sz="2000" dirty="0">
                <a:latin typeface="Times New Roman"/>
                <a:cs typeface="Times New Roman"/>
              </a:rPr>
              <a:t>- </a:t>
            </a:r>
            <a:r>
              <a:rPr sz="2000" spc="-5" dirty="0">
                <a:latin typeface="Times New Roman"/>
                <a:cs typeface="Times New Roman"/>
              </a:rPr>
              <a:t>To </a:t>
            </a:r>
            <a:r>
              <a:rPr sz="2000" dirty="0">
                <a:latin typeface="Times New Roman"/>
                <a:cs typeface="Times New Roman"/>
              </a:rPr>
              <a:t>provide opportunities for </a:t>
            </a:r>
            <a:r>
              <a:rPr sz="2000" spc="-5" dirty="0">
                <a:latin typeface="Times New Roman"/>
                <a:cs typeface="Times New Roman"/>
              </a:rPr>
              <a:t>interaction </a:t>
            </a:r>
            <a:r>
              <a:rPr sz="2000" dirty="0">
                <a:latin typeface="Times New Roman"/>
                <a:cs typeface="Times New Roman"/>
              </a:rPr>
              <a:t>between </a:t>
            </a:r>
            <a:r>
              <a:rPr sz="2000" spc="-5" dirty="0">
                <a:latin typeface="Times New Roman"/>
                <a:cs typeface="Times New Roman"/>
              </a:rPr>
              <a:t>academia and</a:t>
            </a:r>
            <a:r>
              <a:rPr sz="2000" spc="-45" dirty="0">
                <a:latin typeface="Times New Roman"/>
                <a:cs typeface="Times New Roman"/>
              </a:rPr>
              <a:t> </a:t>
            </a:r>
            <a:r>
              <a:rPr sz="2000" spc="-5" dirty="0">
                <a:latin typeface="Times New Roman"/>
                <a:cs typeface="Times New Roman"/>
              </a:rPr>
              <a:t>industry.</a:t>
            </a:r>
            <a:endParaRPr sz="2000" dirty="0">
              <a:latin typeface="Times New Roman"/>
              <a:cs typeface="Times New Roman"/>
            </a:endParaRPr>
          </a:p>
          <a:p>
            <a:pPr marL="469265" marR="5080" indent="-419100">
              <a:lnSpc>
                <a:spcPct val="100000"/>
              </a:lnSpc>
              <a:buFont typeface="Arial"/>
              <a:buChar char="•"/>
              <a:tabLst>
                <a:tab pos="469265" algn="l"/>
                <a:tab pos="469900" algn="l"/>
                <a:tab pos="977265" algn="l"/>
                <a:tab pos="1217295" algn="l"/>
                <a:tab pos="1653539" algn="l"/>
                <a:tab pos="2584450" algn="l"/>
                <a:tab pos="3614420" algn="l"/>
                <a:tab pos="4065904" algn="l"/>
                <a:tab pos="5007610" algn="l"/>
                <a:tab pos="5991860" algn="l"/>
                <a:tab pos="6400800" algn="l"/>
                <a:tab pos="7525384" algn="l"/>
                <a:tab pos="7989570" algn="l"/>
                <a:tab pos="8861425" algn="l"/>
              </a:tabLst>
            </a:pPr>
            <a:r>
              <a:rPr sz="2000" spc="-5" dirty="0">
                <a:latin typeface="Times New Roman"/>
                <a:cs typeface="Times New Roman"/>
              </a:rPr>
              <a:t>M</a:t>
            </a:r>
            <a:r>
              <a:rPr sz="2000" dirty="0">
                <a:latin typeface="Times New Roman"/>
                <a:cs typeface="Times New Roman"/>
              </a:rPr>
              <a:t>3	-	</a:t>
            </a:r>
            <a:r>
              <a:rPr sz="2000" spc="-5" dirty="0">
                <a:latin typeface="Times New Roman"/>
                <a:cs typeface="Times New Roman"/>
              </a:rPr>
              <a:t>T</a:t>
            </a:r>
            <a:r>
              <a:rPr sz="2000" dirty="0">
                <a:latin typeface="Times New Roman"/>
                <a:cs typeface="Times New Roman"/>
              </a:rPr>
              <a:t>o	provide	platform	for	</a:t>
            </a:r>
            <a:r>
              <a:rPr sz="2000" spc="-5" dirty="0">
                <a:latin typeface="Times New Roman"/>
                <a:cs typeface="Times New Roman"/>
              </a:rPr>
              <a:t>lifelon</a:t>
            </a:r>
            <a:r>
              <a:rPr sz="2000" dirty="0">
                <a:latin typeface="Times New Roman"/>
                <a:cs typeface="Times New Roman"/>
              </a:rPr>
              <a:t>g	</a:t>
            </a:r>
            <a:r>
              <a:rPr sz="2000" spc="-5" dirty="0">
                <a:latin typeface="Times New Roman"/>
                <a:cs typeface="Times New Roman"/>
              </a:rPr>
              <a:t>learnin</a:t>
            </a:r>
            <a:r>
              <a:rPr sz="2000" dirty="0">
                <a:latin typeface="Times New Roman"/>
                <a:cs typeface="Times New Roman"/>
              </a:rPr>
              <a:t>g	by	</a:t>
            </a:r>
            <a:r>
              <a:rPr sz="2000" spc="-5" dirty="0">
                <a:latin typeface="Times New Roman"/>
                <a:cs typeface="Times New Roman"/>
              </a:rPr>
              <a:t>acceptin</a:t>
            </a:r>
            <a:r>
              <a:rPr sz="2000" dirty="0">
                <a:latin typeface="Times New Roman"/>
                <a:cs typeface="Times New Roman"/>
              </a:rPr>
              <a:t>g	</a:t>
            </a:r>
            <a:r>
              <a:rPr sz="2000" spc="-5" dirty="0">
                <a:latin typeface="Times New Roman"/>
                <a:cs typeface="Times New Roman"/>
              </a:rPr>
              <a:t>th</a:t>
            </a:r>
            <a:r>
              <a:rPr sz="2000" dirty="0">
                <a:latin typeface="Times New Roman"/>
                <a:cs typeface="Times New Roman"/>
              </a:rPr>
              <a:t>e	</a:t>
            </a:r>
            <a:r>
              <a:rPr sz="2000" spc="-5" dirty="0">
                <a:latin typeface="Times New Roman"/>
                <a:cs typeface="Times New Roman"/>
              </a:rPr>
              <a:t>chang</a:t>
            </a:r>
            <a:r>
              <a:rPr sz="2000" dirty="0">
                <a:latin typeface="Times New Roman"/>
                <a:cs typeface="Times New Roman"/>
              </a:rPr>
              <a:t>e	</a:t>
            </a:r>
            <a:r>
              <a:rPr sz="2000" spc="-5" dirty="0">
                <a:latin typeface="Times New Roman"/>
                <a:cs typeface="Times New Roman"/>
              </a:rPr>
              <a:t>in  technologies</a:t>
            </a:r>
            <a:endParaRPr sz="2000" dirty="0">
              <a:latin typeface="Times New Roman"/>
              <a:cs typeface="Times New Roman"/>
            </a:endParaRPr>
          </a:p>
          <a:p>
            <a:pPr marL="469900" indent="-419100">
              <a:lnSpc>
                <a:spcPct val="100000"/>
              </a:lnSpc>
              <a:buFont typeface="Arial"/>
              <a:buChar char="•"/>
              <a:tabLst>
                <a:tab pos="469265" algn="l"/>
                <a:tab pos="469900" algn="l"/>
              </a:tabLst>
            </a:pPr>
            <a:r>
              <a:rPr sz="2000" spc="-5" dirty="0">
                <a:latin typeface="Times New Roman"/>
                <a:cs typeface="Times New Roman"/>
              </a:rPr>
              <a:t>M4 </a:t>
            </a:r>
            <a:r>
              <a:rPr sz="2000" dirty="0">
                <a:latin typeface="Times New Roman"/>
                <a:cs typeface="Times New Roman"/>
              </a:rPr>
              <a:t>- </a:t>
            </a:r>
            <a:r>
              <a:rPr sz="2000" spc="-5" dirty="0">
                <a:latin typeface="Times New Roman"/>
                <a:cs typeface="Times New Roman"/>
              </a:rPr>
              <a:t>To </a:t>
            </a:r>
            <a:r>
              <a:rPr sz="2000" dirty="0">
                <a:latin typeface="Times New Roman"/>
                <a:cs typeface="Times New Roman"/>
              </a:rPr>
              <a:t>develop </a:t>
            </a:r>
            <a:r>
              <a:rPr sz="2000" spc="-5" dirty="0">
                <a:latin typeface="Times New Roman"/>
                <a:cs typeface="Times New Roman"/>
              </a:rPr>
              <a:t>aptitude </a:t>
            </a:r>
            <a:r>
              <a:rPr sz="2000" dirty="0">
                <a:latin typeface="Times New Roman"/>
                <a:cs typeface="Times New Roman"/>
              </a:rPr>
              <a:t>of fulfilling </a:t>
            </a:r>
            <a:r>
              <a:rPr sz="2000" spc="-5" dirty="0">
                <a:latin typeface="Times New Roman"/>
                <a:cs typeface="Times New Roman"/>
              </a:rPr>
              <a:t>social</a:t>
            </a:r>
            <a:r>
              <a:rPr sz="2000" spc="-20" dirty="0">
                <a:latin typeface="Times New Roman"/>
                <a:cs typeface="Times New Roman"/>
              </a:rPr>
              <a:t> </a:t>
            </a:r>
            <a:r>
              <a:rPr sz="2000" dirty="0">
                <a:latin typeface="Times New Roman"/>
                <a:cs typeface="Times New Roman"/>
              </a:rPr>
              <a:t>responsibilities.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8187" y="1524022"/>
            <a:ext cx="8556625" cy="3167214"/>
          </a:xfrm>
          <a:prstGeom prst="rect">
            <a:avLst/>
          </a:prstGeom>
        </p:spPr>
        <p:txBody>
          <a:bodyPr vert="horz" wrap="square" lIns="0" tIns="12700" rIns="0" bIns="0" rtlCol="0">
            <a:spAutoFit/>
          </a:bodyPr>
          <a:lstStyle/>
          <a:p>
            <a:pPr marL="15240" algn="just">
              <a:lnSpc>
                <a:spcPct val="100000"/>
              </a:lnSpc>
              <a:spcBef>
                <a:spcPts val="100"/>
              </a:spcBef>
            </a:pPr>
            <a:r>
              <a:rPr sz="3600" b="1" spc="-10" dirty="0">
                <a:solidFill>
                  <a:schemeClr val="tx2">
                    <a:lumMod val="75000"/>
                  </a:schemeClr>
                </a:solidFill>
                <a:latin typeface="Times New Roman"/>
                <a:cs typeface="Times New Roman"/>
              </a:rPr>
              <a:t>COURSE </a:t>
            </a:r>
            <a:r>
              <a:rPr sz="3600" b="1" spc="-5" dirty="0">
                <a:solidFill>
                  <a:schemeClr val="tx2">
                    <a:lumMod val="75000"/>
                  </a:schemeClr>
                </a:solidFill>
                <a:latin typeface="Times New Roman"/>
                <a:cs typeface="Times New Roman"/>
              </a:rPr>
              <a:t>OUTCOMES</a:t>
            </a:r>
            <a:r>
              <a:rPr sz="3600" b="1" spc="-15" dirty="0">
                <a:solidFill>
                  <a:schemeClr val="tx2">
                    <a:lumMod val="75000"/>
                  </a:schemeClr>
                </a:solidFill>
                <a:latin typeface="Times New Roman"/>
                <a:cs typeface="Times New Roman"/>
              </a:rPr>
              <a:t> </a:t>
            </a:r>
            <a:r>
              <a:rPr sz="3600" b="1" dirty="0">
                <a:solidFill>
                  <a:schemeClr val="tx2">
                    <a:lumMod val="75000"/>
                  </a:schemeClr>
                </a:solidFill>
                <a:latin typeface="Times New Roman"/>
                <a:cs typeface="Times New Roman"/>
              </a:rPr>
              <a:t>(COs)</a:t>
            </a:r>
          </a:p>
          <a:p>
            <a:pPr marL="12700" marR="5080" algn="just">
              <a:lnSpc>
                <a:spcPts val="2850"/>
              </a:lnSpc>
              <a:spcBef>
                <a:spcPts val="2955"/>
              </a:spcBef>
            </a:pPr>
            <a:r>
              <a:rPr sz="2400" spc="-5" dirty="0">
                <a:latin typeface="Times New Roman"/>
                <a:cs typeface="Times New Roman"/>
              </a:rPr>
              <a:t>CO1: Generate the </a:t>
            </a:r>
            <a:r>
              <a:rPr sz="2400" dirty="0">
                <a:latin typeface="Times New Roman"/>
                <a:cs typeface="Times New Roman"/>
              </a:rPr>
              <a:t>report based on </a:t>
            </a:r>
            <a:r>
              <a:rPr sz="2400" spc="-5" dirty="0">
                <a:latin typeface="Times New Roman"/>
                <a:cs typeface="Times New Roman"/>
              </a:rPr>
              <a:t>the Projects carried </a:t>
            </a:r>
            <a:r>
              <a:rPr sz="2400" dirty="0">
                <a:latin typeface="Times New Roman"/>
                <a:cs typeface="Times New Roman"/>
              </a:rPr>
              <a:t>out for  demonstrating </a:t>
            </a:r>
            <a:r>
              <a:rPr sz="2400" spc="-5" dirty="0">
                <a:latin typeface="Times New Roman"/>
                <a:cs typeface="Times New Roman"/>
              </a:rPr>
              <a:t>the ability to apply the </a:t>
            </a:r>
            <a:r>
              <a:rPr sz="2400" dirty="0">
                <a:latin typeface="Times New Roman"/>
                <a:cs typeface="Times New Roman"/>
              </a:rPr>
              <a:t>knowledge of </a:t>
            </a:r>
            <a:r>
              <a:rPr sz="2400" spc="-5" dirty="0">
                <a:latin typeface="Times New Roman"/>
                <a:cs typeface="Times New Roman"/>
              </a:rPr>
              <a:t>engineering </a:t>
            </a:r>
            <a:r>
              <a:rPr sz="2400" dirty="0">
                <a:latin typeface="Times New Roman"/>
                <a:cs typeface="Times New Roman"/>
              </a:rPr>
              <a:t>field  during</a:t>
            </a:r>
            <a:r>
              <a:rPr sz="2400" spc="-5" dirty="0">
                <a:latin typeface="Times New Roman"/>
                <a:cs typeface="Times New Roman"/>
              </a:rPr>
              <a:t> training</a:t>
            </a:r>
            <a:endParaRPr sz="2400" dirty="0">
              <a:latin typeface="Times New Roman"/>
              <a:cs typeface="Times New Roman"/>
            </a:endParaRPr>
          </a:p>
          <a:p>
            <a:pPr>
              <a:lnSpc>
                <a:spcPct val="100000"/>
              </a:lnSpc>
              <a:spcBef>
                <a:spcPts val="30"/>
              </a:spcBef>
            </a:pPr>
            <a:endParaRPr sz="2450" dirty="0">
              <a:latin typeface="Times New Roman"/>
              <a:cs typeface="Times New Roman"/>
            </a:endParaRPr>
          </a:p>
          <a:p>
            <a:pPr marL="12700" marR="10795" indent="146050" algn="just">
              <a:lnSpc>
                <a:spcPts val="2850"/>
              </a:lnSpc>
              <a:spcBef>
                <a:spcPts val="5"/>
              </a:spcBef>
            </a:pPr>
            <a:r>
              <a:rPr sz="2400" spc="-5" dirty="0">
                <a:latin typeface="Times New Roman"/>
                <a:cs typeface="Times New Roman"/>
              </a:rPr>
              <a:t>CO2: Demonstrate Competency in </a:t>
            </a:r>
            <a:r>
              <a:rPr sz="2400" dirty="0">
                <a:latin typeface="Times New Roman"/>
                <a:cs typeface="Times New Roman"/>
              </a:rPr>
              <a:t>relevant </a:t>
            </a:r>
            <a:r>
              <a:rPr sz="2400" spc="-5" dirty="0">
                <a:latin typeface="Times New Roman"/>
                <a:cs typeface="Times New Roman"/>
              </a:rPr>
              <a:t>engineering </a:t>
            </a:r>
            <a:r>
              <a:rPr sz="2400" dirty="0">
                <a:latin typeface="Times New Roman"/>
                <a:cs typeface="Times New Roman"/>
              </a:rPr>
              <a:t>fields  </a:t>
            </a:r>
            <a:r>
              <a:rPr sz="2400" spc="-5" dirty="0">
                <a:latin typeface="Times New Roman"/>
                <a:cs typeface="Times New Roman"/>
              </a:rPr>
              <a:t>through </a:t>
            </a:r>
            <a:r>
              <a:rPr sz="2400" dirty="0">
                <a:latin typeface="Times New Roman"/>
                <a:cs typeface="Times New Roman"/>
              </a:rPr>
              <a:t>problem </a:t>
            </a:r>
            <a:r>
              <a:rPr sz="2400" spc="-5" dirty="0">
                <a:latin typeface="Times New Roman"/>
                <a:cs typeface="Times New Roman"/>
              </a:rPr>
              <a:t>identification, </a:t>
            </a:r>
            <a:r>
              <a:rPr sz="2400" dirty="0">
                <a:latin typeface="Times New Roman"/>
                <a:cs typeface="Times New Roman"/>
              </a:rPr>
              <a:t>formulation </a:t>
            </a:r>
            <a:r>
              <a:rPr sz="2400" spc="-5" dirty="0">
                <a:latin typeface="Times New Roman"/>
                <a:cs typeface="Times New Roman"/>
              </a:rPr>
              <a:t>and</a:t>
            </a:r>
            <a:r>
              <a:rPr sz="2400" spc="-25" dirty="0">
                <a:latin typeface="Times New Roman"/>
                <a:cs typeface="Times New Roman"/>
              </a:rPr>
              <a:t> </a:t>
            </a:r>
            <a:r>
              <a:rPr sz="2400" spc="-5" dirty="0">
                <a:latin typeface="Times New Roman"/>
                <a:cs typeface="Times New Roman"/>
              </a:rPr>
              <a:t>solution</a:t>
            </a:r>
            <a:endParaRPr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1278" y="1524022"/>
            <a:ext cx="8316672" cy="574040"/>
          </a:xfrm>
          <a:prstGeom prst="rect">
            <a:avLst/>
          </a:prstGeom>
        </p:spPr>
        <p:txBody>
          <a:bodyPr vert="horz" wrap="square" lIns="0" tIns="12700" rIns="0" bIns="0" rtlCol="0">
            <a:spAutoFit/>
          </a:bodyPr>
          <a:lstStyle/>
          <a:p>
            <a:pPr marL="12700" algn="ctr">
              <a:lnSpc>
                <a:spcPct val="100000"/>
              </a:lnSpc>
              <a:spcBef>
                <a:spcPts val="100"/>
              </a:spcBef>
            </a:pPr>
            <a:r>
              <a:rPr b="1" spc="-10" dirty="0">
                <a:solidFill>
                  <a:schemeClr val="tx2">
                    <a:lumMod val="75000"/>
                  </a:schemeClr>
                </a:solidFill>
              </a:rPr>
              <a:t>CONTENTS</a:t>
            </a:r>
          </a:p>
        </p:txBody>
      </p:sp>
      <p:sp>
        <p:nvSpPr>
          <p:cNvPr id="3" name="object 3"/>
          <p:cNvSpPr txBox="1"/>
          <p:nvPr/>
        </p:nvSpPr>
        <p:spPr>
          <a:xfrm>
            <a:off x="681278" y="2254250"/>
            <a:ext cx="7370445" cy="5064207"/>
          </a:xfrm>
          <a:prstGeom prst="rect">
            <a:avLst/>
          </a:prstGeom>
        </p:spPr>
        <p:txBody>
          <a:bodyPr vert="horz" wrap="square" lIns="0" tIns="199390" rIns="0" bIns="0" rtlCol="0">
            <a:spAutoFit/>
          </a:bodyPr>
          <a:lstStyle/>
          <a:p>
            <a:pPr marL="354965" indent="-342900">
              <a:lnSpc>
                <a:spcPct val="100000"/>
              </a:lnSpc>
              <a:spcBef>
                <a:spcPts val="1470"/>
              </a:spcBef>
              <a:buFont typeface="Arial" panose="020B0604020202020204" pitchFamily="34" charset="0"/>
              <a:buChar char="•"/>
              <a:tabLst>
                <a:tab pos="309245" algn="l"/>
                <a:tab pos="310515" algn="l"/>
              </a:tabLst>
            </a:pPr>
            <a:r>
              <a:rPr lang="en-US" sz="2400" dirty="0">
                <a:latin typeface="Times New Roman"/>
                <a:cs typeface="Times New Roman"/>
              </a:rPr>
              <a:t>Problem – Pneumonia Medical Condition</a:t>
            </a:r>
            <a:endParaRPr lang="en-US" sz="2400" spc="-5" dirty="0">
              <a:latin typeface="Times New Roman"/>
              <a:cs typeface="Times New Roman"/>
            </a:endParaRPr>
          </a:p>
          <a:p>
            <a:pPr marL="309880" indent="-297815">
              <a:lnSpc>
                <a:spcPct val="100000"/>
              </a:lnSpc>
              <a:spcBef>
                <a:spcPts val="1470"/>
              </a:spcBef>
              <a:buFont typeface="Arial"/>
              <a:buChar char="•"/>
              <a:tabLst>
                <a:tab pos="309245" algn="l"/>
                <a:tab pos="310515" algn="l"/>
              </a:tabLst>
            </a:pPr>
            <a:r>
              <a:rPr lang="en-US" sz="2400" spc="-5" dirty="0">
                <a:latin typeface="Times New Roman"/>
                <a:cs typeface="Times New Roman"/>
              </a:rPr>
              <a:t>Solution – Chest X-Ray Detection</a:t>
            </a:r>
          </a:p>
          <a:p>
            <a:pPr marL="309880" indent="-297815">
              <a:lnSpc>
                <a:spcPct val="100000"/>
              </a:lnSpc>
              <a:spcBef>
                <a:spcPts val="1470"/>
              </a:spcBef>
              <a:buFont typeface="Arial"/>
              <a:buChar char="•"/>
              <a:tabLst>
                <a:tab pos="309245" algn="l"/>
                <a:tab pos="310515" algn="l"/>
              </a:tabLst>
            </a:pPr>
            <a:r>
              <a:rPr lang="en-US" sz="2400" spc="-5" dirty="0">
                <a:latin typeface="Times New Roman"/>
                <a:cs typeface="Times New Roman"/>
              </a:rPr>
              <a:t>Research and Data collection </a:t>
            </a:r>
          </a:p>
          <a:p>
            <a:pPr marL="309880" indent="-297815">
              <a:lnSpc>
                <a:spcPct val="100000"/>
              </a:lnSpc>
              <a:spcBef>
                <a:spcPts val="1470"/>
              </a:spcBef>
              <a:buFont typeface="Arial"/>
              <a:buChar char="•"/>
              <a:tabLst>
                <a:tab pos="309245" algn="l"/>
                <a:tab pos="310515" algn="l"/>
              </a:tabLst>
            </a:pPr>
            <a:r>
              <a:rPr lang="en-US" sz="2400" dirty="0">
                <a:latin typeface="Times New Roman"/>
                <a:cs typeface="Times New Roman"/>
              </a:rPr>
              <a:t>Data Preprocessing</a:t>
            </a:r>
          </a:p>
          <a:p>
            <a:pPr marL="309880" indent="-297815">
              <a:lnSpc>
                <a:spcPct val="100000"/>
              </a:lnSpc>
              <a:spcBef>
                <a:spcPts val="1470"/>
              </a:spcBef>
              <a:buFont typeface="Arial"/>
              <a:buChar char="•"/>
              <a:tabLst>
                <a:tab pos="309245" algn="l"/>
                <a:tab pos="310515" algn="l"/>
              </a:tabLst>
            </a:pPr>
            <a:r>
              <a:rPr lang="en-US" sz="2400" dirty="0">
                <a:latin typeface="Times New Roman"/>
                <a:cs typeface="Times New Roman"/>
              </a:rPr>
              <a:t>Model Development</a:t>
            </a:r>
          </a:p>
          <a:p>
            <a:pPr marL="309880" indent="-297815">
              <a:lnSpc>
                <a:spcPct val="100000"/>
              </a:lnSpc>
              <a:spcBef>
                <a:spcPts val="1470"/>
              </a:spcBef>
              <a:buFont typeface="Arial"/>
              <a:buChar char="•"/>
              <a:tabLst>
                <a:tab pos="309245" algn="l"/>
                <a:tab pos="310515" algn="l"/>
              </a:tabLst>
            </a:pPr>
            <a:r>
              <a:rPr lang="en-US" sz="2400" dirty="0">
                <a:latin typeface="Times New Roman"/>
                <a:cs typeface="Times New Roman"/>
              </a:rPr>
              <a:t>Model Training and Validation Accuracy</a:t>
            </a:r>
          </a:p>
          <a:p>
            <a:pPr marL="309880" indent="-297815">
              <a:lnSpc>
                <a:spcPct val="100000"/>
              </a:lnSpc>
              <a:spcBef>
                <a:spcPts val="1470"/>
              </a:spcBef>
              <a:buFont typeface="Arial"/>
              <a:buChar char="•"/>
              <a:tabLst>
                <a:tab pos="309245" algn="l"/>
                <a:tab pos="310515" algn="l"/>
              </a:tabLst>
            </a:pPr>
            <a:r>
              <a:rPr lang="en-US" sz="2400">
                <a:latin typeface="Times New Roman"/>
                <a:cs typeface="Times New Roman"/>
              </a:rPr>
              <a:t>Model Result</a:t>
            </a:r>
            <a:endParaRPr lang="en-US" sz="2400" dirty="0">
              <a:latin typeface="Times New Roman"/>
              <a:cs typeface="Times New Roman"/>
            </a:endParaRPr>
          </a:p>
          <a:p>
            <a:pPr marL="309880" indent="-297815">
              <a:lnSpc>
                <a:spcPct val="100000"/>
              </a:lnSpc>
              <a:spcBef>
                <a:spcPts val="1470"/>
              </a:spcBef>
              <a:buFont typeface="Arial"/>
              <a:buChar char="•"/>
              <a:tabLst>
                <a:tab pos="309245" algn="l"/>
                <a:tab pos="310515" algn="l"/>
              </a:tabLst>
            </a:pPr>
            <a:r>
              <a:rPr lang="en-US" sz="2400" dirty="0">
                <a:latin typeface="Times New Roman"/>
                <a:cs typeface="Times New Roman"/>
              </a:rPr>
              <a:t>Conclusion</a:t>
            </a:r>
            <a:endParaRPr sz="2400" dirty="0">
              <a:latin typeface="Times New Roman"/>
              <a:cs typeface="Times New Roman"/>
            </a:endParaRPr>
          </a:p>
          <a:p>
            <a:pPr marL="309880" indent="-297815">
              <a:lnSpc>
                <a:spcPct val="100000"/>
              </a:lnSpc>
              <a:spcBef>
                <a:spcPts val="1470"/>
              </a:spcBef>
              <a:buFont typeface="Arial"/>
              <a:buChar char="•"/>
              <a:tabLst>
                <a:tab pos="309245" algn="l"/>
                <a:tab pos="310515" algn="l"/>
              </a:tabLst>
            </a:pPr>
            <a:r>
              <a:rPr sz="2400" spc="-5" dirty="0">
                <a:latin typeface="Times New Roman"/>
                <a:cs typeface="Times New Roman"/>
              </a:rPr>
              <a:t>References</a:t>
            </a:r>
            <a:endParaRPr sz="2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FA8E-5A9F-4ED9-8B0A-3ED9CD57CFC6}"/>
              </a:ext>
            </a:extLst>
          </p:cNvPr>
          <p:cNvSpPr>
            <a:spLocks noGrp="1"/>
          </p:cNvSpPr>
          <p:nvPr>
            <p:ph type="title"/>
          </p:nvPr>
        </p:nvSpPr>
        <p:spPr/>
        <p:txBody>
          <a:bodyPr/>
          <a:lstStyle/>
          <a:p>
            <a:pPr algn="ctr"/>
            <a:r>
              <a:rPr lang="en-US" b="1" dirty="0"/>
              <a:t>Pneumonia Infection</a:t>
            </a:r>
            <a:endParaRPr lang="en-IN" b="1" dirty="0"/>
          </a:p>
        </p:txBody>
      </p:sp>
      <p:sp>
        <p:nvSpPr>
          <p:cNvPr id="3" name="Text Placeholder 2">
            <a:extLst>
              <a:ext uri="{FF2B5EF4-FFF2-40B4-BE49-F238E27FC236}">
                <a16:creationId xmlns:a16="http://schemas.microsoft.com/office/drawing/2014/main" id="{760519C0-8F8E-4194-B3D1-D65BFE669CFC}"/>
              </a:ext>
            </a:extLst>
          </p:cNvPr>
          <p:cNvSpPr>
            <a:spLocks noGrp="1"/>
          </p:cNvSpPr>
          <p:nvPr>
            <p:ph type="body" idx="1"/>
          </p:nvPr>
        </p:nvSpPr>
        <p:spPr>
          <a:xfrm>
            <a:off x="539750" y="2482850"/>
            <a:ext cx="9155427" cy="3323987"/>
          </a:xfrm>
        </p:spPr>
        <p:txBody>
          <a:bodyPr/>
          <a:lstStyle/>
          <a:p>
            <a:pPr marL="457200" indent="-457200"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Pneumonia infection is a serious disease of the lungs with a range of possible causes. </a:t>
            </a:r>
            <a:endParaRPr lang="en-US" b="0" dirty="0">
              <a:solidFill>
                <a:srgbClr val="222222"/>
              </a:solidFill>
              <a:latin typeface="Times New Roman" panose="02020603050405020304" pitchFamily="18" charset="0"/>
              <a:cs typeface="Times New Roman" panose="02020603050405020304" pitchFamily="18" charset="0"/>
            </a:endParaRPr>
          </a:p>
          <a:p>
            <a:pPr algn="just"/>
            <a:endParaRPr lang="en-US" b="0" i="0" dirty="0">
              <a:solidFill>
                <a:srgbClr val="222222"/>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i="0" dirty="0">
                <a:solidFill>
                  <a:srgbClr val="222222"/>
                </a:solidFill>
                <a:effectLst/>
                <a:latin typeface="Times New Roman" panose="02020603050405020304" pitchFamily="18" charset="0"/>
                <a:cs typeface="Times New Roman" panose="02020603050405020304" pitchFamily="18" charset="0"/>
              </a:rPr>
              <a:t>Causes of Pneumonia </a:t>
            </a:r>
            <a:r>
              <a:rPr lang="en-US" b="0" i="0" dirty="0">
                <a:solidFill>
                  <a:srgbClr val="222222"/>
                </a:solidFill>
                <a:effectLst/>
                <a:latin typeface="Times New Roman" panose="02020603050405020304" pitchFamily="18" charset="0"/>
                <a:cs typeface="Times New Roman" panose="02020603050405020304" pitchFamily="18" charset="0"/>
              </a:rPr>
              <a:t>: Virus, Bacteria and Fungus.</a:t>
            </a:r>
          </a:p>
          <a:p>
            <a:pPr marL="457200" indent="-457200" algn="just">
              <a:buFont typeface="Arial" panose="020B0604020202020204" pitchFamily="34" charset="0"/>
              <a:buChar char="•"/>
            </a:pPr>
            <a:r>
              <a:rPr lang="en-US" dirty="0">
                <a:solidFill>
                  <a:srgbClr val="222222"/>
                </a:solidFill>
                <a:latin typeface="Times New Roman" panose="02020603050405020304" pitchFamily="18" charset="0"/>
                <a:cs typeface="Times New Roman" panose="02020603050405020304" pitchFamily="18" charset="0"/>
              </a:rPr>
              <a:t>Prevalence of Pneumonia </a:t>
            </a:r>
            <a:r>
              <a:rPr lang="en-US" b="0" dirty="0">
                <a:solidFill>
                  <a:srgbClr val="222222"/>
                </a:solidFill>
                <a:latin typeface="Times New Roman" panose="02020603050405020304" pitchFamily="18" charset="0"/>
                <a:cs typeface="Times New Roman" panose="02020603050405020304" pitchFamily="18" charset="0"/>
              </a:rPr>
              <a:t>: Under-developed and Developing Countries</a:t>
            </a:r>
            <a:endParaRPr lang="en-US" b="0" i="0" dirty="0">
              <a:solidFill>
                <a:srgbClr val="222222"/>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i="0" dirty="0">
                <a:solidFill>
                  <a:srgbClr val="222222"/>
                </a:solidFill>
                <a:effectLst/>
                <a:latin typeface="Times New Roman" panose="02020603050405020304" pitchFamily="18" charset="0"/>
                <a:cs typeface="Times New Roman" panose="02020603050405020304" pitchFamily="18" charset="0"/>
              </a:rPr>
              <a:t>Affect of Pneumonia :</a:t>
            </a:r>
            <a:r>
              <a:rPr lang="en-US" b="0" i="0" dirty="0">
                <a:solidFill>
                  <a:srgbClr val="222222"/>
                </a:solidFill>
                <a:effectLst/>
                <a:latin typeface="Times New Roman" panose="02020603050405020304" pitchFamily="18" charset="0"/>
                <a:cs typeface="Times New Roman" panose="02020603050405020304" pitchFamily="18" charset="0"/>
              </a:rPr>
              <a:t>Pneumonia infection is ranked as the eighth leading cause of death in the US. Also, it causes death in children younger than five years of age worldwide</a:t>
            </a:r>
            <a:r>
              <a:rPr lang="en-US" sz="2000" b="0" i="0" dirty="0">
                <a:solidFill>
                  <a:srgbClr val="222222"/>
                </a:solidFill>
                <a:effectLst/>
                <a:latin typeface="Times New Roman" panose="02020603050405020304" pitchFamily="18" charset="0"/>
                <a:cs typeface="Times New Roman" panose="02020603050405020304" pitchFamily="18" charset="0"/>
              </a:rPr>
              <a:t>.</a:t>
            </a:r>
            <a:endParaRPr lang="en-IN"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55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1C01-DAE2-43BC-9084-21D0E325C785}"/>
              </a:ext>
            </a:extLst>
          </p:cNvPr>
          <p:cNvSpPr>
            <a:spLocks noGrp="1"/>
          </p:cNvSpPr>
          <p:nvPr>
            <p:ph type="title"/>
          </p:nvPr>
        </p:nvSpPr>
        <p:spPr/>
        <p:txBody>
          <a:bodyPr/>
          <a:lstStyle/>
          <a:p>
            <a:pPr algn="ctr"/>
            <a:r>
              <a:rPr lang="en-US" dirty="0"/>
              <a:t>Effect of COVID-19</a:t>
            </a:r>
            <a:endParaRPr lang="en-IN" dirty="0"/>
          </a:p>
        </p:txBody>
      </p:sp>
      <p:sp>
        <p:nvSpPr>
          <p:cNvPr id="3" name="Text Placeholder 2">
            <a:extLst>
              <a:ext uri="{FF2B5EF4-FFF2-40B4-BE49-F238E27FC236}">
                <a16:creationId xmlns:a16="http://schemas.microsoft.com/office/drawing/2014/main" id="{E6B0CFA5-B440-4FBD-BA61-8BD443493235}"/>
              </a:ext>
            </a:extLst>
          </p:cNvPr>
          <p:cNvSpPr>
            <a:spLocks noGrp="1"/>
          </p:cNvSpPr>
          <p:nvPr>
            <p:ph type="body" idx="1"/>
          </p:nvPr>
        </p:nvSpPr>
        <p:spPr>
          <a:xfrm>
            <a:off x="457835" y="2330450"/>
            <a:ext cx="9155427" cy="3323987"/>
          </a:xfrm>
        </p:spPr>
        <p:txBody>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COVID-19 is caused by the novel coronavirus SARS-CoV-2, which primarily affects the respiratory system. </a:t>
            </a:r>
          </a:p>
          <a:p>
            <a:pPr algn="just"/>
            <a:endParaRPr lang="en-US" b="0" i="0" dirty="0">
              <a:solidFill>
                <a:srgbClr val="0D0D0D"/>
              </a:solidFill>
              <a:effectLst/>
              <a:latin typeface="Times New Roman" panose="02020603050405020304" pitchFamily="18" charset="0"/>
              <a:cs typeface="Times New Roman" panose="02020603050405020304" pitchFamily="18" charset="0"/>
            </a:endParaRPr>
          </a:p>
          <a:p>
            <a:pPr algn="just"/>
            <a:r>
              <a:rPr lang="en-US" b="0" i="0" dirty="0">
                <a:solidFill>
                  <a:srgbClr val="0D0D0D"/>
                </a:solidFill>
                <a:effectLst/>
                <a:latin typeface="Times New Roman" panose="02020603050405020304" pitchFamily="18" charset="0"/>
                <a:cs typeface="Times New Roman" panose="02020603050405020304" pitchFamily="18" charset="0"/>
              </a:rPr>
              <a:t>The impact of COVID-19 on pneumonia cases has been significant due to several factors:</a:t>
            </a:r>
          </a:p>
          <a:p>
            <a:pPr marL="342900" indent="-342900" algn="just">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Increased Pneumonia Cases</a:t>
            </a:r>
            <a:endParaRPr lang="en-US" b="0" dirty="0">
              <a:solidFill>
                <a:srgbClr val="0D0D0D"/>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Overwhelming Healthcare Systems:</a:t>
            </a:r>
            <a:endParaRPr lang="en-US"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Changes in Pneumonia Diagnosis and Reporting</a:t>
            </a:r>
            <a:endParaRPr lang="en-US" b="0" dirty="0">
              <a:solidFill>
                <a:srgbClr val="0D0D0D"/>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b="0" i="0" dirty="0">
                <a:solidFill>
                  <a:srgbClr val="0D0D0D"/>
                </a:solidFill>
                <a:effectLst/>
                <a:latin typeface="Times New Roman" panose="02020603050405020304" pitchFamily="18" charset="0"/>
                <a:cs typeface="Times New Roman" panose="02020603050405020304" pitchFamily="18" charset="0"/>
              </a:rPr>
              <a:t>Impact of Preventive Measures</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513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0F8C-43B7-41E9-898F-590307662BBB}"/>
              </a:ext>
            </a:extLst>
          </p:cNvPr>
          <p:cNvSpPr>
            <a:spLocks noGrp="1"/>
          </p:cNvSpPr>
          <p:nvPr>
            <p:ph type="title"/>
          </p:nvPr>
        </p:nvSpPr>
        <p:spPr/>
        <p:txBody>
          <a:bodyPr/>
          <a:lstStyle/>
          <a:p>
            <a:pPr algn="ctr"/>
            <a:r>
              <a:rPr lang="en-US" b="1" dirty="0"/>
              <a:t>Chest X-Ray Detection</a:t>
            </a:r>
            <a:endParaRPr lang="en-IN" b="1" dirty="0"/>
          </a:p>
        </p:txBody>
      </p:sp>
      <p:sp>
        <p:nvSpPr>
          <p:cNvPr id="3" name="Text Placeholder 2">
            <a:extLst>
              <a:ext uri="{FF2B5EF4-FFF2-40B4-BE49-F238E27FC236}">
                <a16:creationId xmlns:a16="http://schemas.microsoft.com/office/drawing/2014/main" id="{1352C7CE-5ED7-4ED9-8D05-DB9D884B0389}"/>
              </a:ext>
            </a:extLst>
          </p:cNvPr>
          <p:cNvSpPr>
            <a:spLocks noGrp="1"/>
          </p:cNvSpPr>
          <p:nvPr>
            <p:ph type="body" idx="1"/>
          </p:nvPr>
        </p:nvSpPr>
        <p:spPr>
          <a:xfrm>
            <a:off x="457836" y="2254250"/>
            <a:ext cx="9155427" cy="4062651"/>
          </a:xfrm>
        </p:spPr>
        <p:txBody>
          <a:bodyPr/>
          <a:lstStyle/>
          <a:p>
            <a:pPr marL="457200" indent="-45720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Chest X-rays are the commonly used radiological examination method to detect the Pneumonia infection and locate the infected area in the lungs.</a:t>
            </a:r>
          </a:p>
          <a:p>
            <a:pPr marL="457200" indent="-457200">
              <a:buFont typeface="Arial" panose="020B0604020202020204" pitchFamily="34" charset="0"/>
              <a:buChar char="•"/>
            </a:pPr>
            <a:endParaRPr lang="en-US" b="0" i="0" dirty="0">
              <a:solidFill>
                <a:srgbClr val="222222"/>
              </a:solidFill>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Finding radiological examiners in remote places for analysis for more number of Chest X-rays is an extremely challenging task. </a:t>
            </a:r>
          </a:p>
          <a:p>
            <a:pPr marL="457200" indent="-457200">
              <a:buFont typeface="Arial" panose="020B0604020202020204" pitchFamily="34" charset="0"/>
              <a:buChar char="•"/>
            </a:pPr>
            <a:endParaRPr lang="en-US" b="0" i="0" dirty="0">
              <a:solidFill>
                <a:srgbClr val="222222"/>
              </a:solidFill>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In recent times, artificial intelligence approaches are used to solve the challenges in several of medical diagnosis processes. Mainly, the deep learning and computer vision techniques are supports to the diagnosis of various cancer and diseases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65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8D99-738A-44CC-868B-3452E47699B5}"/>
              </a:ext>
            </a:extLst>
          </p:cNvPr>
          <p:cNvSpPr>
            <a:spLocks noGrp="1"/>
          </p:cNvSpPr>
          <p:nvPr>
            <p:ph type="title"/>
          </p:nvPr>
        </p:nvSpPr>
        <p:spPr/>
        <p:txBody>
          <a:bodyPr/>
          <a:lstStyle/>
          <a:p>
            <a:pPr algn="ctr"/>
            <a:r>
              <a:rPr lang="en-US" b="1" dirty="0"/>
              <a:t>Research and Data Collection</a:t>
            </a:r>
            <a:endParaRPr lang="en-IN" b="1" dirty="0"/>
          </a:p>
        </p:txBody>
      </p:sp>
      <p:sp>
        <p:nvSpPr>
          <p:cNvPr id="3" name="Text Placeholder 2">
            <a:extLst>
              <a:ext uri="{FF2B5EF4-FFF2-40B4-BE49-F238E27FC236}">
                <a16:creationId xmlns:a16="http://schemas.microsoft.com/office/drawing/2014/main" id="{0EFF9D17-6C11-4AF3-BBC9-5EDAF2E23FDA}"/>
              </a:ext>
            </a:extLst>
          </p:cNvPr>
          <p:cNvSpPr>
            <a:spLocks noGrp="1"/>
          </p:cNvSpPr>
          <p:nvPr>
            <p:ph type="body" idx="1"/>
          </p:nvPr>
        </p:nvSpPr>
        <p:spPr>
          <a:xfrm>
            <a:off x="457836" y="2650036"/>
            <a:ext cx="9155427" cy="2215991"/>
          </a:xfrm>
        </p:spPr>
        <p:txBody>
          <a:bodyPr/>
          <a:lstStyle/>
          <a:p>
            <a:pPr marL="342900" indent="-342900"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Chest X-ray dataset was downloaded from the open data repository for diagnosing pneumonia from chest images</a:t>
            </a:r>
            <a:r>
              <a:rPr lang="en-US" b="0" dirty="0">
                <a:solidFill>
                  <a:srgbClr val="222222"/>
                </a:solidFill>
                <a:latin typeface="Times New Roman" panose="02020603050405020304" pitchFamily="18" charset="0"/>
                <a:cs typeface="Times New Roman" panose="02020603050405020304" pitchFamily="18" charset="0"/>
              </a:rPr>
              <a:t>.</a:t>
            </a:r>
            <a:r>
              <a:rPr lang="en-US" b="0" i="0" dirty="0">
                <a:solidFill>
                  <a:srgbClr val="222222"/>
                </a:solidFill>
                <a:effectLst/>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Content-based visual information retrieval technique was used to retrieve the input images from the large database with minimum time conception.</a:t>
            </a:r>
          </a:p>
          <a:p>
            <a:pPr marL="342900" indent="-34290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EDF1A2B4-F453-4128-B75F-94DBC051E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279" y="4387850"/>
            <a:ext cx="5094541"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279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1169</TotalTime>
  <Words>1344</Words>
  <Application>Microsoft Office PowerPoint</Application>
  <PresentationFormat>Custom</PresentationFormat>
  <Paragraphs>132</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Merriweather</vt:lpstr>
      <vt:lpstr>Nunito</vt:lpstr>
      <vt:lpstr>Times New Roman</vt:lpstr>
      <vt:lpstr>Office Theme</vt:lpstr>
      <vt:lpstr>Project</vt:lpstr>
      <vt:lpstr>PowerPoint Presentation</vt:lpstr>
      <vt:lpstr>PowerPoint Presentation</vt:lpstr>
      <vt:lpstr>PowerPoint Presentation</vt:lpstr>
      <vt:lpstr>CONTENTS</vt:lpstr>
      <vt:lpstr>Pneumonia Infection</vt:lpstr>
      <vt:lpstr>Effect of COVID-19</vt:lpstr>
      <vt:lpstr>Chest X-Ray Detection</vt:lpstr>
      <vt:lpstr>Research and Data Collection</vt:lpstr>
      <vt:lpstr>Number of Images in Proposed Dataset</vt:lpstr>
      <vt:lpstr>                     Data Preprocessing </vt:lpstr>
      <vt:lpstr>Data Augmentation</vt:lpstr>
      <vt:lpstr>         Steps Taken in Data Preprocessing </vt:lpstr>
      <vt:lpstr>Model Development</vt:lpstr>
      <vt:lpstr>                                 Keras</vt:lpstr>
      <vt:lpstr>                             TensorFlow</vt:lpstr>
      <vt:lpstr>PowerPoint Presentation</vt:lpstr>
      <vt:lpstr>PowerPoint Presentation</vt:lpstr>
      <vt:lpstr>Model Result</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dc:title>
  <dc:creator>Saurav kumar</dc:creator>
  <cp:lastModifiedBy>Yk jain</cp:lastModifiedBy>
  <cp:revision>41</cp:revision>
  <dcterms:created xsi:type="dcterms:W3CDTF">2021-11-22T10:33:43Z</dcterms:created>
  <dcterms:modified xsi:type="dcterms:W3CDTF">2024-04-26T15:22:46Z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2021-11-22T00:00:00Z</vt:filetime>
  </property>
</Properties>
</file>