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C4A9F4-7C54-489B-8153-4369B73B892B}"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14273-AD83-47FD-9CDB-5EEC31051327}" type="slidenum">
              <a:rPr lang="en-US" smtClean="0"/>
              <a:t>‹#›</a:t>
            </a:fld>
            <a:endParaRPr lang="en-US"/>
          </a:p>
        </p:txBody>
      </p:sp>
    </p:spTree>
    <p:extLst>
      <p:ext uri="{BB962C8B-B14F-4D97-AF65-F5344CB8AC3E}">
        <p14:creationId xmlns:p14="http://schemas.microsoft.com/office/powerpoint/2010/main" val="2858920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C4A9F4-7C54-489B-8153-4369B73B892B}"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14273-AD83-47FD-9CDB-5EEC31051327}" type="slidenum">
              <a:rPr lang="en-US" smtClean="0"/>
              <a:t>‹#›</a:t>
            </a:fld>
            <a:endParaRPr lang="en-US"/>
          </a:p>
        </p:txBody>
      </p:sp>
    </p:spTree>
    <p:extLst>
      <p:ext uri="{BB962C8B-B14F-4D97-AF65-F5344CB8AC3E}">
        <p14:creationId xmlns:p14="http://schemas.microsoft.com/office/powerpoint/2010/main" val="666229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C4A9F4-7C54-489B-8153-4369B73B892B}"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14273-AD83-47FD-9CDB-5EEC31051327}" type="slidenum">
              <a:rPr lang="en-US" smtClean="0"/>
              <a:t>‹#›</a:t>
            </a:fld>
            <a:endParaRPr lang="en-US"/>
          </a:p>
        </p:txBody>
      </p:sp>
    </p:spTree>
    <p:extLst>
      <p:ext uri="{BB962C8B-B14F-4D97-AF65-F5344CB8AC3E}">
        <p14:creationId xmlns:p14="http://schemas.microsoft.com/office/powerpoint/2010/main" val="3509408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C4A9F4-7C54-489B-8153-4369B73B892B}"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14273-AD83-47FD-9CDB-5EEC31051327}" type="slidenum">
              <a:rPr lang="en-US" smtClean="0"/>
              <a:t>‹#›</a:t>
            </a:fld>
            <a:endParaRPr lang="en-US"/>
          </a:p>
        </p:txBody>
      </p:sp>
    </p:spTree>
    <p:extLst>
      <p:ext uri="{BB962C8B-B14F-4D97-AF65-F5344CB8AC3E}">
        <p14:creationId xmlns:p14="http://schemas.microsoft.com/office/powerpoint/2010/main" val="556636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C4A9F4-7C54-489B-8153-4369B73B892B}"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14273-AD83-47FD-9CDB-5EEC31051327}" type="slidenum">
              <a:rPr lang="en-US" smtClean="0"/>
              <a:t>‹#›</a:t>
            </a:fld>
            <a:endParaRPr lang="en-US"/>
          </a:p>
        </p:txBody>
      </p:sp>
    </p:spTree>
    <p:extLst>
      <p:ext uri="{BB962C8B-B14F-4D97-AF65-F5344CB8AC3E}">
        <p14:creationId xmlns:p14="http://schemas.microsoft.com/office/powerpoint/2010/main" val="4047044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C4A9F4-7C54-489B-8153-4369B73B892B}" type="datetimeFigureOut">
              <a:rPr lang="en-US" smtClean="0"/>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14273-AD83-47FD-9CDB-5EEC31051327}" type="slidenum">
              <a:rPr lang="en-US" smtClean="0"/>
              <a:t>‹#›</a:t>
            </a:fld>
            <a:endParaRPr lang="en-US"/>
          </a:p>
        </p:txBody>
      </p:sp>
    </p:spTree>
    <p:extLst>
      <p:ext uri="{BB962C8B-B14F-4D97-AF65-F5344CB8AC3E}">
        <p14:creationId xmlns:p14="http://schemas.microsoft.com/office/powerpoint/2010/main" val="3075168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C4A9F4-7C54-489B-8153-4369B73B892B}" type="datetimeFigureOut">
              <a:rPr lang="en-US" smtClean="0"/>
              <a:t>8/9/2020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014273-AD83-47FD-9CDB-5EEC31051327}" type="slidenum">
              <a:rPr lang="en-US" smtClean="0"/>
              <a:t>‹#›</a:t>
            </a:fld>
            <a:endParaRPr lang="en-US"/>
          </a:p>
        </p:txBody>
      </p:sp>
    </p:spTree>
    <p:extLst>
      <p:ext uri="{BB962C8B-B14F-4D97-AF65-F5344CB8AC3E}">
        <p14:creationId xmlns:p14="http://schemas.microsoft.com/office/powerpoint/2010/main" val="3933042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C4A9F4-7C54-489B-8153-4369B73B892B}" type="datetimeFigureOut">
              <a:rPr lang="en-US" smtClean="0"/>
              <a:t>8/9/2020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014273-AD83-47FD-9CDB-5EEC31051327}" type="slidenum">
              <a:rPr lang="en-US" smtClean="0"/>
              <a:t>‹#›</a:t>
            </a:fld>
            <a:endParaRPr lang="en-US"/>
          </a:p>
        </p:txBody>
      </p:sp>
    </p:spTree>
    <p:extLst>
      <p:ext uri="{BB962C8B-B14F-4D97-AF65-F5344CB8AC3E}">
        <p14:creationId xmlns:p14="http://schemas.microsoft.com/office/powerpoint/2010/main" val="1085926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4A9F4-7C54-489B-8153-4369B73B892B}" type="datetimeFigureOut">
              <a:rPr lang="en-US" smtClean="0"/>
              <a:t>8/9/2020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014273-AD83-47FD-9CDB-5EEC31051327}" type="slidenum">
              <a:rPr lang="en-US" smtClean="0"/>
              <a:t>‹#›</a:t>
            </a:fld>
            <a:endParaRPr lang="en-US"/>
          </a:p>
        </p:txBody>
      </p:sp>
    </p:spTree>
    <p:extLst>
      <p:ext uri="{BB962C8B-B14F-4D97-AF65-F5344CB8AC3E}">
        <p14:creationId xmlns:p14="http://schemas.microsoft.com/office/powerpoint/2010/main" val="43837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C4A9F4-7C54-489B-8153-4369B73B892B}" type="datetimeFigureOut">
              <a:rPr lang="en-US" smtClean="0"/>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14273-AD83-47FD-9CDB-5EEC31051327}" type="slidenum">
              <a:rPr lang="en-US" smtClean="0"/>
              <a:t>‹#›</a:t>
            </a:fld>
            <a:endParaRPr lang="en-US"/>
          </a:p>
        </p:txBody>
      </p:sp>
    </p:spTree>
    <p:extLst>
      <p:ext uri="{BB962C8B-B14F-4D97-AF65-F5344CB8AC3E}">
        <p14:creationId xmlns:p14="http://schemas.microsoft.com/office/powerpoint/2010/main" val="17402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C4A9F4-7C54-489B-8153-4369B73B892B}" type="datetimeFigureOut">
              <a:rPr lang="en-US" smtClean="0"/>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14273-AD83-47FD-9CDB-5EEC31051327}" type="slidenum">
              <a:rPr lang="en-US" smtClean="0"/>
              <a:t>‹#›</a:t>
            </a:fld>
            <a:endParaRPr lang="en-US"/>
          </a:p>
        </p:txBody>
      </p:sp>
    </p:spTree>
    <p:extLst>
      <p:ext uri="{BB962C8B-B14F-4D97-AF65-F5344CB8AC3E}">
        <p14:creationId xmlns:p14="http://schemas.microsoft.com/office/powerpoint/2010/main" val="2699942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4A9F4-7C54-489B-8153-4369B73B892B}" type="datetimeFigureOut">
              <a:rPr lang="en-US" smtClean="0"/>
              <a:t>8/9/2020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014273-AD83-47FD-9CDB-5EEC31051327}" type="slidenum">
              <a:rPr lang="en-US" smtClean="0"/>
              <a:t>‹#›</a:t>
            </a:fld>
            <a:endParaRPr lang="en-US"/>
          </a:p>
        </p:txBody>
      </p:sp>
    </p:spTree>
    <p:extLst>
      <p:ext uri="{BB962C8B-B14F-4D97-AF65-F5344CB8AC3E}">
        <p14:creationId xmlns:p14="http://schemas.microsoft.com/office/powerpoint/2010/main" val="874481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69711"/>
            <a:ext cx="9144000" cy="2387600"/>
          </a:xfrm>
        </p:spPr>
        <p:txBody>
          <a:bodyPr/>
          <a:lstStyle/>
          <a:p>
            <a:r>
              <a:rPr lang="en-IN" b="1" dirty="0" err="1" smtClean="0">
                <a:latin typeface="Segoe UI Light" panose="020B0502040204020203" pitchFamily="34" charset="0"/>
                <a:cs typeface="Segoe UI Light" panose="020B0502040204020203" pitchFamily="34" charset="0"/>
              </a:rPr>
              <a:t>Coursera</a:t>
            </a:r>
            <a:r>
              <a:rPr lang="en-IN" b="1" dirty="0" smtClean="0">
                <a:latin typeface="Segoe UI Light" panose="020B0502040204020203" pitchFamily="34" charset="0"/>
                <a:cs typeface="Segoe UI Light" panose="020B0502040204020203" pitchFamily="34" charset="0"/>
              </a:rPr>
              <a:t> Capstone Project</a:t>
            </a:r>
            <a:endParaRPr lang="en-US" b="1" dirty="0">
              <a:latin typeface="Segoe UI Light" panose="020B0502040204020203" pitchFamily="34" charset="0"/>
              <a:cs typeface="Segoe UI Light" panose="020B0502040204020203" pitchFamily="34" charset="0"/>
            </a:endParaRPr>
          </a:p>
        </p:txBody>
      </p:sp>
      <p:sp>
        <p:nvSpPr>
          <p:cNvPr id="3" name="Subtitle 2"/>
          <p:cNvSpPr>
            <a:spLocks noGrp="1"/>
          </p:cNvSpPr>
          <p:nvPr>
            <p:ph type="subTitle" idx="1"/>
          </p:nvPr>
        </p:nvSpPr>
        <p:spPr>
          <a:xfrm>
            <a:off x="1524000" y="2633047"/>
            <a:ext cx="9144000" cy="1655762"/>
          </a:xfrm>
        </p:spPr>
        <p:txBody>
          <a:bodyPr/>
          <a:lstStyle/>
          <a:p>
            <a:endParaRPr lang="en-US" dirty="0"/>
          </a:p>
          <a:p>
            <a:r>
              <a:rPr lang="en-US" dirty="0">
                <a:latin typeface="Segoe UI Light" panose="020B0502040204020203" pitchFamily="34" charset="0"/>
                <a:cs typeface="Segoe UI Light" panose="020B0502040204020203" pitchFamily="34" charset="0"/>
              </a:rPr>
              <a:t> Deciding </a:t>
            </a:r>
            <a:r>
              <a:rPr lang="en-US" dirty="0" smtClean="0">
                <a:latin typeface="Segoe UI Light" panose="020B0502040204020203" pitchFamily="34" charset="0"/>
                <a:cs typeface="Segoe UI Light" panose="020B0502040204020203" pitchFamily="34" charset="0"/>
              </a:rPr>
              <a:t>Where To Open A New Venue </a:t>
            </a:r>
            <a:r>
              <a:rPr lang="en-US" dirty="0">
                <a:latin typeface="Segoe UI Light" panose="020B0502040204020203" pitchFamily="34" charset="0"/>
                <a:cs typeface="Segoe UI Light" panose="020B0502040204020203" pitchFamily="34" charset="0"/>
              </a:rPr>
              <a:t>in London </a:t>
            </a:r>
            <a:endParaRPr lang="en-US" dirty="0" smtClean="0">
              <a:latin typeface="Segoe UI Light" panose="020B0502040204020203" pitchFamily="34" charset="0"/>
              <a:cs typeface="Segoe UI Light" panose="020B0502040204020203" pitchFamily="34" charset="0"/>
            </a:endParaRPr>
          </a:p>
          <a:p>
            <a:r>
              <a:rPr lang="en-IN" dirty="0" smtClean="0">
                <a:latin typeface="Segoe UI Light" panose="020B0502040204020203" pitchFamily="34" charset="0"/>
                <a:cs typeface="Segoe UI Light" panose="020B0502040204020203" pitchFamily="34" charset="0"/>
              </a:rPr>
              <a:t>A Presentation</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86762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latin typeface="Segoe UI Light" panose="020B0502040204020203" pitchFamily="34" charset="0"/>
                <a:cs typeface="Segoe UI Light" panose="020B0502040204020203" pitchFamily="34" charset="0"/>
              </a:rPr>
              <a:t>The first pattern and a very British picture: Pub as a most popular venue, and for those, who don`t feel like a visit to a pub can enjoy the nature. This cluster is hardly of interest, because it will be problematic to open a new Pub. Not to mention a Park... Amongst the most popular venues are also restaurants, which can be of interest to foodies and the chefs living close by. </a:t>
            </a:r>
            <a:endParaRPr lang="en-US" dirty="0" smtClean="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Second cluster, and the most controversial. Enfield is one of the bigger outer London boroughs, and the data, that we get can differ massively within the same borough: those living closer to M25 in the suburban houses tend to stay indoors and spend more time with their families and cook at home. On the other hand, those living closer to the inner borough limits may be more outgoing, and because of this contribute the most to our dataset. Regardless, with not too high rent, big and a very diverse population, Enfield is definitely worth considering </a:t>
            </a:r>
          </a:p>
        </p:txBody>
      </p:sp>
    </p:spTree>
    <p:extLst>
      <p:ext uri="{BB962C8B-B14F-4D97-AF65-F5344CB8AC3E}">
        <p14:creationId xmlns:p14="http://schemas.microsoft.com/office/powerpoint/2010/main" val="2998198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989495"/>
            <a:ext cx="12155243" cy="1558923"/>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369912"/>
            <a:ext cx="12475855" cy="980009"/>
          </a:xfrm>
          <a:prstGeom prst="rect">
            <a:avLst/>
          </a:prstGeom>
        </p:spPr>
      </p:pic>
    </p:spTree>
    <p:extLst>
      <p:ext uri="{BB962C8B-B14F-4D97-AF65-F5344CB8AC3E}">
        <p14:creationId xmlns:p14="http://schemas.microsoft.com/office/powerpoint/2010/main" val="3326237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Results </a:t>
            </a:r>
          </a:p>
        </p:txBody>
      </p:sp>
      <p:sp>
        <p:nvSpPr>
          <p:cNvPr id="3" name="Content Placeholder 2"/>
          <p:cNvSpPr>
            <a:spLocks noGrp="1"/>
          </p:cNvSpPr>
          <p:nvPr>
            <p:ph idx="1"/>
          </p:nvPr>
        </p:nvSpPr>
        <p:spPr/>
        <p:txBody>
          <a:bodyPr>
            <a:normAutofit fontScale="92500"/>
          </a:bodyPr>
          <a:lstStyle/>
          <a:p>
            <a:pPr marL="0" indent="0">
              <a:buNone/>
            </a:pPr>
            <a:r>
              <a:rPr lang="en-US" dirty="0">
                <a:latin typeface="Segoe UI Light" panose="020B0502040204020203" pitchFamily="34" charset="0"/>
                <a:cs typeface="Segoe UI Light" panose="020B0502040204020203" pitchFamily="34" charset="0"/>
              </a:rPr>
              <a:t>Results of the above analysis and clustering cam be summarized: </a:t>
            </a:r>
            <a:endParaRPr lang="en-US" dirty="0" smtClean="0">
              <a:latin typeface="Segoe UI Light" panose="020B0502040204020203" pitchFamily="34" charset="0"/>
              <a:cs typeface="Segoe UI Light" panose="020B0502040204020203" pitchFamily="34" charset="0"/>
            </a:endParaRPr>
          </a:p>
          <a:p>
            <a:pPr marL="0" indent="0">
              <a:buNone/>
            </a:pPr>
            <a:endParaRPr lang="en-US" dirty="0">
              <a:latin typeface="Segoe UI Light" panose="020B0502040204020203" pitchFamily="34" charset="0"/>
              <a:cs typeface="Segoe UI Light" panose="020B0502040204020203" pitchFamily="34" charset="0"/>
            </a:endParaRPr>
          </a:p>
          <a:p>
            <a:pPr marL="0" indent="0">
              <a:buNone/>
            </a:pPr>
            <a:r>
              <a:rPr lang="en-US" dirty="0">
                <a:latin typeface="Segoe UI Light" panose="020B0502040204020203" pitchFamily="34" charset="0"/>
                <a:cs typeface="Segoe UI Light" panose="020B0502040204020203" pitchFamily="34" charset="0"/>
              </a:rPr>
              <a:t>1. The most popular social venues, </a:t>
            </a:r>
            <a:r>
              <a:rPr lang="en-US" dirty="0" smtClean="0">
                <a:latin typeface="Segoe UI Light" panose="020B0502040204020203" pitchFamily="34" charset="0"/>
                <a:cs typeface="Segoe UI Light" panose="020B0502040204020203" pitchFamily="34" charset="0"/>
              </a:rPr>
              <a:t>outside </a:t>
            </a:r>
            <a:r>
              <a:rPr lang="en-US" dirty="0">
                <a:latin typeface="Segoe UI Light" panose="020B0502040204020203" pitchFamily="34" charset="0"/>
                <a:cs typeface="Segoe UI Light" panose="020B0502040204020203" pitchFamily="34" charset="0"/>
              </a:rPr>
              <a:t>of Inner London boroughs are Pubs and Coffee shops </a:t>
            </a:r>
          </a:p>
          <a:p>
            <a:pPr marL="0" indent="0">
              <a:buNone/>
            </a:pPr>
            <a:r>
              <a:rPr lang="en-US" dirty="0">
                <a:latin typeface="Segoe UI Light" panose="020B0502040204020203" pitchFamily="34" charset="0"/>
                <a:cs typeface="Segoe UI Light" panose="020B0502040204020203" pitchFamily="34" charset="0"/>
              </a:rPr>
              <a:t>2. Northern boroughs are more prone to visiting pubs, whereas southern boroughs are most likely to shop and have the social life from home </a:t>
            </a:r>
          </a:p>
          <a:p>
            <a:pPr marL="0" indent="0">
              <a:buNone/>
            </a:pPr>
            <a:r>
              <a:rPr lang="en-US" dirty="0">
                <a:latin typeface="Segoe UI Light" panose="020B0502040204020203" pitchFamily="34" charset="0"/>
                <a:cs typeface="Segoe UI Light" panose="020B0502040204020203" pitchFamily="34" charset="0"/>
              </a:rPr>
              <a:t>3. Within top 5 places of interest in every borough is an ethnic restaurant </a:t>
            </a:r>
          </a:p>
          <a:p>
            <a:pPr marL="0" indent="0">
              <a:buNone/>
            </a:pPr>
            <a:r>
              <a:rPr lang="en-US" dirty="0">
                <a:latin typeface="Segoe UI Light" panose="020B0502040204020203" pitchFamily="34" charset="0"/>
                <a:cs typeface="Segoe UI Light" panose="020B0502040204020203" pitchFamily="34" charset="0"/>
              </a:rPr>
              <a:t>4. Rent price is not so much a factor for going out - the demand is not affected by difference in costs </a:t>
            </a:r>
          </a:p>
          <a:p>
            <a:pPr marL="0" indent="0">
              <a:buNone/>
            </a:pP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9742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Segoe UI Light" panose="020B0502040204020203" pitchFamily="34" charset="0"/>
                <a:cs typeface="Segoe UI Light" panose="020B0502040204020203" pitchFamily="34" charset="0"/>
              </a:rPr>
              <a:t>Findings</a:t>
            </a:r>
            <a:endParaRPr lang="en-US"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p:txBody>
          <a:bodyPr>
            <a:normAutofit fontScale="85000" lnSpcReduction="10000"/>
          </a:bodyPr>
          <a:lstStyle/>
          <a:p>
            <a:pPr marL="0" indent="0">
              <a:buNone/>
            </a:pPr>
            <a:r>
              <a:rPr lang="en-US" dirty="0">
                <a:latin typeface="Segoe UI Light" panose="020B0502040204020203" pitchFamily="34" charset="0"/>
                <a:cs typeface="Segoe UI Light" panose="020B0502040204020203" pitchFamily="34" charset="0"/>
              </a:rPr>
              <a:t>Looking at the data</a:t>
            </a:r>
            <a:r>
              <a:rPr lang="en-US" dirty="0" smtClean="0">
                <a:latin typeface="Segoe UI Light" panose="020B0502040204020203" pitchFamily="34" charset="0"/>
                <a:cs typeface="Segoe UI Light" panose="020B0502040204020203" pitchFamily="34" charset="0"/>
              </a:rPr>
              <a:t>, </a:t>
            </a:r>
            <a:r>
              <a:rPr lang="en-US" dirty="0">
                <a:latin typeface="Segoe UI Light" panose="020B0502040204020203" pitchFamily="34" charset="0"/>
                <a:cs typeface="Segoe UI Light" panose="020B0502040204020203" pitchFamily="34" charset="0"/>
              </a:rPr>
              <a:t>Bromley and Enfield are the best places outside of Central London where a new venue is worth opening. However, a lot of information is not taken into account, and cannot be obtained from Foursquare Developer: </a:t>
            </a:r>
          </a:p>
          <a:p>
            <a:pPr marL="0" indent="0">
              <a:buNone/>
            </a:pPr>
            <a:r>
              <a:rPr lang="en-US" dirty="0">
                <a:latin typeface="Segoe UI Light" panose="020B0502040204020203" pitchFamily="34" charset="0"/>
                <a:cs typeface="Segoe UI Light" panose="020B0502040204020203" pitchFamily="34" charset="0"/>
              </a:rPr>
              <a:t>1. Higher ethnic presence in a given borough can and will influence the popularity of a given cuisine. </a:t>
            </a:r>
          </a:p>
          <a:p>
            <a:pPr marL="0" indent="0">
              <a:buNone/>
            </a:pPr>
            <a:r>
              <a:rPr lang="en-US" dirty="0">
                <a:latin typeface="Segoe UI Light" panose="020B0502040204020203" pitchFamily="34" charset="0"/>
                <a:cs typeface="Segoe UI Light" panose="020B0502040204020203" pitchFamily="34" charset="0"/>
              </a:rPr>
              <a:t>2. Closer proximity to Inner boroughs and better transport links allows people to travel to the </a:t>
            </a:r>
            <a:r>
              <a:rPr lang="en-US" dirty="0" smtClean="0">
                <a:latin typeface="Segoe UI Light" panose="020B0502040204020203" pitchFamily="34" charset="0"/>
                <a:cs typeface="Segoe UI Light" panose="020B0502040204020203" pitchFamily="34" charset="0"/>
              </a:rPr>
              <a:t>neighboring </a:t>
            </a:r>
            <a:r>
              <a:rPr lang="en-US" dirty="0">
                <a:latin typeface="Segoe UI Light" panose="020B0502040204020203" pitchFamily="34" charset="0"/>
                <a:cs typeface="Segoe UI Light" panose="020B0502040204020203" pitchFamily="34" charset="0"/>
              </a:rPr>
              <a:t>borough and impact the measurements </a:t>
            </a:r>
          </a:p>
          <a:p>
            <a:pPr marL="0" indent="0">
              <a:buNone/>
            </a:pPr>
            <a:r>
              <a:rPr lang="en-US" dirty="0">
                <a:latin typeface="Segoe UI Light" panose="020B0502040204020203" pitchFamily="34" charset="0"/>
                <a:cs typeface="Segoe UI Light" panose="020B0502040204020203" pitchFamily="34" charset="0"/>
              </a:rPr>
              <a:t>3. Many small venues are not registered in Foursquare and are marketed via word-of-mouth, and are not taken into account </a:t>
            </a:r>
          </a:p>
          <a:p>
            <a:endParaRPr lang="en-US" dirty="0">
              <a:latin typeface="Segoe UI Light" panose="020B0502040204020203" pitchFamily="34" charset="0"/>
              <a:cs typeface="Segoe UI Light" panose="020B0502040204020203" pitchFamily="34" charset="0"/>
            </a:endParaRPr>
          </a:p>
          <a:p>
            <a:pPr marL="0" indent="0">
              <a:buNone/>
            </a:pPr>
            <a:r>
              <a:rPr lang="en-US" dirty="0">
                <a:latin typeface="Segoe UI Light" panose="020B0502040204020203" pitchFamily="34" charset="0"/>
                <a:cs typeface="Segoe UI Light" panose="020B0502040204020203" pitchFamily="34" charset="0"/>
              </a:rPr>
              <a:t>Regardless, the analysis provided an insight into what people like and opt for, when it comes to going out in their own </a:t>
            </a:r>
            <a:r>
              <a:rPr lang="en-US" dirty="0" smtClean="0">
                <a:latin typeface="Segoe UI Light" panose="020B0502040204020203" pitchFamily="34" charset="0"/>
                <a:cs typeface="Segoe UI Light" panose="020B0502040204020203" pitchFamily="34" charset="0"/>
              </a:rPr>
              <a:t>neighborhoods. </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56306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Conclusion </a:t>
            </a:r>
          </a:p>
        </p:txBody>
      </p:sp>
      <p:sp>
        <p:nvSpPr>
          <p:cNvPr id="3" name="Content Placeholder 2"/>
          <p:cNvSpPr>
            <a:spLocks noGrp="1"/>
          </p:cNvSpPr>
          <p:nvPr>
            <p:ph idx="1"/>
          </p:nvPr>
        </p:nvSpPr>
        <p:spPr/>
        <p:txBody>
          <a:bodyPr/>
          <a:lstStyle/>
          <a:p>
            <a:pPr marL="0" indent="0">
              <a:buNone/>
            </a:pPr>
            <a:r>
              <a:rPr lang="en-US" dirty="0">
                <a:latin typeface="Segoe UI Light" panose="020B0502040204020203" pitchFamily="34" charset="0"/>
                <a:cs typeface="Segoe UI Light" panose="020B0502040204020203" pitchFamily="34" charset="0"/>
              </a:rPr>
              <a:t>Finally to conclude this project, I </a:t>
            </a:r>
            <a:r>
              <a:rPr lang="en-US" dirty="0" smtClean="0">
                <a:latin typeface="Segoe UI Light" panose="020B0502040204020203" pitchFamily="34" charset="0"/>
                <a:cs typeface="Segoe UI Light" panose="020B0502040204020203" pitchFamily="34" charset="0"/>
              </a:rPr>
              <a:t>had </a:t>
            </a:r>
            <a:r>
              <a:rPr lang="en-US" dirty="0">
                <a:latin typeface="Segoe UI Light" panose="020B0502040204020203" pitchFamily="34" charset="0"/>
                <a:cs typeface="Segoe UI Light" panose="020B0502040204020203" pitchFamily="34" charset="0"/>
              </a:rPr>
              <a:t>a </a:t>
            </a:r>
            <a:r>
              <a:rPr lang="en-US" dirty="0" smtClean="0">
                <a:latin typeface="Segoe UI Light" panose="020B0502040204020203" pitchFamily="34" charset="0"/>
                <a:cs typeface="Segoe UI Light" panose="020B0502040204020203" pitchFamily="34" charset="0"/>
              </a:rPr>
              <a:t>great </a:t>
            </a:r>
            <a:r>
              <a:rPr lang="en-US" dirty="0">
                <a:latin typeface="Segoe UI Light" panose="020B0502040204020203" pitchFamily="34" charset="0"/>
                <a:cs typeface="Segoe UI Light" panose="020B0502040204020203" pitchFamily="34" charset="0"/>
              </a:rPr>
              <a:t>trial run at solving a real-life problem, using available data to find a business solution - choosing to open a venue in </a:t>
            </a:r>
            <a:r>
              <a:rPr lang="en-US" dirty="0" smtClean="0">
                <a:latin typeface="Segoe UI Light" panose="020B0502040204020203" pitchFamily="34" charset="0"/>
                <a:cs typeface="Segoe UI Light" panose="020B0502040204020203" pitchFamily="34" charset="0"/>
              </a:rPr>
              <a:t>London. I </a:t>
            </a:r>
            <a:r>
              <a:rPr lang="en-US" dirty="0">
                <a:latin typeface="Segoe UI Light" panose="020B0502040204020203" pitchFamily="34" charset="0"/>
                <a:cs typeface="Segoe UI Light" panose="020B0502040204020203" pitchFamily="34" charset="0"/>
              </a:rPr>
              <a:t>have made use of some frequently used python </a:t>
            </a:r>
            <a:r>
              <a:rPr lang="en-US" dirty="0" smtClean="0">
                <a:latin typeface="Segoe UI Light" panose="020B0502040204020203" pitchFamily="34" charset="0"/>
                <a:cs typeface="Segoe UI Light" panose="020B0502040204020203" pitchFamily="34" charset="0"/>
              </a:rPr>
              <a:t>libraries </a:t>
            </a:r>
            <a:r>
              <a:rPr lang="en-US" dirty="0">
                <a:latin typeface="Segoe UI Light" panose="020B0502040204020203" pitchFamily="34" charset="0"/>
                <a:cs typeface="Segoe UI Light" panose="020B0502040204020203" pitchFamily="34" charset="0"/>
              </a:rPr>
              <a:t>to </a:t>
            </a:r>
            <a:r>
              <a:rPr lang="en-US" dirty="0" smtClean="0">
                <a:latin typeface="Segoe UI Light" panose="020B0502040204020203" pitchFamily="34" charset="0"/>
                <a:cs typeface="Segoe UI Light" panose="020B0502040204020203" pitchFamily="34" charset="0"/>
              </a:rPr>
              <a:t>manipulate </a:t>
            </a:r>
            <a:r>
              <a:rPr lang="en-US" dirty="0">
                <a:latin typeface="Segoe UI Light" panose="020B0502040204020203" pitchFamily="34" charset="0"/>
                <a:cs typeface="Segoe UI Light" panose="020B0502040204020203" pitchFamily="34" charset="0"/>
              </a:rPr>
              <a:t>data, use Foursquare API to explore the information on the Boroughs I looked into and managed to make a map of results, that allowed me to </a:t>
            </a:r>
            <a:r>
              <a:rPr lang="en-US" dirty="0" smtClean="0">
                <a:latin typeface="Segoe UI Light" panose="020B0502040204020203" pitchFamily="34" charset="0"/>
                <a:cs typeface="Segoe UI Light" panose="020B0502040204020203" pitchFamily="34" charset="0"/>
              </a:rPr>
              <a:t>illustrate </a:t>
            </a:r>
            <a:r>
              <a:rPr lang="en-US" dirty="0">
                <a:latin typeface="Segoe UI Light" panose="020B0502040204020203" pitchFamily="34" charset="0"/>
                <a:cs typeface="Segoe UI Light" panose="020B0502040204020203" pitchFamily="34" charset="0"/>
              </a:rPr>
              <a:t>my point </a:t>
            </a:r>
            <a:r>
              <a:rPr lang="en-US" dirty="0" smtClean="0">
                <a:latin typeface="Segoe UI Light" panose="020B0502040204020203" pitchFamily="34" charset="0"/>
                <a:cs typeface="Segoe UI Light" panose="020B0502040204020203" pitchFamily="34" charset="0"/>
              </a:rPr>
              <a:t>graphically </a:t>
            </a:r>
            <a:r>
              <a:rPr lang="en-US" dirty="0">
                <a:latin typeface="Segoe UI Light" panose="020B0502040204020203" pitchFamily="34" charset="0"/>
                <a:cs typeface="Segoe UI Light" panose="020B0502040204020203" pitchFamily="34" charset="0"/>
              </a:rPr>
              <a:t>and quite clearly to someone, not familiar with data manipulation and who only wants to know one thing - where </a:t>
            </a:r>
            <a:r>
              <a:rPr lang="en-US" dirty="0" smtClean="0">
                <a:latin typeface="Segoe UI Light" panose="020B0502040204020203" pitchFamily="34" charset="0"/>
                <a:cs typeface="Segoe UI Light" panose="020B0502040204020203" pitchFamily="34" charset="0"/>
              </a:rPr>
              <a:t>can I setup my </a:t>
            </a:r>
            <a:r>
              <a:rPr lang="en-US" smtClean="0">
                <a:latin typeface="Segoe UI Light" panose="020B0502040204020203" pitchFamily="34" charset="0"/>
                <a:cs typeface="Segoe UI Light" panose="020B0502040204020203" pitchFamily="34" charset="0"/>
              </a:rPr>
              <a:t>new business?  </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78304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Segoe UI Light" panose="020B0502040204020203" pitchFamily="34" charset="0"/>
                <a:cs typeface="Segoe UI Light" panose="020B0502040204020203" pitchFamily="34" charset="0"/>
              </a:rPr>
              <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 Introduction </a:t>
            </a:r>
          </a:p>
        </p:txBody>
      </p:sp>
      <p:sp>
        <p:nvSpPr>
          <p:cNvPr id="3" name="Content Placeholder 2"/>
          <p:cNvSpPr>
            <a:spLocks noGrp="1"/>
          </p:cNvSpPr>
          <p:nvPr>
            <p:ph idx="1"/>
          </p:nvPr>
        </p:nvSpPr>
        <p:spPr/>
        <p:txBody>
          <a:bodyPr/>
          <a:lstStyle/>
          <a:p>
            <a:pPr marL="0" indent="0">
              <a:buNone/>
            </a:pPr>
            <a:r>
              <a:rPr lang="en-US" dirty="0" smtClean="0">
                <a:latin typeface="Segoe UI Light" panose="020B0502040204020203" pitchFamily="34" charset="0"/>
                <a:cs typeface="Segoe UI Light" panose="020B0502040204020203" pitchFamily="34" charset="0"/>
              </a:rPr>
              <a:t> </a:t>
            </a:r>
            <a:r>
              <a:rPr lang="en-US" dirty="0">
                <a:latin typeface="Segoe UI Light" panose="020B0502040204020203" pitchFamily="34" charset="0"/>
                <a:cs typeface="Segoe UI Light" panose="020B0502040204020203" pitchFamily="34" charset="0"/>
              </a:rPr>
              <a:t>London is a great city. It is diverse, multicultural and full of opportunities. But there is also another side to its popularity and appeal. London is an expensive place to live and thrive. Many businesses want to open a venue here and many pay top price to have their window on Piccadilly or Oxford Street. But what about those, who want to start their own business and cannot really afford to open in the City </a:t>
            </a:r>
            <a:r>
              <a:rPr lang="en-US" dirty="0" smtClean="0">
                <a:latin typeface="Segoe UI Light" panose="020B0502040204020203" pitchFamily="34" charset="0"/>
                <a:cs typeface="Segoe UI Light" panose="020B0502040204020203" pitchFamily="34" charset="0"/>
              </a:rPr>
              <a:t>yet? Where </a:t>
            </a:r>
            <a:r>
              <a:rPr lang="en-US" dirty="0">
                <a:latin typeface="Segoe UI Light" panose="020B0502040204020203" pitchFamily="34" charset="0"/>
                <a:cs typeface="Segoe UI Light" panose="020B0502040204020203" pitchFamily="34" charset="0"/>
              </a:rPr>
              <a:t>is it best to open a new place? Where will it be cheapest and will have enough people living around to be popular? Where the competition is not too overwhelming? </a:t>
            </a:r>
          </a:p>
        </p:txBody>
      </p:sp>
    </p:spTree>
    <p:extLst>
      <p:ext uri="{BB962C8B-B14F-4D97-AF65-F5344CB8AC3E}">
        <p14:creationId xmlns:p14="http://schemas.microsoft.com/office/powerpoint/2010/main" val="1838948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latin typeface="Segoe UI Light" panose="020B0502040204020203" pitchFamily="34" charset="0"/>
                <a:cs typeface="Segoe UI Light" panose="020B0502040204020203" pitchFamily="34" charset="0"/>
              </a:rPr>
              <a:t>If </a:t>
            </a:r>
            <a:r>
              <a:rPr lang="en-US" dirty="0">
                <a:latin typeface="Segoe UI Light" panose="020B0502040204020203" pitchFamily="34" charset="0"/>
                <a:cs typeface="Segoe UI Light" panose="020B0502040204020203" pitchFamily="34" charset="0"/>
              </a:rPr>
              <a:t>we consider all of these questions, it might be a good idea to turn to data on the outer </a:t>
            </a:r>
            <a:r>
              <a:rPr lang="en-US" dirty="0" smtClean="0">
                <a:latin typeface="Segoe UI Light" panose="020B0502040204020203" pitchFamily="34" charset="0"/>
                <a:cs typeface="Segoe UI Light" panose="020B0502040204020203" pitchFamily="34" charset="0"/>
              </a:rPr>
              <a:t>London, </a:t>
            </a:r>
            <a:r>
              <a:rPr lang="en-US" dirty="0">
                <a:latin typeface="Segoe UI Light" panose="020B0502040204020203" pitchFamily="34" charset="0"/>
                <a:cs typeface="Segoe UI Light" panose="020B0502040204020203" pitchFamily="34" charset="0"/>
              </a:rPr>
              <a:t>to look into the numbers with a bit more </a:t>
            </a:r>
            <a:r>
              <a:rPr lang="en-US" dirty="0" smtClean="0">
                <a:latin typeface="Segoe UI Light" panose="020B0502040204020203" pitchFamily="34" charset="0"/>
                <a:cs typeface="Segoe UI Light" panose="020B0502040204020203" pitchFamily="34" charset="0"/>
              </a:rPr>
              <a:t>scrutiny</a:t>
            </a:r>
            <a:r>
              <a:rPr lang="en-US" dirty="0">
                <a:latin typeface="Segoe UI Light" panose="020B0502040204020203" pitchFamily="34" charset="0"/>
                <a:cs typeface="Segoe UI Light" panose="020B0502040204020203" pitchFamily="34" charset="0"/>
              </a:rPr>
              <a:t>,</a:t>
            </a:r>
            <a:r>
              <a:rPr lang="en-US" dirty="0" smtClean="0">
                <a:latin typeface="Segoe UI Light" panose="020B0502040204020203" pitchFamily="34" charset="0"/>
                <a:cs typeface="Segoe UI Light" panose="020B0502040204020203" pitchFamily="34" charset="0"/>
              </a:rPr>
              <a:t> </a:t>
            </a:r>
            <a:r>
              <a:rPr lang="en-US" dirty="0">
                <a:latin typeface="Segoe UI Light" panose="020B0502040204020203" pitchFamily="34" charset="0"/>
                <a:cs typeface="Segoe UI Light" panose="020B0502040204020203" pitchFamily="34" charset="0"/>
              </a:rPr>
              <a:t>I have turned </a:t>
            </a:r>
            <a:r>
              <a:rPr lang="en-US" dirty="0" smtClean="0">
                <a:latin typeface="Segoe UI Light" panose="020B0502040204020203" pitchFamily="34" charset="0"/>
                <a:cs typeface="Segoe UI Light" panose="020B0502040204020203" pitchFamily="34" charset="0"/>
              </a:rPr>
              <a:t>to the following sources: </a:t>
            </a:r>
          </a:p>
          <a:p>
            <a:pPr marL="0" indent="0">
              <a:buNone/>
            </a:pPr>
            <a:endParaRPr lang="en-US" dirty="0">
              <a:latin typeface="Segoe UI Light" panose="020B0502040204020203" pitchFamily="34" charset="0"/>
              <a:cs typeface="Segoe UI Light" panose="020B0502040204020203" pitchFamily="34" charset="0"/>
            </a:endParaRPr>
          </a:p>
          <a:p>
            <a:pPr marL="0" indent="0">
              <a:buNone/>
            </a:pPr>
            <a:r>
              <a:rPr lang="en-US" dirty="0">
                <a:latin typeface="Segoe UI Light" panose="020B0502040204020203" pitchFamily="34" charset="0"/>
                <a:cs typeface="Segoe UI Light" panose="020B0502040204020203" pitchFamily="34" charset="0"/>
              </a:rPr>
              <a:t>1. Wikipedia list of London Boroughs with coordinates. </a:t>
            </a:r>
          </a:p>
          <a:p>
            <a:pPr marL="0" indent="0">
              <a:buNone/>
            </a:pPr>
            <a:r>
              <a:rPr lang="en-US" dirty="0">
                <a:latin typeface="Segoe UI Light" panose="020B0502040204020203" pitchFamily="34" charset="0"/>
                <a:cs typeface="Segoe UI Light" panose="020B0502040204020203" pitchFamily="34" charset="0"/>
              </a:rPr>
              <a:t>2. </a:t>
            </a:r>
            <a:r>
              <a:rPr lang="en-US" dirty="0" err="1">
                <a:latin typeface="Segoe UI Light" panose="020B0502040204020203" pitchFamily="34" charset="0"/>
                <a:cs typeface="Segoe UI Light" panose="020B0502040204020203" pitchFamily="34" charset="0"/>
              </a:rPr>
              <a:t>Foresquare</a:t>
            </a:r>
            <a:r>
              <a:rPr lang="en-US" dirty="0">
                <a:latin typeface="Segoe UI Light" panose="020B0502040204020203" pitchFamily="34" charset="0"/>
                <a:cs typeface="Segoe UI Light" panose="020B0502040204020203" pitchFamily="34" charset="0"/>
              </a:rPr>
              <a:t> data on the most popular venues in the respective boroughs </a:t>
            </a:r>
          </a:p>
          <a:p>
            <a:pPr marL="0" indent="0">
              <a:buNone/>
            </a:pPr>
            <a:r>
              <a:rPr lang="en-US" dirty="0">
                <a:latin typeface="Segoe UI Light" panose="020B0502040204020203" pitchFamily="34" charset="0"/>
                <a:cs typeface="Segoe UI Light" panose="020B0502040204020203" pitchFamily="34" charset="0"/>
              </a:rPr>
              <a:t>3. Online based data on rent in London boroughs </a:t>
            </a:r>
          </a:p>
          <a:p>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449005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 Methodology </a:t>
            </a:r>
          </a:p>
        </p:txBody>
      </p:sp>
      <p:sp>
        <p:nvSpPr>
          <p:cNvPr id="3" name="Content Placeholder 2"/>
          <p:cNvSpPr>
            <a:spLocks noGrp="1"/>
          </p:cNvSpPr>
          <p:nvPr>
            <p:ph idx="1"/>
          </p:nvPr>
        </p:nvSpPr>
        <p:spPr/>
        <p:txBody>
          <a:bodyPr/>
          <a:lstStyle/>
          <a:p>
            <a:pPr marL="0" indent="0">
              <a:buNone/>
            </a:pPr>
            <a:r>
              <a:rPr lang="en-IN" dirty="0" smtClean="0">
                <a:latin typeface="Segoe UI Light" panose="020B0502040204020203" pitchFamily="34" charset="0"/>
                <a:cs typeface="Segoe UI Light" panose="020B0502040204020203" pitchFamily="34" charset="0"/>
              </a:rPr>
              <a:t>First a brief look of the locality we are exploring - </a:t>
            </a: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59560"/>
            <a:ext cx="13182622" cy="2626839"/>
          </a:xfrm>
          <a:prstGeom prst="rect">
            <a:avLst/>
          </a:prstGeom>
        </p:spPr>
      </p:pic>
    </p:spTree>
    <p:extLst>
      <p:ext uri="{BB962C8B-B14F-4D97-AF65-F5344CB8AC3E}">
        <p14:creationId xmlns:p14="http://schemas.microsoft.com/office/powerpoint/2010/main" val="2147191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IN" dirty="0" smtClean="0">
                <a:latin typeface="Segoe UI Light" panose="020B0502040204020203" pitchFamily="34" charset="0"/>
                <a:cs typeface="Segoe UI Light" panose="020B0502040204020203" pitchFamily="34" charset="0"/>
              </a:rPr>
              <a:t>And follows –</a:t>
            </a:r>
          </a:p>
          <a:p>
            <a:pPr marL="0" indent="0">
              <a:buNone/>
            </a:pPr>
            <a:endParaRPr lang="en-IN" dirty="0">
              <a:latin typeface="Segoe UI Light" panose="020B0502040204020203" pitchFamily="34" charset="0"/>
              <a:cs typeface="Segoe UI Light" panose="020B0502040204020203" pitchFamily="34" charset="0"/>
            </a:endParaRPr>
          </a:p>
          <a:p>
            <a:pPr marL="0" indent="0">
              <a:buNone/>
            </a:pPr>
            <a:endParaRPr lang="en-IN" dirty="0" smtClean="0">
              <a:latin typeface="Segoe UI Light" panose="020B0502040204020203" pitchFamily="34" charset="0"/>
              <a:cs typeface="Segoe UI Light" panose="020B0502040204020203" pitchFamily="34" charset="0"/>
            </a:endParaRPr>
          </a:p>
          <a:p>
            <a:pPr marL="0" indent="0">
              <a:buNone/>
            </a:pPr>
            <a:r>
              <a:rPr lang="en-IN" dirty="0" smtClean="0">
                <a:latin typeface="Segoe UI Light" panose="020B0502040204020203" pitchFamily="34" charset="0"/>
                <a:cs typeface="Segoe UI Light" panose="020B0502040204020203" pitchFamily="34" charset="0"/>
              </a:rPr>
              <a:t> </a:t>
            </a: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762" y="2464772"/>
            <a:ext cx="10855104" cy="3253640"/>
          </a:xfrm>
          <a:prstGeom prst="rect">
            <a:avLst/>
          </a:prstGeom>
        </p:spPr>
      </p:pic>
    </p:spTree>
    <p:extLst>
      <p:ext uri="{BB962C8B-B14F-4D97-AF65-F5344CB8AC3E}">
        <p14:creationId xmlns:p14="http://schemas.microsoft.com/office/powerpoint/2010/main" val="3920593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IN" dirty="0" smtClean="0">
                <a:latin typeface="Segoe UI Light" panose="020B0502040204020203" pitchFamily="34" charset="0"/>
                <a:cs typeface="Segoe UI Light" panose="020B0502040204020203" pitchFamily="34" charset="0"/>
              </a:rPr>
              <a:t>Now a representation of our locality on folium map -  </a:t>
            </a:r>
          </a:p>
          <a:p>
            <a:pPr marL="0" indent="0">
              <a:buNone/>
            </a:pPr>
            <a:endParaRPr lang="en-IN" dirty="0">
              <a:latin typeface="Segoe UI Light" panose="020B0502040204020203" pitchFamily="34" charset="0"/>
              <a:cs typeface="Segoe UI Light" panose="020B0502040204020203" pitchFamily="34" charset="0"/>
            </a:endParaRPr>
          </a:p>
          <a:p>
            <a:pPr marL="0" indent="0">
              <a:buNone/>
            </a:pP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796" y="2431220"/>
            <a:ext cx="9257377" cy="4255605"/>
          </a:xfrm>
          <a:prstGeom prst="rect">
            <a:avLst/>
          </a:prstGeom>
        </p:spPr>
      </p:pic>
    </p:spTree>
    <p:extLst>
      <p:ext uri="{BB962C8B-B14F-4D97-AF65-F5344CB8AC3E}">
        <p14:creationId xmlns:p14="http://schemas.microsoft.com/office/powerpoint/2010/main" val="3304837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a:latin typeface="Segoe UI Light" panose="020B0502040204020203" pitchFamily="34" charset="0"/>
                <a:cs typeface="Segoe UI Light" panose="020B0502040204020203" pitchFamily="34" charset="0"/>
              </a:rPr>
              <a:t>First thing that </a:t>
            </a:r>
            <a:r>
              <a:rPr lang="en-US" dirty="0" smtClean="0">
                <a:latin typeface="Segoe UI Light" panose="020B0502040204020203" pitchFamily="34" charset="0"/>
                <a:cs typeface="Segoe UI Light" panose="020B0502040204020203" pitchFamily="34" charset="0"/>
              </a:rPr>
              <a:t>comes </a:t>
            </a:r>
            <a:r>
              <a:rPr lang="en-US" dirty="0">
                <a:latin typeface="Segoe UI Light" panose="020B0502040204020203" pitchFamily="34" charset="0"/>
                <a:cs typeface="Segoe UI Light" panose="020B0502040204020203" pitchFamily="34" charset="0"/>
              </a:rPr>
              <a:t>to mind is how far apart they are, except maybe the top right corner ones. Due to the different size boroughs, quite a drastic difference in cultural and ethnic diversity in each borough, it will be more than interesting clashing them against each other! </a:t>
            </a:r>
          </a:p>
          <a:p>
            <a:pPr marL="0" indent="0">
              <a:buNone/>
            </a:pPr>
            <a:r>
              <a:rPr lang="en-US" dirty="0">
                <a:latin typeface="Segoe UI Light" panose="020B0502040204020203" pitchFamily="34" charset="0"/>
                <a:cs typeface="Segoe UI Light" panose="020B0502040204020203" pitchFamily="34" charset="0"/>
              </a:rPr>
              <a:t>To get a feel for what is the most and least favored venues for the people who live in the boroughs in question, we will use Foursquare data for venue exploration around the borough coordinates. Since in London you have everything pretty much everywhere, we will need to limit the amount of reviewed venues. For that, we will need to filter each borough`s preferences for their top 5 places of interest in the format below. </a:t>
            </a:r>
          </a:p>
          <a:p>
            <a:pPr marL="0" indent="0">
              <a:buNone/>
            </a:pP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30726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IN" dirty="0" smtClean="0">
                <a:latin typeface="Segoe UI Light" panose="020B0502040204020203" pitchFamily="34" charset="0"/>
                <a:cs typeface="Segoe UI Light" panose="020B0502040204020203" pitchFamily="34" charset="0"/>
              </a:rPr>
              <a:t>Something like this – </a:t>
            </a:r>
          </a:p>
          <a:p>
            <a:pPr marL="0" indent="0">
              <a:buNone/>
            </a:pPr>
            <a:endParaRPr lang="en-IN" dirty="0">
              <a:latin typeface="Segoe UI Light" panose="020B0502040204020203" pitchFamily="34" charset="0"/>
              <a:cs typeface="Segoe UI Light" panose="020B0502040204020203" pitchFamily="34" charset="0"/>
            </a:endParaRPr>
          </a:p>
          <a:p>
            <a:pPr marL="0" indent="0">
              <a:buNone/>
            </a:pPr>
            <a:endParaRPr lang="en-US" dirty="0">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820" y="2459511"/>
            <a:ext cx="13671829" cy="3717452"/>
          </a:xfrm>
          <a:prstGeom prst="rect">
            <a:avLst/>
          </a:prstGeom>
        </p:spPr>
      </p:pic>
    </p:spTree>
    <p:extLst>
      <p:ext uri="{BB962C8B-B14F-4D97-AF65-F5344CB8AC3E}">
        <p14:creationId xmlns:p14="http://schemas.microsoft.com/office/powerpoint/2010/main" val="2409093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IN" dirty="0" smtClean="0">
                <a:latin typeface="Segoe UI Light" panose="020B0502040204020203" pitchFamily="34" charset="0"/>
                <a:cs typeface="Segoe UI Light" panose="020B0502040204020203" pitchFamily="34" charset="0"/>
              </a:rPr>
              <a:t>Now we identify distinct clusters – </a:t>
            </a:r>
          </a:p>
          <a:p>
            <a:pPr marL="0" indent="0">
              <a:buNone/>
            </a:pPr>
            <a:endParaRPr lang="en-IN" dirty="0">
              <a:latin typeface="Segoe UI Light" panose="020B0502040204020203" pitchFamily="34" charset="0"/>
              <a:cs typeface="Segoe UI Light" panose="020B0502040204020203" pitchFamily="34" charset="0"/>
            </a:endParaRPr>
          </a:p>
          <a:p>
            <a:pPr marL="0" indent="0">
              <a:buNone/>
            </a:pP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91047"/>
            <a:ext cx="10237520" cy="4566953"/>
          </a:xfrm>
          <a:prstGeom prst="rect">
            <a:avLst/>
          </a:prstGeom>
        </p:spPr>
      </p:pic>
    </p:spTree>
    <p:extLst>
      <p:ext uri="{BB962C8B-B14F-4D97-AF65-F5344CB8AC3E}">
        <p14:creationId xmlns:p14="http://schemas.microsoft.com/office/powerpoint/2010/main" val="1904665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904</Words>
  <Application>Microsoft Office PowerPoint</Application>
  <PresentationFormat>Widescreen</PresentationFormat>
  <Paragraphs>40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Segoe UI Light</vt:lpstr>
      <vt:lpstr>Office Theme</vt:lpstr>
      <vt:lpstr>Coursera Capstone Project</vt:lpstr>
      <vt:lpstr>  Introduction </vt:lpstr>
      <vt:lpstr>PowerPoint Presentation</vt:lpstr>
      <vt:lpstr>  Methodology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vt:lpstr>
      <vt:lpstr>Findings</vt:lpstr>
      <vt:lpstr>Conclusion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dc:title>
  <dc:creator>Nipun Khare</dc:creator>
  <cp:lastModifiedBy>Nipun Khare</cp:lastModifiedBy>
  <cp:revision>10</cp:revision>
  <dcterms:created xsi:type="dcterms:W3CDTF">2020-08-09T18:26:22Z</dcterms:created>
  <dcterms:modified xsi:type="dcterms:W3CDTF">2020-08-09T18:51:51Z</dcterms:modified>
</cp:coreProperties>
</file>