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9" r:id="rId4"/>
    <p:sldId id="260" r:id="rId5"/>
    <p:sldId id="261" r:id="rId6"/>
    <p:sldId id="262" r:id="rId7"/>
    <p:sldId id="263" r:id="rId8"/>
    <p:sldId id="264" r:id="rId9"/>
    <p:sldId id="277"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87" r:id="rId23"/>
    <p:sldId id="288" r:id="rId24"/>
    <p:sldId id="289" r:id="rId25"/>
    <p:sldId id="278" r:id="rId26"/>
    <p:sldId id="279" r:id="rId27"/>
    <p:sldId id="280" r:id="rId28"/>
    <p:sldId id="281" r:id="rId29"/>
    <p:sldId id="282" r:id="rId30"/>
    <p:sldId id="283" r:id="rId31"/>
    <p:sldId id="284" r:id="rId32"/>
    <p:sldId id="285" r:id="rId33"/>
    <p:sldId id="286"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6AD6D-CA29-4E69-8CB4-A23092ED6835}"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EF886-8A45-4BB0-8425-1F07A65923CC}" type="slidenum">
              <a:rPr lang="en-US" smtClean="0"/>
              <a:t>‹#›</a:t>
            </a:fld>
            <a:endParaRPr lang="en-US"/>
          </a:p>
        </p:txBody>
      </p:sp>
    </p:spTree>
    <p:extLst>
      <p:ext uri="{BB962C8B-B14F-4D97-AF65-F5344CB8AC3E}">
        <p14:creationId xmlns:p14="http://schemas.microsoft.com/office/powerpoint/2010/main" val="120635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EF886-8A45-4BB0-8425-1F07A65923CC}" type="slidenum">
              <a:rPr lang="en-US" smtClean="0"/>
              <a:t>6</a:t>
            </a:fld>
            <a:endParaRPr lang="en-US"/>
          </a:p>
        </p:txBody>
      </p:sp>
    </p:spTree>
    <p:extLst>
      <p:ext uri="{BB962C8B-B14F-4D97-AF65-F5344CB8AC3E}">
        <p14:creationId xmlns:p14="http://schemas.microsoft.com/office/powerpoint/2010/main" val="88369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340429"/>
          </a:xfrm>
        </p:spPr>
        <p:txBody>
          <a:bodyPr/>
          <a:lstStyle/>
          <a:p>
            <a:r>
              <a:rPr lang="en-US" sz="6000" dirty="0"/>
              <a:t>Internet Application Development – Lec10</a:t>
            </a:r>
          </a:p>
        </p:txBody>
      </p:sp>
      <p:sp>
        <p:nvSpPr>
          <p:cNvPr id="3" name="Subtitle 2"/>
          <p:cNvSpPr>
            <a:spLocks noGrp="1"/>
          </p:cNvSpPr>
          <p:nvPr>
            <p:ph type="subTitle" idx="1"/>
          </p:nvPr>
        </p:nvSpPr>
        <p:spPr/>
        <p:txBody>
          <a:bodyPr/>
          <a:lstStyle/>
          <a:p>
            <a:r>
              <a:rPr lang="en-US" dirty="0" smtClean="0"/>
              <a:t>By: </a:t>
            </a:r>
            <a:r>
              <a:rPr lang="en-US" dirty="0" err="1" smtClean="0"/>
              <a:t>p.pirapuraj</a:t>
            </a:r>
            <a:endParaRPr lang="en-US" dirty="0"/>
          </a:p>
        </p:txBody>
      </p:sp>
    </p:spTree>
    <p:extLst>
      <p:ext uri="{BB962C8B-B14F-4D97-AF65-F5344CB8AC3E}">
        <p14:creationId xmlns:p14="http://schemas.microsoft.com/office/powerpoint/2010/main" val="384329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p>
        </p:txBody>
      </p:sp>
      <p:sp>
        <p:nvSpPr>
          <p:cNvPr id="3" name="Content Placeholder 2"/>
          <p:cNvSpPr>
            <a:spLocks noGrp="1"/>
          </p:cNvSpPr>
          <p:nvPr>
            <p:ph idx="1"/>
          </p:nvPr>
        </p:nvSpPr>
        <p:spPr>
          <a:xfrm>
            <a:off x="1103312" y="2052918"/>
            <a:ext cx="8946541" cy="4643446"/>
          </a:xfrm>
        </p:spPr>
        <p:txBody>
          <a:bodyPr>
            <a:noAutofit/>
          </a:bodyPr>
          <a:lstStyle/>
          <a:p>
            <a:pPr algn="just"/>
            <a:r>
              <a:rPr lang="en-US" sz="2800" dirty="0"/>
              <a:t>Cross-site scripting (XSS) is an exploit where the attacker attaches code onto a legitimate website that will execute when the victim loads the website. </a:t>
            </a:r>
            <a:endParaRPr lang="en-US" sz="2800" dirty="0" smtClean="0"/>
          </a:p>
          <a:p>
            <a:pPr algn="just"/>
            <a:r>
              <a:rPr lang="en-US" sz="2800" dirty="0" smtClean="0"/>
              <a:t>That </a:t>
            </a:r>
            <a:r>
              <a:rPr lang="en-US" sz="2800" dirty="0"/>
              <a:t>malicious code can be inserted in several ways. Most popularly, it is either added to the end of a </a:t>
            </a:r>
            <a:r>
              <a:rPr lang="en-US" sz="2800" dirty="0" err="1"/>
              <a:t>url</a:t>
            </a:r>
            <a:r>
              <a:rPr lang="en-US" sz="2800" dirty="0"/>
              <a:t> or posted directly onto a page that displays user-generated content. In more technical terms, cross-site scripting is a client-side code injection attack.</a:t>
            </a:r>
          </a:p>
        </p:txBody>
      </p:sp>
    </p:spTree>
    <p:extLst>
      <p:ext uri="{BB962C8B-B14F-4D97-AF65-F5344CB8AC3E}">
        <p14:creationId xmlns:p14="http://schemas.microsoft.com/office/powerpoint/2010/main" val="116340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46111" y="1609803"/>
            <a:ext cx="11031567" cy="5081709"/>
          </a:xfrm>
          <a:prstGeom prst="rect">
            <a:avLst/>
          </a:prstGeom>
        </p:spPr>
      </p:pic>
    </p:spTree>
    <p:extLst>
      <p:ext uri="{BB962C8B-B14F-4D97-AF65-F5344CB8AC3E}">
        <p14:creationId xmlns:p14="http://schemas.microsoft.com/office/powerpoint/2010/main" val="1895817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Vulnerabilities</a:t>
            </a:r>
          </a:p>
        </p:txBody>
      </p:sp>
      <p:sp>
        <p:nvSpPr>
          <p:cNvPr id="3" name="Content Placeholder 2"/>
          <p:cNvSpPr>
            <a:spLocks noGrp="1"/>
          </p:cNvSpPr>
          <p:nvPr>
            <p:ph idx="1"/>
          </p:nvPr>
        </p:nvSpPr>
        <p:spPr/>
        <p:txBody>
          <a:bodyPr>
            <a:normAutofit/>
          </a:bodyPr>
          <a:lstStyle/>
          <a:p>
            <a:pPr algn="just"/>
            <a:r>
              <a:rPr lang="en-US" sz="2800" dirty="0"/>
              <a:t>Remote File Inclusion (RFI) and Local File Inclusion (LFI) are vulnerabilities that are often found in poorly-written web applications. These vulnerabilities occur when a web application allows the user to submit input into files or upload files to the server.</a:t>
            </a:r>
          </a:p>
        </p:txBody>
      </p:sp>
    </p:spTree>
    <p:extLst>
      <p:ext uri="{BB962C8B-B14F-4D97-AF65-F5344CB8AC3E}">
        <p14:creationId xmlns:p14="http://schemas.microsoft.com/office/powerpoint/2010/main" val="8112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Inclusion Vulnerabilities…</a:t>
            </a:r>
            <a:endParaRPr lang="en-US" dirty="0"/>
          </a:p>
        </p:txBody>
      </p:sp>
      <p:sp>
        <p:nvSpPr>
          <p:cNvPr id="3" name="Content Placeholder 2"/>
          <p:cNvSpPr>
            <a:spLocks noGrp="1"/>
          </p:cNvSpPr>
          <p:nvPr>
            <p:ph idx="1"/>
          </p:nvPr>
        </p:nvSpPr>
        <p:spPr>
          <a:xfrm>
            <a:off x="1103312" y="2052918"/>
            <a:ext cx="8946541" cy="3359591"/>
          </a:xfrm>
        </p:spPr>
        <p:txBody>
          <a:bodyPr>
            <a:normAutofit/>
          </a:bodyPr>
          <a:lstStyle/>
          <a:p>
            <a:pPr algn="just"/>
            <a:r>
              <a:rPr lang="en-US" sz="2800" dirty="0"/>
              <a:t>LFI vulnerabilities allow an attacker to read (and sometimes execute) files on the victim machine. This can be very dangerous because if the web server is misconfigured and running with high privileges, the attacker may gain access to sensitive information. </a:t>
            </a:r>
            <a:endParaRPr lang="en-US" sz="2800" dirty="0" smtClean="0"/>
          </a:p>
          <a:p>
            <a:pPr marL="0" indent="0" algn="just">
              <a:buNone/>
            </a:pPr>
            <a:endParaRPr lang="en-US" sz="2800" dirty="0"/>
          </a:p>
        </p:txBody>
      </p:sp>
    </p:spTree>
    <p:extLst>
      <p:ext uri="{BB962C8B-B14F-4D97-AF65-F5344CB8AC3E}">
        <p14:creationId xmlns:p14="http://schemas.microsoft.com/office/powerpoint/2010/main" val="2761385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Vulnerabilities…</a:t>
            </a:r>
          </a:p>
        </p:txBody>
      </p:sp>
      <p:sp>
        <p:nvSpPr>
          <p:cNvPr id="3" name="Content Placeholder 2"/>
          <p:cNvSpPr>
            <a:spLocks noGrp="1"/>
          </p:cNvSpPr>
          <p:nvPr>
            <p:ph idx="1"/>
          </p:nvPr>
        </p:nvSpPr>
        <p:spPr/>
        <p:txBody>
          <a:bodyPr>
            <a:normAutofit/>
          </a:bodyPr>
          <a:lstStyle/>
          <a:p>
            <a:pPr algn="just"/>
            <a:r>
              <a:rPr lang="en-US" sz="2800" dirty="0"/>
              <a:t>If the attacker is able to place code on the web server through other means, then they may be able to execute arbitrary commands.</a:t>
            </a:r>
          </a:p>
          <a:p>
            <a:pPr marL="0" indent="0" algn="just">
              <a:buNone/>
            </a:pPr>
            <a:endParaRPr lang="en-US" sz="2800" dirty="0" smtClean="0"/>
          </a:p>
          <a:p>
            <a:pPr algn="just"/>
            <a:r>
              <a:rPr lang="en-US" sz="2800" dirty="0" smtClean="0"/>
              <a:t>RFI </a:t>
            </a:r>
            <a:r>
              <a:rPr lang="en-US" sz="2800" dirty="0"/>
              <a:t>vulnerabilities are easier to exploit but less common. Instead of accessing a file on the local machine, the attacker is able to execute code hosted on their own machine</a:t>
            </a:r>
            <a:r>
              <a:rPr lang="en-US" sz="2800" dirty="0" smtClean="0"/>
              <a:t>.</a:t>
            </a:r>
          </a:p>
        </p:txBody>
      </p:sp>
    </p:spTree>
    <p:extLst>
      <p:ext uri="{BB962C8B-B14F-4D97-AF65-F5344CB8AC3E}">
        <p14:creationId xmlns:p14="http://schemas.microsoft.com/office/powerpoint/2010/main" val="1553607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a:t>
            </a:r>
            <a:endParaRPr lang="en-US" dirty="0"/>
          </a:p>
        </p:txBody>
      </p:sp>
      <p:sp>
        <p:nvSpPr>
          <p:cNvPr id="3" name="Content Placeholder 2"/>
          <p:cNvSpPr>
            <a:spLocks noGrp="1"/>
          </p:cNvSpPr>
          <p:nvPr>
            <p:ph idx="1"/>
          </p:nvPr>
        </p:nvSpPr>
        <p:spPr/>
        <p:txBody>
          <a:bodyPr>
            <a:normAutofit/>
          </a:bodyPr>
          <a:lstStyle/>
          <a:p>
            <a:pPr algn="just"/>
            <a:r>
              <a:rPr lang="en-US" sz="2800" dirty="0"/>
              <a:t>By deploying a WAF in front of a web application, a shield is placed between the web application and the Internet. </a:t>
            </a:r>
            <a:endParaRPr lang="en-US" sz="2800" dirty="0" smtClean="0"/>
          </a:p>
          <a:p>
            <a:pPr algn="just"/>
            <a:endParaRPr lang="en-US" sz="2800" dirty="0"/>
          </a:p>
          <a:p>
            <a:pPr algn="just"/>
            <a:r>
              <a:rPr lang="en-US" sz="2800" dirty="0" smtClean="0"/>
              <a:t>While </a:t>
            </a:r>
            <a:r>
              <a:rPr lang="en-US" sz="2800" dirty="0"/>
              <a:t>a proxy server protects a client machine’s identity by using an intermediary, a WAF is a type of reverse-proxy, protecting the server from exposure by having clients pass through the WAF before reaching the server.</a:t>
            </a:r>
          </a:p>
        </p:txBody>
      </p:sp>
    </p:spTree>
    <p:extLst>
      <p:ext uri="{BB962C8B-B14F-4D97-AF65-F5344CB8AC3E}">
        <p14:creationId xmlns:p14="http://schemas.microsoft.com/office/powerpoint/2010/main" val="636202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WAF…</a:t>
            </a:r>
          </a:p>
        </p:txBody>
      </p:sp>
      <p:sp>
        <p:nvSpPr>
          <p:cNvPr id="3" name="Content Placeholder 2"/>
          <p:cNvSpPr>
            <a:spLocks noGrp="1"/>
          </p:cNvSpPr>
          <p:nvPr>
            <p:ph idx="1"/>
          </p:nvPr>
        </p:nvSpPr>
        <p:spPr>
          <a:xfrm>
            <a:off x="983239" y="1566921"/>
            <a:ext cx="8946541" cy="4643446"/>
          </a:xfrm>
        </p:spPr>
        <p:txBody>
          <a:bodyPr>
            <a:noAutofit/>
          </a:bodyPr>
          <a:lstStyle/>
          <a:p>
            <a:pPr algn="just"/>
            <a:r>
              <a:rPr lang="en-US" sz="2800" dirty="0"/>
              <a:t>A WAF operates through a set of rules often called policies. These policies aim to protect against vulnerabilities in the application by filtering out malicious traffic. </a:t>
            </a:r>
            <a:endParaRPr lang="en-US" sz="2800" dirty="0" smtClean="0"/>
          </a:p>
          <a:p>
            <a:pPr algn="just"/>
            <a:endParaRPr lang="en-US" sz="2800" dirty="0"/>
          </a:p>
          <a:p>
            <a:pPr algn="just"/>
            <a:r>
              <a:rPr lang="en-US" sz="2800" dirty="0" smtClean="0"/>
              <a:t>The </a:t>
            </a:r>
            <a:r>
              <a:rPr lang="en-US" sz="2800" dirty="0"/>
              <a:t>value of a WAF comes in part from the speed and ease with which policy modification can be implemented, allowing for faster response to varying attack vectors; during a </a:t>
            </a:r>
            <a:r>
              <a:rPr lang="en-US" sz="2800" dirty="0" err="1">
                <a:solidFill>
                  <a:srgbClr val="FFFF00"/>
                </a:solidFill>
              </a:rPr>
              <a:t>DDoS</a:t>
            </a:r>
            <a:r>
              <a:rPr lang="en-US" sz="2800" dirty="0">
                <a:solidFill>
                  <a:srgbClr val="FFFF00"/>
                </a:solidFill>
              </a:rPr>
              <a:t> attack</a:t>
            </a:r>
            <a:r>
              <a:rPr lang="en-US" sz="2800" dirty="0"/>
              <a:t>, rate limiting can be quickly implemented by modifying WAF policies.</a:t>
            </a:r>
          </a:p>
        </p:txBody>
      </p:sp>
    </p:spTree>
    <p:extLst>
      <p:ext uri="{BB962C8B-B14F-4D97-AF65-F5344CB8AC3E}">
        <p14:creationId xmlns:p14="http://schemas.microsoft.com/office/powerpoint/2010/main" val="91144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DDOS How A WAF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78" y="1324138"/>
            <a:ext cx="11181660" cy="505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7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WAS</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A WAF can be implemented one of three different ways, each with it’s own benefits and shortcomings</a:t>
            </a:r>
            <a:r>
              <a:rPr lang="en-US" sz="2400" dirty="0" smtClean="0"/>
              <a:t>:</a:t>
            </a:r>
          </a:p>
          <a:p>
            <a:pPr marL="0" indent="0" algn="just">
              <a:buNone/>
            </a:pPr>
            <a:endParaRPr lang="en-US" sz="2400" dirty="0" smtClean="0"/>
          </a:p>
          <a:p>
            <a:pPr algn="just"/>
            <a:r>
              <a:rPr lang="en-US" sz="2400" dirty="0"/>
              <a:t>A </a:t>
            </a:r>
            <a:r>
              <a:rPr lang="en-US" sz="2400" dirty="0">
                <a:solidFill>
                  <a:srgbClr val="FFFF00"/>
                </a:solidFill>
              </a:rPr>
              <a:t>network-based</a:t>
            </a:r>
            <a:r>
              <a:rPr lang="en-US" sz="2400" dirty="0"/>
              <a:t> WAF is generally hardware-based. Since they are installed locally they minimize latency, but network-based WAFs are the most expensive option and also require the storage and maintenance of physical equipment.</a:t>
            </a:r>
            <a:endParaRPr lang="en-US" sz="2800" dirty="0"/>
          </a:p>
        </p:txBody>
      </p:sp>
    </p:spTree>
    <p:extLst>
      <p:ext uri="{BB962C8B-B14F-4D97-AF65-F5344CB8AC3E}">
        <p14:creationId xmlns:p14="http://schemas.microsoft.com/office/powerpoint/2010/main" val="4191267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WAS…</a:t>
            </a:r>
            <a:endParaRPr lang="en-US" dirty="0"/>
          </a:p>
        </p:txBody>
      </p:sp>
      <p:sp>
        <p:nvSpPr>
          <p:cNvPr id="3" name="Content Placeholder 2"/>
          <p:cNvSpPr>
            <a:spLocks noGrp="1"/>
          </p:cNvSpPr>
          <p:nvPr>
            <p:ph idx="1"/>
          </p:nvPr>
        </p:nvSpPr>
        <p:spPr/>
        <p:txBody>
          <a:bodyPr>
            <a:normAutofit/>
          </a:bodyPr>
          <a:lstStyle/>
          <a:p>
            <a:pPr algn="just"/>
            <a:r>
              <a:rPr lang="en-US" sz="2800" dirty="0"/>
              <a:t>A </a:t>
            </a:r>
            <a:r>
              <a:rPr lang="en-US" sz="2800" dirty="0">
                <a:solidFill>
                  <a:srgbClr val="FFFF00"/>
                </a:solidFill>
              </a:rPr>
              <a:t>host-based</a:t>
            </a:r>
            <a:r>
              <a:rPr lang="en-US" sz="2800" dirty="0"/>
              <a:t> WAF may be fully integrated into an application’s software. This solution is less expensive than a network-based WAF and offers more customizability. The downside of a host-based WAF is the consumption of local server resources, implementation complexity, and maintenance costs. </a:t>
            </a:r>
          </a:p>
        </p:txBody>
      </p:sp>
    </p:spTree>
    <p:extLst>
      <p:ext uri="{BB962C8B-B14F-4D97-AF65-F5344CB8AC3E}">
        <p14:creationId xmlns:p14="http://schemas.microsoft.com/office/powerpoint/2010/main" val="251066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8" y="2838866"/>
            <a:ext cx="9404723" cy="1400530"/>
          </a:xfrm>
        </p:spPr>
        <p:txBody>
          <a:bodyPr/>
          <a:lstStyle/>
          <a:p>
            <a:r>
              <a:rPr lang="en-US" sz="5400" dirty="0"/>
              <a:t>W</a:t>
            </a:r>
            <a:r>
              <a:rPr lang="en-US" sz="5400" dirty="0" smtClean="0"/>
              <a:t>eb </a:t>
            </a:r>
            <a:r>
              <a:rPr lang="en-US" sz="5400" dirty="0"/>
              <a:t>A</a:t>
            </a:r>
            <a:r>
              <a:rPr lang="en-US" sz="5400" dirty="0" smtClean="0"/>
              <a:t>pplication </a:t>
            </a:r>
            <a:r>
              <a:rPr lang="en-US" sz="5400" dirty="0"/>
              <a:t>S</a:t>
            </a:r>
            <a:r>
              <a:rPr lang="en-US" sz="5400" dirty="0" smtClean="0"/>
              <a:t>ecurity</a:t>
            </a:r>
            <a:endParaRPr lang="en-US" sz="5400" dirty="0"/>
          </a:p>
        </p:txBody>
      </p:sp>
    </p:spTree>
    <p:extLst>
      <p:ext uri="{BB962C8B-B14F-4D97-AF65-F5344CB8AC3E}">
        <p14:creationId xmlns:p14="http://schemas.microsoft.com/office/powerpoint/2010/main" val="311857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WAS…</a:t>
            </a:r>
          </a:p>
        </p:txBody>
      </p:sp>
      <p:sp>
        <p:nvSpPr>
          <p:cNvPr id="3" name="Content Placeholder 2"/>
          <p:cNvSpPr>
            <a:spLocks noGrp="1"/>
          </p:cNvSpPr>
          <p:nvPr>
            <p:ph idx="1"/>
          </p:nvPr>
        </p:nvSpPr>
        <p:spPr>
          <a:xfrm>
            <a:off x="1103312" y="2052919"/>
            <a:ext cx="8946541" cy="3036318"/>
          </a:xfrm>
        </p:spPr>
        <p:txBody>
          <a:bodyPr>
            <a:normAutofit/>
          </a:bodyPr>
          <a:lstStyle/>
          <a:p>
            <a:pPr algn="just"/>
            <a:r>
              <a:rPr lang="en-US" sz="2800" dirty="0">
                <a:solidFill>
                  <a:srgbClr val="FFFF00"/>
                </a:solidFill>
              </a:rPr>
              <a:t>Cloud-based</a:t>
            </a:r>
            <a:r>
              <a:rPr lang="en-US" sz="2800" dirty="0"/>
              <a:t> WAFs offer an affordable option that is very easy to implement; they usually offer a turnkey installation that is as simple as a change in DNS to redirect traffic. Cloud-based WAFs also have a minimal upfront cost, as users pay monthly or annually for security as a service.</a:t>
            </a:r>
          </a:p>
        </p:txBody>
      </p:sp>
    </p:spTree>
    <p:extLst>
      <p:ext uri="{BB962C8B-B14F-4D97-AF65-F5344CB8AC3E}">
        <p14:creationId xmlns:p14="http://schemas.microsoft.com/office/powerpoint/2010/main" val="3383530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2835700"/>
            <a:ext cx="9709089" cy="1400530"/>
          </a:xfrm>
        </p:spPr>
        <p:txBody>
          <a:bodyPr/>
          <a:lstStyle/>
          <a:p>
            <a:r>
              <a:rPr lang="en-US" dirty="0"/>
              <a:t>How Can </a:t>
            </a:r>
            <a:r>
              <a:rPr lang="en-US" dirty="0" smtClean="0"/>
              <a:t>Secure Web </a:t>
            </a:r>
            <a:r>
              <a:rPr lang="en-US" dirty="0"/>
              <a:t>Applications</a:t>
            </a:r>
            <a:r>
              <a:rPr lang="en-US" dirty="0" smtClean="0"/>
              <a:t>?</a:t>
            </a:r>
            <a:endParaRPr lang="en-US" dirty="0"/>
          </a:p>
        </p:txBody>
      </p:sp>
    </p:spTree>
    <p:extLst>
      <p:ext uri="{BB962C8B-B14F-4D97-AF65-F5344CB8AC3E}">
        <p14:creationId xmlns:p14="http://schemas.microsoft.com/office/powerpoint/2010/main" val="2197987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 Protection</a:t>
            </a:r>
          </a:p>
        </p:txBody>
      </p:sp>
      <p:sp>
        <p:nvSpPr>
          <p:cNvPr id="3" name="Content Placeholder 2"/>
          <p:cNvSpPr>
            <a:spLocks noGrp="1"/>
          </p:cNvSpPr>
          <p:nvPr>
            <p:ph idx="1"/>
          </p:nvPr>
        </p:nvSpPr>
        <p:spPr/>
        <p:txBody>
          <a:bodyPr>
            <a:normAutofit/>
          </a:bodyPr>
          <a:lstStyle/>
          <a:p>
            <a:r>
              <a:rPr lang="en-US" sz="2400" dirty="0"/>
              <a:t>Protect your application from XSS attacks</a:t>
            </a:r>
          </a:p>
          <a:p>
            <a:r>
              <a:rPr lang="en-US" sz="2400" dirty="0"/>
              <a:t>Filter output by converting text/data which might have dangerous  HTML characters to its encoded format:</a:t>
            </a:r>
          </a:p>
          <a:p>
            <a:pPr marL="1085850" lvl="2" indent="-285750">
              <a:buFont typeface="Arial" panose="020B0604020202020204" pitchFamily="34" charset="0"/>
              <a:buChar char="•"/>
            </a:pPr>
            <a:r>
              <a:rPr lang="en-US" sz="2400" dirty="0" smtClean="0"/>
              <a:t>'&lt;' </a:t>
            </a:r>
            <a:r>
              <a:rPr lang="en-US" sz="2400" dirty="0"/>
              <a:t>and '&gt;' to '&amp;</a:t>
            </a:r>
            <a:r>
              <a:rPr lang="en-US" sz="2400" dirty="0" err="1"/>
              <a:t>lt</a:t>
            </a:r>
            <a:r>
              <a:rPr lang="en-US" sz="2400" dirty="0"/>
              <a:t>;' and '&amp;</a:t>
            </a:r>
            <a:r>
              <a:rPr lang="en-US" sz="2400" dirty="0" err="1"/>
              <a:t>gt</a:t>
            </a:r>
            <a:r>
              <a:rPr lang="en-US" sz="2400" dirty="0"/>
              <a:t>;’</a:t>
            </a:r>
          </a:p>
          <a:p>
            <a:pPr marL="1085850" lvl="2" indent="-285750">
              <a:buFont typeface="Arial" panose="020B0604020202020204" pitchFamily="34" charset="0"/>
              <a:buChar char="•"/>
            </a:pPr>
            <a:r>
              <a:rPr lang="en-US" sz="2400" dirty="0" smtClean="0"/>
              <a:t>'(' </a:t>
            </a:r>
            <a:r>
              <a:rPr lang="en-US" sz="2400" dirty="0"/>
              <a:t>and ')' to '&amp;#40;' and '&amp;#41;’</a:t>
            </a:r>
          </a:p>
          <a:p>
            <a:pPr marL="1085850" lvl="2" indent="-285750">
              <a:buFont typeface="Arial" panose="020B0604020202020204" pitchFamily="34" charset="0"/>
              <a:buChar char="•"/>
            </a:pPr>
            <a:r>
              <a:rPr lang="en-US" sz="2400" dirty="0" smtClean="0"/>
              <a:t>'#' </a:t>
            </a:r>
            <a:r>
              <a:rPr lang="en-US" sz="2400" dirty="0"/>
              <a:t>and '&amp;' to '&amp;#35;' and '&amp;#38;‘</a:t>
            </a:r>
          </a:p>
          <a:p>
            <a:r>
              <a:rPr lang="en-US" sz="2400" dirty="0"/>
              <a:t>Recommend filtering on input as much as possible. (some data  may need to allow special characters</a:t>
            </a:r>
            <a:r>
              <a:rPr lang="en-US" sz="2400" dirty="0" smtClean="0"/>
              <a:t>.)</a:t>
            </a:r>
            <a:endParaRPr lang="en-US" sz="2400" dirty="0"/>
          </a:p>
        </p:txBody>
      </p:sp>
    </p:spTree>
    <p:extLst>
      <p:ext uri="{BB962C8B-B14F-4D97-AF65-F5344CB8AC3E}">
        <p14:creationId xmlns:p14="http://schemas.microsoft.com/office/powerpoint/2010/main" val="3878907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File Execution Protection</a:t>
            </a:r>
          </a:p>
        </p:txBody>
      </p:sp>
      <p:sp>
        <p:nvSpPr>
          <p:cNvPr id="3" name="Content Placeholder 2"/>
          <p:cNvSpPr>
            <a:spLocks noGrp="1"/>
          </p:cNvSpPr>
          <p:nvPr>
            <p:ph idx="1"/>
          </p:nvPr>
        </p:nvSpPr>
        <p:spPr>
          <a:xfrm>
            <a:off x="1104293" y="1609573"/>
            <a:ext cx="8946541" cy="4698864"/>
          </a:xfrm>
        </p:spPr>
        <p:txBody>
          <a:bodyPr>
            <a:noAutofit/>
          </a:bodyPr>
          <a:lstStyle/>
          <a:p>
            <a:r>
              <a:rPr lang="en-US" sz="2400" dirty="0" smtClean="0"/>
              <a:t>Do not allow user input to be used for any part of a file or  path name.</a:t>
            </a:r>
          </a:p>
          <a:p>
            <a:r>
              <a:rPr lang="en-US" sz="2400" dirty="0" smtClean="0"/>
              <a:t>Where user input must influence a file name or URL, use a  fully enumerated list to positively validate the value.</a:t>
            </a:r>
          </a:p>
          <a:p>
            <a:r>
              <a:rPr lang="en-US" sz="2400" dirty="0" smtClean="0"/>
              <a:t>File uploads have to be done VERY carefully.</a:t>
            </a:r>
          </a:p>
          <a:p>
            <a:pPr lvl="2">
              <a:buFont typeface="Arial" panose="020B0604020202020204" pitchFamily="34" charset="0"/>
              <a:buChar char="•"/>
            </a:pPr>
            <a:r>
              <a:rPr lang="en-US" sz="2400" dirty="0" smtClean="0"/>
              <a:t>Only allow uploads to a path outside of the </a:t>
            </a:r>
            <a:r>
              <a:rPr lang="en-US" sz="2400" dirty="0" err="1" smtClean="0"/>
              <a:t>webroot</a:t>
            </a:r>
            <a:r>
              <a:rPr lang="en-US" sz="2400" dirty="0" smtClean="0"/>
              <a:t> so it can not  be executed</a:t>
            </a:r>
          </a:p>
          <a:p>
            <a:pPr lvl="2">
              <a:buFont typeface="Arial" panose="020B0604020202020204" pitchFamily="34" charset="0"/>
              <a:buChar char="•"/>
            </a:pPr>
            <a:r>
              <a:rPr lang="en-US" sz="2400" dirty="0" smtClean="0"/>
              <a:t>Validate the file name provided so that a directory path is not</a:t>
            </a:r>
          </a:p>
          <a:p>
            <a:pPr lvl="2">
              <a:buFont typeface="Arial" panose="020B0604020202020204" pitchFamily="34" charset="0"/>
              <a:buChar char="•"/>
            </a:pPr>
            <a:r>
              <a:rPr lang="en-US" sz="2400" dirty="0" smtClean="0"/>
              <a:t>included.</a:t>
            </a:r>
          </a:p>
          <a:p>
            <a:pPr lvl="2">
              <a:buFont typeface="Arial" panose="020B0604020202020204" pitchFamily="34" charset="0"/>
              <a:buChar char="•"/>
            </a:pPr>
            <a:r>
              <a:rPr lang="en-US" sz="2400" dirty="0" smtClean="0"/>
              <a:t>Implement or enable sandbox or </a:t>
            </a:r>
            <a:r>
              <a:rPr lang="en-US" sz="2400" dirty="0" err="1" smtClean="0"/>
              <a:t>chroot</a:t>
            </a:r>
            <a:r>
              <a:rPr lang="en-US" sz="2400" dirty="0" smtClean="0"/>
              <a:t> controls which limit the  applications access to files.</a:t>
            </a:r>
            <a:endParaRPr lang="en-US" sz="2400" dirty="0"/>
          </a:p>
        </p:txBody>
      </p:sp>
    </p:spTree>
    <p:extLst>
      <p:ext uri="{BB962C8B-B14F-4D97-AF65-F5344CB8AC3E}">
        <p14:creationId xmlns:p14="http://schemas.microsoft.com/office/powerpoint/2010/main" val="4268111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Request Forgery (CSRF) Protection</a:t>
            </a:r>
          </a:p>
        </p:txBody>
      </p:sp>
      <p:sp>
        <p:nvSpPr>
          <p:cNvPr id="3" name="Content Placeholder 2"/>
          <p:cNvSpPr>
            <a:spLocks noGrp="1"/>
          </p:cNvSpPr>
          <p:nvPr>
            <p:ph idx="1"/>
          </p:nvPr>
        </p:nvSpPr>
        <p:spPr>
          <a:xfrm>
            <a:off x="1104293" y="1853248"/>
            <a:ext cx="8946541" cy="4195481"/>
          </a:xfrm>
        </p:spPr>
        <p:txBody>
          <a:bodyPr>
            <a:noAutofit/>
          </a:bodyPr>
          <a:lstStyle/>
          <a:p>
            <a:pPr algn="just"/>
            <a:r>
              <a:rPr lang="en-US" sz="2800" dirty="0"/>
              <a:t>Eliminate any Cross Site Scripting vulnerabilities</a:t>
            </a:r>
          </a:p>
          <a:p>
            <a:pPr algn="just"/>
            <a:r>
              <a:rPr lang="en-US" sz="2800" dirty="0"/>
              <a:t>Not all CSRF attacks require XSS</a:t>
            </a:r>
          </a:p>
          <a:p>
            <a:pPr algn="just"/>
            <a:r>
              <a:rPr lang="en-US" sz="2800" dirty="0"/>
              <a:t>	However XSS is a major channel for delivery of CSRF  attacks</a:t>
            </a:r>
          </a:p>
          <a:p>
            <a:pPr algn="just"/>
            <a:r>
              <a:rPr lang="en-US" sz="2800" dirty="0"/>
              <a:t>Generate unique random tokens for each form or URL,  which are not automatically transmitted by the  browser.</a:t>
            </a:r>
          </a:p>
          <a:p>
            <a:pPr algn="just"/>
            <a:r>
              <a:rPr lang="en-US" sz="2800" dirty="0"/>
              <a:t>Do not allow GET requests for sensitive actions.</a:t>
            </a:r>
          </a:p>
          <a:p>
            <a:pPr algn="just"/>
            <a:r>
              <a:rPr lang="en-US" sz="2800" dirty="0"/>
              <a:t>For sensitive actions, re-authenticate or digitally sign  the transaction</a:t>
            </a:r>
            <a:r>
              <a:rPr lang="en-US" sz="2800" dirty="0" smtClean="0"/>
              <a:t>.</a:t>
            </a:r>
            <a:endParaRPr lang="en-US" sz="2800" dirty="0"/>
          </a:p>
        </p:txBody>
      </p:sp>
    </p:spTree>
    <p:extLst>
      <p:ext uri="{BB962C8B-B14F-4D97-AF65-F5344CB8AC3E}">
        <p14:creationId xmlns:p14="http://schemas.microsoft.com/office/powerpoint/2010/main" val="30305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Management: Protection</a:t>
            </a:r>
          </a:p>
        </p:txBody>
      </p:sp>
      <p:sp>
        <p:nvSpPr>
          <p:cNvPr id="3" name="Content Placeholder 2"/>
          <p:cNvSpPr>
            <a:spLocks noGrp="1"/>
          </p:cNvSpPr>
          <p:nvPr>
            <p:ph idx="1"/>
          </p:nvPr>
        </p:nvSpPr>
        <p:spPr/>
        <p:txBody>
          <a:bodyPr>
            <a:noAutofit/>
          </a:bodyPr>
          <a:lstStyle/>
          <a:p>
            <a:r>
              <a:rPr lang="en-US" sz="2800" dirty="0"/>
              <a:t>Use long complex random session ID that cannot be guessed.</a:t>
            </a:r>
          </a:p>
          <a:p>
            <a:r>
              <a:rPr lang="en-US" sz="2800" dirty="0"/>
              <a:t>Protect the transmission and storage of the Session ID to prevent  disclosure and hijacking.</a:t>
            </a:r>
          </a:p>
          <a:p>
            <a:r>
              <a:rPr lang="en-US" sz="2800" dirty="0"/>
              <a:t>A URL query string should not be used for Session ID or any  User/Session information</a:t>
            </a:r>
          </a:p>
          <a:p>
            <a:pPr lvl="1">
              <a:buFont typeface="Arial" panose="020B0604020202020204" pitchFamily="34" charset="0"/>
              <a:buChar char="•"/>
            </a:pPr>
            <a:r>
              <a:rPr lang="en-US" sz="2800" dirty="0"/>
              <a:t>URL is stored in browser cache</a:t>
            </a:r>
          </a:p>
          <a:p>
            <a:pPr lvl="1">
              <a:buFont typeface="Arial" panose="020B0604020202020204" pitchFamily="34" charset="0"/>
              <a:buChar char="•"/>
            </a:pPr>
            <a:r>
              <a:rPr lang="en-US" sz="2800" dirty="0"/>
              <a:t>Logged via Web proxies and stored in the proxy cache</a:t>
            </a:r>
          </a:p>
        </p:txBody>
      </p:sp>
    </p:spTree>
    <p:extLst>
      <p:ext uri="{BB962C8B-B14F-4D97-AF65-F5344CB8AC3E}">
        <p14:creationId xmlns:p14="http://schemas.microsoft.com/office/powerpoint/2010/main" val="497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spc="-5" dirty="0"/>
              <a:t>Management:</a:t>
            </a:r>
            <a:r>
              <a:rPr lang="en-US" spc="-85" dirty="0"/>
              <a:t> </a:t>
            </a:r>
            <a:r>
              <a:rPr lang="en-US" dirty="0"/>
              <a:t>Protection</a:t>
            </a:r>
          </a:p>
        </p:txBody>
      </p:sp>
      <p:sp>
        <p:nvSpPr>
          <p:cNvPr id="3" name="Content Placeholder 2"/>
          <p:cNvSpPr>
            <a:spLocks noGrp="1"/>
          </p:cNvSpPr>
          <p:nvPr>
            <p:ph idx="1"/>
          </p:nvPr>
        </p:nvSpPr>
        <p:spPr>
          <a:xfrm>
            <a:off x="1103312" y="2052918"/>
            <a:ext cx="8946541" cy="4588027"/>
          </a:xfrm>
        </p:spPr>
        <p:txBody>
          <a:bodyPr>
            <a:noAutofit/>
          </a:bodyPr>
          <a:lstStyle/>
          <a:p>
            <a:pPr algn="just"/>
            <a:r>
              <a:rPr lang="en-US" sz="2400" dirty="0"/>
              <a:t>Entire session should be transmitted via HTTPS to prevent  disclosure of the session ID</a:t>
            </a:r>
            <a:r>
              <a:rPr lang="en-US" sz="2400" dirty="0" smtClean="0"/>
              <a:t>.</a:t>
            </a:r>
          </a:p>
          <a:p>
            <a:pPr algn="just"/>
            <a:r>
              <a:rPr lang="en-US" sz="2400" dirty="0"/>
              <a:t>Avoid or protect any session information transmitted to/from the  client.</a:t>
            </a:r>
          </a:p>
          <a:p>
            <a:pPr algn="just"/>
            <a:r>
              <a:rPr lang="en-US" sz="2400" dirty="0"/>
              <a:t>Session ID should expire and/or time-out on the Server when  idle or on logout.</a:t>
            </a:r>
          </a:p>
          <a:p>
            <a:pPr algn="just"/>
            <a:r>
              <a:rPr lang="en-US" sz="2400" dirty="0"/>
              <a:t>Client side cookie expirations useful, but should not be trusted.</a:t>
            </a:r>
          </a:p>
          <a:p>
            <a:pPr algn="just"/>
            <a:r>
              <a:rPr lang="en-US" sz="2400" dirty="0"/>
              <a:t>Consider regenerating a new session upon successful  authentication or privilege level change</a:t>
            </a:r>
            <a:r>
              <a:rPr lang="en-US" sz="2400" dirty="0" smtClean="0"/>
              <a:t>.</a:t>
            </a:r>
            <a:endParaRPr lang="en-US" sz="2400" dirty="0"/>
          </a:p>
        </p:txBody>
      </p:sp>
    </p:spTree>
    <p:extLst>
      <p:ext uri="{BB962C8B-B14F-4D97-AF65-F5344CB8AC3E}">
        <p14:creationId xmlns:p14="http://schemas.microsoft.com/office/powerpoint/2010/main" val="8198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Account Management</a:t>
            </a:r>
          </a:p>
        </p:txBody>
      </p:sp>
      <p:sp>
        <p:nvSpPr>
          <p:cNvPr id="3" name="Content Placeholder 2"/>
          <p:cNvSpPr>
            <a:spLocks noGrp="1"/>
          </p:cNvSpPr>
          <p:nvPr>
            <p:ph idx="1"/>
          </p:nvPr>
        </p:nvSpPr>
        <p:spPr/>
        <p:txBody>
          <a:bodyPr/>
          <a:lstStyle/>
          <a:p>
            <a:pPr algn="just"/>
            <a:r>
              <a:rPr lang="en-US" sz="2800" dirty="0"/>
              <a:t>Even valid authentication schemes can be undermined by flawed  account management functions including:</a:t>
            </a:r>
          </a:p>
          <a:p>
            <a:pPr lvl="2" algn="just">
              <a:buFont typeface="Arial" panose="020B0604020202020204" pitchFamily="34" charset="0"/>
              <a:buChar char="•"/>
            </a:pPr>
            <a:r>
              <a:rPr lang="en-US" sz="2800" dirty="0"/>
              <a:t>Account update</a:t>
            </a:r>
          </a:p>
          <a:p>
            <a:pPr lvl="2" algn="just">
              <a:buFont typeface="Arial" panose="020B0604020202020204" pitchFamily="34" charset="0"/>
              <a:buChar char="•"/>
            </a:pPr>
            <a:r>
              <a:rPr lang="en-US" sz="2800" dirty="0"/>
              <a:t>Forgotten password recovery or reset</a:t>
            </a:r>
          </a:p>
          <a:p>
            <a:pPr lvl="2" algn="just">
              <a:buFont typeface="Arial" panose="020B0604020202020204" pitchFamily="34" charset="0"/>
              <a:buChar char="•"/>
            </a:pPr>
            <a:r>
              <a:rPr lang="en-US" sz="2800" dirty="0"/>
              <a:t>Change password, and other similar </a:t>
            </a:r>
            <a:r>
              <a:rPr lang="en-US" sz="2800" dirty="0" smtClean="0"/>
              <a:t>functions</a:t>
            </a:r>
            <a:endParaRPr lang="en-US" sz="2000" dirty="0"/>
          </a:p>
        </p:txBody>
      </p:sp>
    </p:spTree>
    <p:extLst>
      <p:ext uri="{BB962C8B-B14F-4D97-AF65-F5344CB8AC3E}">
        <p14:creationId xmlns:p14="http://schemas.microsoft.com/office/powerpoint/2010/main" val="2368286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Account and Session Management: Protection</a:t>
            </a:r>
          </a:p>
        </p:txBody>
      </p:sp>
      <p:sp>
        <p:nvSpPr>
          <p:cNvPr id="3" name="Content Placeholder 2"/>
          <p:cNvSpPr>
            <a:spLocks noGrp="1"/>
          </p:cNvSpPr>
          <p:nvPr>
            <p:ph idx="1"/>
          </p:nvPr>
        </p:nvSpPr>
        <p:spPr>
          <a:xfrm>
            <a:off x="1103312" y="2052918"/>
            <a:ext cx="8946541" cy="4624973"/>
          </a:xfrm>
        </p:spPr>
        <p:txBody>
          <a:bodyPr>
            <a:normAutofit/>
          </a:bodyPr>
          <a:lstStyle/>
          <a:p>
            <a:pPr algn="just"/>
            <a:r>
              <a:rPr lang="en-US" sz="2400" b="1" dirty="0"/>
              <a:t>Password Change Controls </a:t>
            </a:r>
            <a:r>
              <a:rPr lang="en-US" sz="2400" dirty="0"/>
              <a:t>- require users to provide both old  and new passwords</a:t>
            </a:r>
          </a:p>
          <a:p>
            <a:pPr algn="just"/>
            <a:r>
              <a:rPr lang="en-US" sz="2400" b="1" dirty="0"/>
              <a:t>Forgotten Password Controls </a:t>
            </a:r>
            <a:r>
              <a:rPr lang="en-US" sz="2400" dirty="0"/>
              <a:t>- if forgotten passwords are  emailed to users, they should be required to re-authenticate  whenever they attempt to change their email address.</a:t>
            </a:r>
          </a:p>
          <a:p>
            <a:pPr algn="just"/>
            <a:r>
              <a:rPr lang="en-US" sz="2400" b="1" dirty="0"/>
              <a:t>Password Strength </a:t>
            </a:r>
            <a:r>
              <a:rPr lang="en-US" sz="2400" dirty="0"/>
              <a:t>- require at least 7 characters, with letters,  numbers, and special characters both upper case and lower  case.</a:t>
            </a:r>
          </a:p>
          <a:p>
            <a:pPr algn="just"/>
            <a:r>
              <a:rPr lang="en-US" sz="2400" b="1" dirty="0"/>
              <a:t>Password Expiration </a:t>
            </a:r>
            <a:r>
              <a:rPr lang="en-US" sz="2400" dirty="0"/>
              <a:t>- Users must change passwords every 90  days, and administrators every 30 days</a:t>
            </a:r>
            <a:r>
              <a:rPr lang="en-US" sz="2400" dirty="0" smtClean="0"/>
              <a:t>.</a:t>
            </a:r>
            <a:endParaRPr lang="en-US" sz="2400" dirty="0"/>
          </a:p>
        </p:txBody>
      </p:sp>
    </p:spTree>
    <p:extLst>
      <p:ext uri="{BB962C8B-B14F-4D97-AF65-F5344CB8AC3E}">
        <p14:creationId xmlns:p14="http://schemas.microsoft.com/office/powerpoint/2010/main" val="271037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Account and Session Management: </a:t>
            </a:r>
            <a:r>
              <a:rPr lang="en-US" dirty="0" smtClean="0"/>
              <a:t>Protection…</a:t>
            </a:r>
            <a:endParaRPr lang="en-US" dirty="0"/>
          </a:p>
        </p:txBody>
      </p:sp>
      <p:sp>
        <p:nvSpPr>
          <p:cNvPr id="3" name="Content Placeholder 2"/>
          <p:cNvSpPr>
            <a:spLocks noGrp="1"/>
          </p:cNvSpPr>
          <p:nvPr>
            <p:ph idx="1"/>
          </p:nvPr>
        </p:nvSpPr>
        <p:spPr>
          <a:xfrm>
            <a:off x="1104293" y="1932845"/>
            <a:ext cx="9674543" cy="4671155"/>
          </a:xfrm>
        </p:spPr>
        <p:txBody>
          <a:bodyPr>
            <a:noAutofit/>
          </a:bodyPr>
          <a:lstStyle/>
          <a:p>
            <a:pPr algn="just"/>
            <a:r>
              <a:rPr lang="en-US" sz="2400" b="1" dirty="0"/>
              <a:t>Password Storage </a:t>
            </a:r>
            <a:r>
              <a:rPr lang="en-US" sz="2400" dirty="0"/>
              <a:t>- never store passwords in plain text. Passwords  should always be stored in either hashed (preferred) or encrypted form.</a:t>
            </a:r>
          </a:p>
          <a:p>
            <a:pPr algn="just"/>
            <a:r>
              <a:rPr lang="en-US" sz="2400" b="1" dirty="0"/>
              <a:t>Protecting Credentials in Transit </a:t>
            </a:r>
            <a:r>
              <a:rPr lang="en-US" sz="2400" dirty="0"/>
              <a:t>- to prevent "man-in-the-middle"  attacks the entire authenticated session / transaction should be encrypted  SSLv3 or TLSv1</a:t>
            </a:r>
          </a:p>
          <a:p>
            <a:pPr algn="just"/>
            <a:r>
              <a:rPr lang="en-US" sz="2400" b="1" dirty="0"/>
              <a:t>Man-in-the-middle attacks </a:t>
            </a:r>
            <a:r>
              <a:rPr lang="en-US" sz="2400" dirty="0"/>
              <a:t>- are still possible with SSL if users disable or  ignore warnings about invalid SSL certificates.</a:t>
            </a:r>
          </a:p>
          <a:p>
            <a:pPr algn="just"/>
            <a:r>
              <a:rPr lang="en-US" sz="2400" b="1" dirty="0"/>
              <a:t>Replay attacks </a:t>
            </a:r>
            <a:r>
              <a:rPr lang="en-US" sz="2400" dirty="0"/>
              <a:t>-	Transformations such as hashing on the client side  provide little protection as the hashed version can simply be intercepted  and retransmitted so that the actual plain text password is not needed</a:t>
            </a:r>
            <a:r>
              <a:rPr lang="en-US" sz="2400" dirty="0" smtClean="0"/>
              <a:t>.</a:t>
            </a:r>
            <a:endParaRPr lang="en-US" sz="2400" dirty="0"/>
          </a:p>
        </p:txBody>
      </p:sp>
    </p:spTree>
    <p:extLst>
      <p:ext uri="{BB962C8B-B14F-4D97-AF65-F5344CB8AC3E}">
        <p14:creationId xmlns:p14="http://schemas.microsoft.com/office/powerpoint/2010/main" val="356169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Network </a:t>
            </a:r>
            <a:r>
              <a:rPr lang="en-US" sz="4800" dirty="0" smtClean="0"/>
              <a:t>Firewall</a:t>
            </a:r>
            <a:endParaRPr lang="en-US" sz="4800" dirty="0"/>
          </a:p>
        </p:txBody>
      </p:sp>
      <p:sp>
        <p:nvSpPr>
          <p:cNvPr id="3" name="Content Placeholder 2"/>
          <p:cNvSpPr>
            <a:spLocks noGrp="1"/>
          </p:cNvSpPr>
          <p:nvPr>
            <p:ph idx="1"/>
          </p:nvPr>
        </p:nvSpPr>
        <p:spPr/>
        <p:txBody>
          <a:bodyPr>
            <a:normAutofit/>
          </a:bodyPr>
          <a:lstStyle/>
          <a:p>
            <a:pPr algn="just"/>
            <a:r>
              <a:rPr lang="en-US" sz="2800" dirty="0"/>
              <a:t>N</a:t>
            </a:r>
            <a:r>
              <a:rPr lang="en-US" sz="2800" dirty="0" smtClean="0"/>
              <a:t>etwork </a:t>
            </a:r>
            <a:r>
              <a:rPr lang="en-US" sz="2800" dirty="0"/>
              <a:t>firewall they have in place to secure their network will also protect the websites and web applications sitting behind </a:t>
            </a:r>
            <a:r>
              <a:rPr lang="en-US" sz="2800" dirty="0" smtClean="0"/>
              <a:t>it.</a:t>
            </a:r>
          </a:p>
          <a:p>
            <a:pPr algn="just"/>
            <a:endParaRPr lang="en-US" sz="2800" dirty="0" smtClean="0"/>
          </a:p>
          <a:p>
            <a:pPr algn="just"/>
            <a:r>
              <a:rPr lang="en-US" sz="2800" dirty="0"/>
              <a:t>Network security differs from web application security. In network security perimeter </a:t>
            </a:r>
            <a:r>
              <a:rPr lang="en-US" sz="2800" dirty="0" smtClean="0"/>
              <a:t>defenses </a:t>
            </a:r>
            <a:r>
              <a:rPr lang="en-US" sz="2800" dirty="0"/>
              <a:t>such as firewalls are used to block the bad guys out and allow the good guys in.</a:t>
            </a:r>
            <a:endParaRPr lang="en-US" sz="3600" dirty="0"/>
          </a:p>
        </p:txBody>
      </p:sp>
    </p:spTree>
    <p:extLst>
      <p:ext uri="{BB962C8B-B14F-4D97-AF65-F5344CB8AC3E}">
        <p14:creationId xmlns:p14="http://schemas.microsoft.com/office/powerpoint/2010/main" val="56973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Cryptographic Storage: Common Mistakes</a:t>
            </a:r>
          </a:p>
        </p:txBody>
      </p:sp>
      <p:sp>
        <p:nvSpPr>
          <p:cNvPr id="3" name="Content Placeholder 2"/>
          <p:cNvSpPr>
            <a:spLocks noGrp="1"/>
          </p:cNvSpPr>
          <p:nvPr>
            <p:ph idx="1"/>
          </p:nvPr>
        </p:nvSpPr>
        <p:spPr/>
        <p:txBody>
          <a:bodyPr>
            <a:noAutofit/>
          </a:bodyPr>
          <a:lstStyle/>
          <a:p>
            <a:pPr algn="just"/>
            <a:r>
              <a:rPr lang="en-US" sz="2800" dirty="0"/>
              <a:t>Improper/insecure storage of passwords, certifications, and keys</a:t>
            </a:r>
          </a:p>
          <a:p>
            <a:pPr algn="just"/>
            <a:r>
              <a:rPr lang="en-US" sz="2800" dirty="0"/>
              <a:t>Poor choice of algorithm</a:t>
            </a:r>
          </a:p>
          <a:p>
            <a:pPr algn="just"/>
            <a:r>
              <a:rPr lang="en-US" sz="2800" dirty="0"/>
              <a:t>Poor source of randomness for initialization vectors</a:t>
            </a:r>
          </a:p>
          <a:p>
            <a:pPr algn="just"/>
            <a:r>
              <a:rPr lang="en-US" sz="2800" dirty="0"/>
              <a:t>Attempting to develop a new encryption scheme "in house”  (Always a BAD idea)</a:t>
            </a:r>
          </a:p>
          <a:p>
            <a:pPr algn="just"/>
            <a:r>
              <a:rPr lang="en-US" sz="2800" dirty="0"/>
              <a:t>Failure to provide functionality to change encryption </a:t>
            </a:r>
            <a:r>
              <a:rPr lang="en-US" sz="2800" dirty="0" smtClean="0"/>
              <a:t>keys</a:t>
            </a:r>
            <a:endParaRPr lang="en-US" sz="2800" dirty="0"/>
          </a:p>
        </p:txBody>
      </p:sp>
    </p:spTree>
    <p:extLst>
      <p:ext uri="{BB962C8B-B14F-4D97-AF65-F5344CB8AC3E}">
        <p14:creationId xmlns:p14="http://schemas.microsoft.com/office/powerpoint/2010/main" val="3215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Cryptographic Storage:</a:t>
            </a:r>
            <a:r>
              <a:rPr lang="en-US" spc="-160" dirty="0"/>
              <a:t> </a:t>
            </a:r>
            <a:r>
              <a:rPr lang="en-US" dirty="0"/>
              <a:t>Protection</a:t>
            </a:r>
          </a:p>
        </p:txBody>
      </p:sp>
      <p:sp>
        <p:nvSpPr>
          <p:cNvPr id="3" name="Content Placeholder 2"/>
          <p:cNvSpPr>
            <a:spLocks noGrp="1"/>
          </p:cNvSpPr>
          <p:nvPr>
            <p:ph idx="1"/>
          </p:nvPr>
        </p:nvSpPr>
        <p:spPr/>
        <p:txBody>
          <a:bodyPr>
            <a:noAutofit/>
          </a:bodyPr>
          <a:lstStyle/>
          <a:p>
            <a:pPr algn="just"/>
            <a:r>
              <a:rPr lang="en-US" sz="2800" dirty="0"/>
              <a:t>Avoiding storing sensitive information when possible</a:t>
            </a:r>
          </a:p>
          <a:p>
            <a:pPr algn="just"/>
            <a:r>
              <a:rPr lang="en-US" sz="2800" dirty="0"/>
              <a:t>Use only approved standard algorithms</a:t>
            </a:r>
          </a:p>
          <a:p>
            <a:pPr algn="just"/>
            <a:r>
              <a:rPr lang="en-US" sz="2800" dirty="0"/>
              <a:t>Use platform specific approved storage mechanisms</a:t>
            </a:r>
          </a:p>
          <a:p>
            <a:pPr algn="just"/>
            <a:r>
              <a:rPr lang="en-US" sz="2800" dirty="0"/>
              <a:t>Ask, read and learn about coding Best Practices for your  platform</a:t>
            </a:r>
          </a:p>
          <a:p>
            <a:pPr algn="just"/>
            <a:r>
              <a:rPr lang="en-US" sz="2800" dirty="0"/>
              <a:t>Careful review of all system designs</a:t>
            </a:r>
          </a:p>
          <a:p>
            <a:pPr algn="just"/>
            <a:r>
              <a:rPr lang="en-US" sz="2800" dirty="0"/>
              <a:t>Source code </a:t>
            </a:r>
            <a:r>
              <a:rPr lang="en-US" sz="2800" dirty="0" smtClean="0"/>
              <a:t>reviews</a:t>
            </a:r>
            <a:endParaRPr lang="en-US" sz="2800" dirty="0"/>
          </a:p>
        </p:txBody>
      </p:sp>
    </p:spTree>
    <p:extLst>
      <p:ext uri="{BB962C8B-B14F-4D97-AF65-F5344CB8AC3E}">
        <p14:creationId xmlns:p14="http://schemas.microsoft.com/office/powerpoint/2010/main" val="396114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Communications</a:t>
            </a:r>
          </a:p>
        </p:txBody>
      </p:sp>
      <p:sp>
        <p:nvSpPr>
          <p:cNvPr id="3" name="Content Placeholder 2"/>
          <p:cNvSpPr>
            <a:spLocks noGrp="1"/>
          </p:cNvSpPr>
          <p:nvPr>
            <p:ph idx="1"/>
          </p:nvPr>
        </p:nvSpPr>
        <p:spPr/>
        <p:txBody>
          <a:bodyPr>
            <a:normAutofit/>
          </a:bodyPr>
          <a:lstStyle/>
          <a:p>
            <a:pPr algn="just"/>
            <a:r>
              <a:rPr lang="en-US" sz="2800" dirty="0"/>
              <a:t>Failure to encrypt network traffic leaves the information available  to be sniffed from any compromised system/device on the  network</a:t>
            </a:r>
            <a:r>
              <a:rPr lang="en-US" sz="2800" dirty="0" smtClean="0"/>
              <a:t>.</a:t>
            </a:r>
          </a:p>
          <a:p>
            <a:pPr algn="just"/>
            <a:endParaRPr lang="en-US" sz="2800" dirty="0"/>
          </a:p>
          <a:p>
            <a:pPr algn="just"/>
            <a:r>
              <a:rPr lang="en-US" sz="2800" dirty="0"/>
              <a:t>Switched networks do not provide adequate protection</a:t>
            </a:r>
          </a:p>
        </p:txBody>
      </p:sp>
    </p:spTree>
    <p:extLst>
      <p:ext uri="{BB962C8B-B14F-4D97-AF65-F5344CB8AC3E}">
        <p14:creationId xmlns:p14="http://schemas.microsoft.com/office/powerpoint/2010/main" val="1411208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Insecure Communications:</a:t>
            </a:r>
            <a:r>
              <a:rPr lang="en-US" spc="-135" dirty="0"/>
              <a:t> </a:t>
            </a:r>
            <a:r>
              <a:rPr lang="en-US" dirty="0"/>
              <a:t>Protection</a:t>
            </a:r>
          </a:p>
        </p:txBody>
      </p:sp>
      <p:sp>
        <p:nvSpPr>
          <p:cNvPr id="3" name="Content Placeholder 2"/>
          <p:cNvSpPr>
            <a:spLocks noGrp="1"/>
          </p:cNvSpPr>
          <p:nvPr>
            <p:ph idx="1"/>
          </p:nvPr>
        </p:nvSpPr>
        <p:spPr>
          <a:xfrm>
            <a:off x="1103312" y="2052918"/>
            <a:ext cx="8946541" cy="4634209"/>
          </a:xfrm>
        </p:spPr>
        <p:txBody>
          <a:bodyPr>
            <a:noAutofit/>
          </a:bodyPr>
          <a:lstStyle/>
          <a:p>
            <a:pPr algn="just"/>
            <a:r>
              <a:rPr lang="en-US" sz="2400" dirty="0"/>
              <a:t>Use SSL/TLS for ALL connections that are authenticated  or transmitting sensitive information</a:t>
            </a:r>
          </a:p>
          <a:p>
            <a:pPr algn="just"/>
            <a:r>
              <a:rPr lang="en-US" sz="2400" dirty="0"/>
              <a:t>Use SSL/TLS for mid-tier and internal network  communications between Web Server, Application and  database.</a:t>
            </a:r>
          </a:p>
          <a:p>
            <a:pPr algn="just"/>
            <a:r>
              <a:rPr lang="en-US" sz="2400" dirty="0"/>
              <a:t>Configure Desktop Clients and Servers to ensure only  SSLv3 and TLSv1 are used with strong ciphers.</a:t>
            </a:r>
          </a:p>
          <a:p>
            <a:pPr algn="just"/>
            <a:r>
              <a:rPr lang="en-US" sz="2400" dirty="0"/>
              <a:t>Use only valid trusted SSL/TLS certificates and train  users to expect valid certificates to prevent Man-in-the-  Middle attacks</a:t>
            </a:r>
            <a:r>
              <a:rPr lang="en-US" sz="2400" dirty="0" smtClean="0"/>
              <a:t>.</a:t>
            </a:r>
            <a:endParaRPr lang="en-US" sz="2400" dirty="0"/>
          </a:p>
        </p:txBody>
      </p:sp>
    </p:spTree>
    <p:extLst>
      <p:ext uri="{BB962C8B-B14F-4D97-AF65-F5344CB8AC3E}">
        <p14:creationId xmlns:p14="http://schemas.microsoft.com/office/powerpoint/2010/main" val="356612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93" y="2383118"/>
            <a:ext cx="9404723" cy="1400530"/>
          </a:xfrm>
        </p:spPr>
        <p:txBody>
          <a:bodyPr/>
          <a:lstStyle/>
          <a:p>
            <a:r>
              <a:rPr lang="en-US" sz="13800" dirty="0" smtClean="0">
                <a:solidFill>
                  <a:srgbClr val="FFFF00"/>
                </a:solidFill>
              </a:rPr>
              <a:t>Thank You</a:t>
            </a:r>
            <a:endParaRPr lang="en-US" sz="13800" dirty="0">
              <a:solidFill>
                <a:srgbClr val="FFFF00"/>
              </a:solidFill>
            </a:endParaRPr>
          </a:p>
        </p:txBody>
      </p:sp>
    </p:spTree>
    <p:extLst>
      <p:ext uri="{BB962C8B-B14F-4D97-AF65-F5344CB8AC3E}">
        <p14:creationId xmlns:p14="http://schemas.microsoft.com/office/powerpoint/2010/main" val="64175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Network </a:t>
            </a:r>
            <a:r>
              <a:rPr lang="en-US" sz="4400" dirty="0" smtClean="0"/>
              <a:t>Firewall…</a:t>
            </a:r>
            <a:endParaRPr lang="en-US" dirty="0"/>
          </a:p>
        </p:txBody>
      </p:sp>
      <p:sp>
        <p:nvSpPr>
          <p:cNvPr id="3" name="Content Placeholder 2"/>
          <p:cNvSpPr>
            <a:spLocks noGrp="1"/>
          </p:cNvSpPr>
          <p:nvPr>
            <p:ph idx="1"/>
          </p:nvPr>
        </p:nvSpPr>
        <p:spPr>
          <a:xfrm>
            <a:off x="1103312" y="2052918"/>
            <a:ext cx="8946541" cy="4722351"/>
          </a:xfrm>
        </p:spPr>
        <p:txBody>
          <a:bodyPr>
            <a:normAutofit/>
          </a:bodyPr>
          <a:lstStyle/>
          <a:p>
            <a:pPr algn="just"/>
            <a:r>
              <a:rPr lang="en-US" sz="3200" dirty="0"/>
              <a:t>But perimeter network </a:t>
            </a:r>
            <a:r>
              <a:rPr lang="en-US" sz="3200" dirty="0" err="1"/>
              <a:t>defences</a:t>
            </a:r>
            <a:r>
              <a:rPr lang="en-US" sz="3200" dirty="0"/>
              <a:t> are not suitable to protect web applications from malicious attacks. </a:t>
            </a:r>
            <a:endParaRPr lang="en-US" sz="3200" dirty="0" smtClean="0"/>
          </a:p>
          <a:p>
            <a:pPr algn="just"/>
            <a:r>
              <a:rPr lang="en-US" sz="3200" dirty="0" smtClean="0"/>
              <a:t>Business </a:t>
            </a:r>
            <a:r>
              <a:rPr lang="en-US" sz="3200" dirty="0"/>
              <a:t>websites and web applications have to be accessed by everyone, therefore administrators have to allow all incoming traffic on port 80 (HTTP) and 443 (HTPS) and hope that everyone plays by the rules.</a:t>
            </a:r>
          </a:p>
        </p:txBody>
      </p:sp>
    </p:spTree>
    <p:extLst>
      <p:ext uri="{BB962C8B-B14F-4D97-AF65-F5344CB8AC3E}">
        <p14:creationId xmlns:p14="http://schemas.microsoft.com/office/powerpoint/2010/main" val="293942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Network Firewall…</a:t>
            </a:r>
            <a:endParaRPr lang="en-US" dirty="0"/>
          </a:p>
        </p:txBody>
      </p:sp>
      <p:sp>
        <p:nvSpPr>
          <p:cNvPr id="3" name="Content Placeholder 2"/>
          <p:cNvSpPr>
            <a:spLocks noGrp="1"/>
          </p:cNvSpPr>
          <p:nvPr>
            <p:ph idx="1"/>
          </p:nvPr>
        </p:nvSpPr>
        <p:spPr>
          <a:xfrm>
            <a:off x="1103312" y="2595154"/>
            <a:ext cx="8946541" cy="3653245"/>
          </a:xfrm>
        </p:spPr>
        <p:txBody>
          <a:bodyPr>
            <a:normAutofit/>
          </a:bodyPr>
          <a:lstStyle/>
          <a:p>
            <a:pPr algn="just"/>
            <a:r>
              <a:rPr lang="en-US" sz="2800" dirty="0"/>
              <a:t>Network firewalls cannot analyze web traffic sent to and from the web applications, therefore it can never block any malicious requests sent by someone trying to exploit a vulnerability such as an SQL injection or Cross-site Scripting.</a:t>
            </a:r>
          </a:p>
        </p:txBody>
      </p:sp>
    </p:spTree>
    <p:extLst>
      <p:ext uri="{BB962C8B-B14F-4D97-AF65-F5344CB8AC3E}">
        <p14:creationId xmlns:p14="http://schemas.microsoft.com/office/powerpoint/2010/main" val="3723017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t>
            </a:r>
            <a:r>
              <a:rPr lang="en-US" dirty="0" smtClean="0"/>
              <a:t>Firewall(WAF)</a:t>
            </a:r>
            <a:endParaRPr lang="en-US" dirty="0"/>
          </a:p>
        </p:txBody>
      </p:sp>
      <p:sp>
        <p:nvSpPr>
          <p:cNvPr id="3" name="Content Placeholder 2"/>
          <p:cNvSpPr>
            <a:spLocks noGrp="1"/>
          </p:cNvSpPr>
          <p:nvPr>
            <p:ph idx="1"/>
          </p:nvPr>
        </p:nvSpPr>
        <p:spPr/>
        <p:txBody>
          <a:bodyPr>
            <a:normAutofit/>
          </a:bodyPr>
          <a:lstStyle/>
          <a:p>
            <a:pPr algn="just"/>
            <a:r>
              <a:rPr lang="en-US" sz="2800" dirty="0"/>
              <a:t>A WAF or Web Application Firewall helps protect web applications by filtering and monitoring HTTP traffic between a web application and the Internet. </a:t>
            </a:r>
            <a:endParaRPr lang="en-US" sz="2800" dirty="0" smtClean="0"/>
          </a:p>
          <a:p>
            <a:pPr algn="just"/>
            <a:endParaRPr lang="en-US" sz="2800" dirty="0"/>
          </a:p>
          <a:p>
            <a:pPr algn="just"/>
            <a:r>
              <a:rPr lang="en-US" sz="2800" dirty="0" smtClean="0"/>
              <a:t>It </a:t>
            </a:r>
            <a:r>
              <a:rPr lang="en-US" sz="2800" dirty="0"/>
              <a:t>typically protects web applications from attacks such as </a:t>
            </a:r>
            <a:r>
              <a:rPr lang="en-US" sz="2800" dirty="0">
                <a:solidFill>
                  <a:srgbClr val="FFFF00"/>
                </a:solidFill>
              </a:rPr>
              <a:t>cross-site forgery, cross-site-scripting (XSS), file inclusion, and SQL injection</a:t>
            </a:r>
            <a:r>
              <a:rPr lang="en-US" sz="2800" dirty="0"/>
              <a:t>, among others. </a:t>
            </a:r>
          </a:p>
        </p:txBody>
      </p:sp>
    </p:spTree>
    <p:extLst>
      <p:ext uri="{BB962C8B-B14F-4D97-AF65-F5344CB8AC3E}">
        <p14:creationId xmlns:p14="http://schemas.microsoft.com/office/powerpoint/2010/main" val="1318109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(CSRF)</a:t>
            </a:r>
          </a:p>
        </p:txBody>
      </p:sp>
      <p:sp>
        <p:nvSpPr>
          <p:cNvPr id="3" name="Content Placeholder 2"/>
          <p:cNvSpPr>
            <a:spLocks noGrp="1"/>
          </p:cNvSpPr>
          <p:nvPr>
            <p:ph idx="1"/>
          </p:nvPr>
        </p:nvSpPr>
        <p:spPr/>
        <p:txBody>
          <a:bodyPr/>
          <a:lstStyle/>
          <a:p>
            <a:pPr algn="just"/>
            <a:r>
              <a:rPr lang="en-US" sz="2800" dirty="0"/>
              <a:t>A cross site request forgery attack is a type of confused deputy* cyber attack that tricks a user into accidentally using their credentials to invoke a state changing activity, such as transferring funds from their account, changing their email address and password, or some other undesired action.</a:t>
            </a:r>
          </a:p>
          <a:p>
            <a:endParaRPr lang="en-US" dirty="0"/>
          </a:p>
        </p:txBody>
      </p:sp>
    </p:spTree>
    <p:extLst>
      <p:ext uri="{BB962C8B-B14F-4D97-AF65-F5344CB8AC3E}">
        <p14:creationId xmlns:p14="http://schemas.microsoft.com/office/powerpoint/2010/main" val="3780693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69667" y="153667"/>
            <a:ext cx="7360661" cy="6541254"/>
          </a:xfrm>
          <a:prstGeom prst="rect">
            <a:avLst/>
          </a:prstGeom>
        </p:spPr>
      </p:pic>
    </p:spTree>
    <p:extLst>
      <p:ext uri="{BB962C8B-B14F-4D97-AF65-F5344CB8AC3E}">
        <p14:creationId xmlns:p14="http://schemas.microsoft.com/office/powerpoint/2010/main" val="4272259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2"/>
          <p:cNvSpPr/>
          <p:nvPr/>
        </p:nvSpPr>
        <p:spPr>
          <a:xfrm>
            <a:off x="1948439" y="152537"/>
            <a:ext cx="5874762" cy="3689789"/>
          </a:xfrm>
          <a:prstGeom prst="rect">
            <a:avLst/>
          </a:prstGeom>
          <a:blipFill>
            <a:blip r:embed="rId2" cstate="print"/>
            <a:stretch>
              <a:fillRect/>
            </a:stretch>
          </a:blipFill>
        </p:spPr>
        <p:txBody>
          <a:bodyPr wrap="square" lIns="0" tIns="0" rIns="0" bIns="0" rtlCol="0"/>
          <a:lstStyle/>
          <a:p>
            <a:endParaRPr/>
          </a:p>
        </p:txBody>
      </p:sp>
      <p:sp>
        <p:nvSpPr>
          <p:cNvPr id="5" name="object 8"/>
          <p:cNvSpPr/>
          <p:nvPr/>
        </p:nvSpPr>
        <p:spPr>
          <a:xfrm>
            <a:off x="1257993" y="3920833"/>
            <a:ext cx="7433425" cy="284942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71169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760</TotalTime>
  <Words>1552</Words>
  <Application>Microsoft Office PowerPoint</Application>
  <PresentationFormat>Widescreen</PresentationFormat>
  <Paragraphs>120</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Ion</vt:lpstr>
      <vt:lpstr>Internet Application Development – Lec10</vt:lpstr>
      <vt:lpstr>Web Application Security</vt:lpstr>
      <vt:lpstr>Network Firewall</vt:lpstr>
      <vt:lpstr>Network Firewall…</vt:lpstr>
      <vt:lpstr>Network Firewall…</vt:lpstr>
      <vt:lpstr>Web Application Firewall(WAF)</vt:lpstr>
      <vt:lpstr>Cross-Site Request Forgery (CSRF)</vt:lpstr>
      <vt:lpstr>PowerPoint Presentation</vt:lpstr>
      <vt:lpstr>PowerPoint Presentation</vt:lpstr>
      <vt:lpstr>Cross-site scripting (XSS)</vt:lpstr>
      <vt:lpstr>Cross-site scripting (XSS)</vt:lpstr>
      <vt:lpstr>File Inclusion Vulnerabilities</vt:lpstr>
      <vt:lpstr>File Inclusion Vulnerabilities…</vt:lpstr>
      <vt:lpstr>File Inclusion Vulnerabilities…</vt:lpstr>
      <vt:lpstr>WAF…</vt:lpstr>
      <vt:lpstr>WAF…</vt:lpstr>
      <vt:lpstr>PowerPoint Presentation</vt:lpstr>
      <vt:lpstr>Types of WAS</vt:lpstr>
      <vt:lpstr>Types of WAS…</vt:lpstr>
      <vt:lpstr>Types of WAS…</vt:lpstr>
      <vt:lpstr>How Can Secure Web Applications?</vt:lpstr>
      <vt:lpstr>XSS - Protection</vt:lpstr>
      <vt:lpstr>Malicious File Execution Protection</vt:lpstr>
      <vt:lpstr>Cross Site Request Forgery (CSRF) Protection</vt:lpstr>
      <vt:lpstr>Session Management: Protection</vt:lpstr>
      <vt:lpstr>Session Management: Protection</vt:lpstr>
      <vt:lpstr>Broken Account Management</vt:lpstr>
      <vt:lpstr>Broken Account and Session Management: Protection</vt:lpstr>
      <vt:lpstr>Broken Account and Session Management: Protection…</vt:lpstr>
      <vt:lpstr>Insecure Cryptographic Storage: Common Mistakes</vt:lpstr>
      <vt:lpstr>Insecure Cryptographic Storage: Protection</vt:lpstr>
      <vt:lpstr>Insecure Communications</vt:lpstr>
      <vt:lpstr>Insecure Communications: Protection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Application Development – Lec10</dc:title>
  <dc:creator>pirapu raj</dc:creator>
  <cp:lastModifiedBy>pirapu raj</cp:lastModifiedBy>
  <cp:revision>37</cp:revision>
  <dcterms:created xsi:type="dcterms:W3CDTF">2020-03-18T06:31:58Z</dcterms:created>
  <dcterms:modified xsi:type="dcterms:W3CDTF">2020-05-03T12:58:26Z</dcterms:modified>
</cp:coreProperties>
</file>