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9" r:id="rId10"/>
    <p:sldId id="264" r:id="rId11"/>
    <p:sldId id="270" r:id="rId12"/>
    <p:sldId id="265" r:id="rId13"/>
    <p:sldId id="266" r:id="rId14"/>
    <p:sldId id="267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E76A-93B2-4DFF-A9AE-9368A1FC1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5B625-ECF1-4972-ABFB-5EDE8CC41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DD5D8-49C9-4C94-97E1-A00125BA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1C39-5670-49D7-9309-6F54E0BB27A2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7CC6E-86F3-4382-9575-CA7C488E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7AD19-48EE-4498-A523-B54979ED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DF57-D9B8-49C7-BD16-17F4D62F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2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2F8F-294F-4042-B1EF-943EFFA0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11317-10D0-46F0-B3A0-425AAB557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C9CC9-4B80-4A47-9D83-B78A8F53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1C39-5670-49D7-9309-6F54E0BB27A2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8A98C-5495-4473-869B-B63E2B44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63B4-D711-40D7-A47C-DFE20EE1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DF57-D9B8-49C7-BD16-17F4D62F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5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0DAAA-2A07-43DA-B038-E2E4F5C56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EA558-D55C-45E8-BE23-CFDFF6433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35B3-5D70-4F85-AAF3-38284429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1C39-5670-49D7-9309-6F54E0BB27A2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F30A7-8084-421D-B0EC-B720ABD0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20C55-F55E-491D-9816-8A5E380B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DF57-D9B8-49C7-BD16-17F4D62F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9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5253-97F0-4CB2-A6A5-4E5C44E4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EEB7E-C917-4218-B418-87870CD91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83BFB-E331-4A9A-84D2-4521B6BB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1C39-5670-49D7-9309-6F54E0BB27A2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25904-C48A-4908-AC0F-DE72CEDD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959CE-031A-4893-B016-22F0C4E9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DF57-D9B8-49C7-BD16-17F4D62F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7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D659-3822-4146-B4F8-17361F5C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DC5DD-B43D-4747-9323-147180BB3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829F1-1B2C-47A3-B76D-9590B00FE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1C39-5670-49D7-9309-6F54E0BB27A2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AFE78-55FE-4DAA-88EA-407F1A2C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36495-ECD1-4C1E-98C4-7E82352E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DF57-D9B8-49C7-BD16-17F4D62F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8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9C0B-7A07-4DD4-B8F3-31AD68B8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C5AD-CA0D-499B-BEF8-BB1138EE8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D4C71-965B-4149-9165-2825BC25C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166C7-0845-4A6D-BA07-9BDF27C8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1C39-5670-49D7-9309-6F54E0BB27A2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5AAB0-FACF-45AD-B3FE-3DF2FA25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B7810-C513-4A6E-8688-AC6D91C5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DF57-D9B8-49C7-BD16-17F4D62F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8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F9163-DCCC-4FA0-9C45-5E97CF4B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7393-0595-42CE-BDD0-0F542C3EF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625C-8300-436B-A1F3-3FAD3278D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74BC9-B34B-4AC7-A684-1A9772FBA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24A88-635C-4813-A9A6-0050AB44F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D49FF5-263C-4E66-969A-E216472B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1C39-5670-49D7-9309-6F54E0BB27A2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CC91E-1844-4046-B0BB-38FC3CBD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055C00-3439-4856-AA4F-80955CC5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DF57-D9B8-49C7-BD16-17F4D62F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9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4D48-A33A-4542-BC6F-0B235302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C84BB-EC41-4A56-A4F1-7307B76B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1C39-5670-49D7-9309-6F54E0BB27A2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CBE62-E439-4B2E-992D-C09BE6444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612C2-FB6B-43E8-A5B8-4295F46F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DF57-D9B8-49C7-BD16-17F4D62F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1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1E575-B03B-4C68-B8EE-B2787A13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1C39-5670-49D7-9309-6F54E0BB27A2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413F7-7E66-4410-89D5-D029396C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923CB-34A8-400F-9006-4FA9B711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DF57-D9B8-49C7-BD16-17F4D62F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0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C743-8C33-40EA-A9E4-814DD450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DDE5E-5515-4A62-992B-0CF13345A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79FED-2147-4918-A77C-55657401A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CBB01-92DC-47F3-AC39-C9067A535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1C39-5670-49D7-9309-6F54E0BB27A2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CFB52-33E8-46D0-997A-C7AC0469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ECA1C-2B0D-48B4-8A8D-7C20EBA3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DF57-D9B8-49C7-BD16-17F4D62F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2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7278-211B-44E9-9862-29C72DB8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C2025-A066-4D2E-B737-C894AEF27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A3B4C-40AA-4300-AF69-C6E09C67E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54B9D-C967-4E31-BC0A-4CD5EE01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1C39-5670-49D7-9309-6F54E0BB27A2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502A3-1F72-4CA0-9F90-4B3F7ECF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9B28C-089F-4FCE-97B9-78150FF3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DF57-D9B8-49C7-BD16-17F4D62F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6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F9EB7E-2370-45AB-8A03-5EBFF4DD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BB784-98D2-4513-89E2-CB882CA7A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9DF75-3826-4273-894C-56675D4C1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91C39-5670-49D7-9309-6F54E0BB27A2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72326-6E7C-4BB7-A816-BC4EF865C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A2121-96FC-4903-8515-4844CB653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CDF57-D9B8-49C7-BD16-17F4D62F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7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irc.ahajournals.org/cgi/content/full/101/23/e21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B867-20FA-40D9-8274-E46C506948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Epileptic Seizure Detection in Continuous EEG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6A6A4-702A-4987-AEDF-28F9D9A79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BM 4151 Biosignal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6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2723-FA5E-4BF4-9FEA-D4F56D81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7B09-C044-4A2F-981B-F857080E9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Pre-processing</a:t>
            </a:r>
          </a:p>
          <a:p>
            <a:pPr lvl="1"/>
            <a:r>
              <a:rPr lang="en-US" dirty="0"/>
              <a:t>Low pass filter similar to spectral analysis</a:t>
            </a:r>
          </a:p>
          <a:p>
            <a:r>
              <a:rPr lang="en-US" dirty="0"/>
              <a:t>Feature extraction</a:t>
            </a:r>
          </a:p>
          <a:p>
            <a:pPr lvl="1"/>
            <a:r>
              <a:rPr lang="en-US" dirty="0"/>
              <a:t>Wavelet packet decomposition</a:t>
            </a:r>
          </a:p>
          <a:p>
            <a:pPr lvl="2"/>
            <a:r>
              <a:rPr lang="en-US" dirty="0"/>
              <a:t>5 levels </a:t>
            </a:r>
          </a:p>
          <a:p>
            <a:pPr lvl="2"/>
            <a:r>
              <a:rPr lang="en-US" dirty="0"/>
              <a:t>Daubechies wavelet family – db4</a:t>
            </a:r>
          </a:p>
          <a:p>
            <a:pPr lvl="1"/>
            <a:r>
              <a:rPr lang="en-US" dirty="0"/>
              <a:t>Obtain </a:t>
            </a:r>
            <a:r>
              <a:rPr lang="en-US" dirty="0">
                <a:solidFill>
                  <a:srgbClr val="FF0000"/>
                </a:solidFill>
              </a:rPr>
              <a:t>mean power</a:t>
            </a:r>
            <a:r>
              <a:rPr lang="en-US" dirty="0"/>
              <a:t> of each packet (23 x 32 features)</a:t>
            </a:r>
          </a:p>
          <a:p>
            <a:pPr lvl="1"/>
            <a:r>
              <a:rPr lang="en-US" dirty="0"/>
              <a:t>Temporal features – Non-overlapping window of 4s</a:t>
            </a:r>
          </a:p>
        </p:txBody>
      </p:sp>
    </p:spTree>
    <p:extLst>
      <p:ext uri="{BB962C8B-B14F-4D97-AF65-F5344CB8AC3E}">
        <p14:creationId xmlns:p14="http://schemas.microsoft.com/office/powerpoint/2010/main" val="349626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16AB-41C3-413D-8D38-B80203C4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2C7BE-C4EC-414D-ABFD-089CA51FB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  <a:p>
            <a:pPr lvl="1"/>
            <a:r>
              <a:rPr lang="en-US" dirty="0"/>
              <a:t>One-way ANOVA to obtain features with maximum significance (maximum    p-value between seizure and non-seizure events)</a:t>
            </a:r>
          </a:p>
          <a:p>
            <a:pPr lvl="1"/>
            <a:r>
              <a:rPr lang="en-US" dirty="0"/>
              <a:t>Dimensions reduced to 4</a:t>
            </a:r>
          </a:p>
          <a:p>
            <a:r>
              <a:rPr lang="en-US" dirty="0"/>
              <a:t>Classifier – Similar to spectral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21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FBD1-E4E3-4AF7-BEA2-5D354691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625CF-6F4F-47C0-998B-BA9830198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– Cross Validation</a:t>
            </a:r>
          </a:p>
          <a:p>
            <a:pPr lvl="1"/>
            <a:r>
              <a:rPr lang="en-US" dirty="0"/>
              <a:t> 58 seizure windows out of 65 (accuracy ≈ 90%)</a:t>
            </a:r>
          </a:p>
          <a:p>
            <a:pPr lvl="2"/>
            <a:r>
              <a:rPr lang="en-US" dirty="0"/>
              <a:t>First window or two of the seizure events were missed by the classifier – Similar to earlier instance</a:t>
            </a:r>
          </a:p>
          <a:p>
            <a:pPr lvl="1"/>
            <a:r>
              <a:rPr lang="en-US" dirty="0"/>
              <a:t>7 false detections of onset (0.35h</a:t>
            </a:r>
            <a:r>
              <a:rPr lang="en-US" baseline="30000" dirty="0"/>
              <a:t>-1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Average latency – 2.4s</a:t>
            </a:r>
          </a:p>
          <a:p>
            <a:pPr lvl="2"/>
            <a:r>
              <a:rPr lang="en-US" dirty="0"/>
              <a:t>Can be improved by a sliding overlapping window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8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AC32-7DCD-4A20-97A2-4203157A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D98BF-288A-4F32-911B-03FCD4319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– Training with 2 instances (22 seizure windows)</a:t>
            </a:r>
          </a:p>
          <a:p>
            <a:pPr lvl="1"/>
            <a:r>
              <a:rPr lang="en-US" dirty="0"/>
              <a:t> 44 seizure windows out of 65 (accuracy ≈ 68%)</a:t>
            </a:r>
          </a:p>
          <a:p>
            <a:pPr lvl="2"/>
            <a:r>
              <a:rPr lang="en-US" dirty="0"/>
              <a:t>First window or two of the seizure events were missed by the classifier – Similar to earlier instance</a:t>
            </a:r>
          </a:p>
          <a:p>
            <a:pPr lvl="1"/>
            <a:r>
              <a:rPr lang="en-US" dirty="0"/>
              <a:t>2 false detections of onset (0.1h</a:t>
            </a:r>
            <a:r>
              <a:rPr lang="en-US" baseline="30000" dirty="0"/>
              <a:t>-1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Average latency – 5s</a:t>
            </a:r>
          </a:p>
        </p:txBody>
      </p:sp>
    </p:spTree>
    <p:extLst>
      <p:ext uri="{BB962C8B-B14F-4D97-AF65-F5344CB8AC3E}">
        <p14:creationId xmlns:p14="http://schemas.microsoft.com/office/powerpoint/2010/main" val="2206621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9041-684D-4CA4-A317-BFD8236E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451C9-30AB-45C5-8D9B-728A95FB2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– Training with 3 instances (41 seizure windows)</a:t>
            </a:r>
          </a:p>
          <a:p>
            <a:pPr lvl="1"/>
            <a:r>
              <a:rPr lang="en-US" dirty="0"/>
              <a:t> 56 seizure windows out of 65 (accuracy ≈ 86%)</a:t>
            </a:r>
          </a:p>
          <a:p>
            <a:pPr lvl="2"/>
            <a:r>
              <a:rPr lang="en-US" dirty="0"/>
              <a:t>First window or two of the seizure events were missed by the classifier – Similar to earlier instance</a:t>
            </a:r>
          </a:p>
          <a:p>
            <a:pPr lvl="1"/>
            <a:r>
              <a:rPr lang="en-US" dirty="0"/>
              <a:t>2 false detections of onset (0.1h</a:t>
            </a:r>
            <a:r>
              <a:rPr lang="en-US" baseline="30000" dirty="0"/>
              <a:t>-1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Average latency – 4s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33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58039-78C9-4E96-BC14-8CB27F65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03BD1-DCA6-4D65-90E1-189821703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approaches yield similar cross validation accuracies</a:t>
            </a:r>
          </a:p>
          <a:p>
            <a:r>
              <a:rPr lang="en-US" dirty="0"/>
              <a:t>DWPT based method yields high accuracy (90%) for less training data</a:t>
            </a:r>
          </a:p>
          <a:p>
            <a:r>
              <a:rPr lang="en-US" dirty="0"/>
              <a:t>High accuracy using very small number of features in DWPT</a:t>
            </a:r>
          </a:p>
          <a:p>
            <a:r>
              <a:rPr lang="en-US" dirty="0"/>
              <a:t>Low latency in DWPT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00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43C5-DD32-49B6-A21E-CA5B742F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647C-C7BE-4405-82D2-A82BA8B42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other classifying methods</a:t>
            </a:r>
          </a:p>
          <a:p>
            <a:r>
              <a:rPr lang="en-US" dirty="0"/>
              <a:t>Further decrease features and maintain accuracy</a:t>
            </a:r>
          </a:p>
          <a:p>
            <a:r>
              <a:rPr lang="en-US" dirty="0"/>
              <a:t>Achieve even more accuracy</a:t>
            </a:r>
          </a:p>
          <a:p>
            <a:r>
              <a:rPr lang="en-US" dirty="0"/>
              <a:t>Introduce a correlation based feature extraction method</a:t>
            </a:r>
          </a:p>
          <a:p>
            <a:r>
              <a:rPr lang="en-US" dirty="0"/>
              <a:t>Test for variable window sizes and overlapping windows to reduce latency</a:t>
            </a:r>
          </a:p>
        </p:txBody>
      </p:sp>
    </p:spTree>
    <p:extLst>
      <p:ext uri="{BB962C8B-B14F-4D97-AF65-F5344CB8AC3E}">
        <p14:creationId xmlns:p14="http://schemas.microsoft.com/office/powerpoint/2010/main" val="259166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6C78-76DE-4AAA-A9A6-E8086289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385EA-563C-405C-B04C-563B6D100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epileptic seizure events in continuous EEG</a:t>
            </a:r>
          </a:p>
          <a:p>
            <a:pPr lvl="1"/>
            <a:r>
              <a:rPr lang="en-US" dirty="0"/>
              <a:t>Use signal analysis techniques to extract features</a:t>
            </a:r>
          </a:p>
          <a:p>
            <a:pPr lvl="1"/>
            <a:r>
              <a:rPr lang="en-US" dirty="0"/>
              <a:t>Develop a classification algorithm with high accuracy</a:t>
            </a:r>
          </a:p>
          <a:p>
            <a:r>
              <a:rPr lang="en-US" dirty="0"/>
              <a:t>Use dimensionality reduction for robust computation</a:t>
            </a:r>
          </a:p>
          <a:p>
            <a:r>
              <a:rPr lang="en-US" dirty="0"/>
              <a:t>Use manual and automatic feature extraction </a:t>
            </a:r>
          </a:p>
          <a:p>
            <a:r>
              <a:rPr lang="en-US" dirty="0"/>
              <a:t>Minimize the number of false detections </a:t>
            </a:r>
          </a:p>
          <a:p>
            <a:pPr lvl="1"/>
            <a:r>
              <a:rPr lang="en-US" dirty="0"/>
              <a:t>Defined as detecting 2 consecutive windows being detected as seizures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9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AB1D-7DA0-404F-8BBB-CCFA2D71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5340E-DE9A-48CC-A75C-64578BA7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CHB-MIT Scalp EEG Database in physionet.org </a:t>
            </a:r>
            <a:r>
              <a:rPr lang="en-US" baseline="30000" dirty="0"/>
              <a:t>[1]</a:t>
            </a:r>
          </a:p>
          <a:p>
            <a:r>
              <a:rPr lang="en-US" dirty="0"/>
              <a:t>EEG data for 23 patients, average of 40 hours for each patient</a:t>
            </a:r>
          </a:p>
          <a:p>
            <a:pPr lvl="1"/>
            <a:r>
              <a:rPr lang="en-US" dirty="0"/>
              <a:t>Sampling rate – 256Hz</a:t>
            </a:r>
          </a:p>
          <a:p>
            <a:pPr lvl="1"/>
            <a:r>
              <a:rPr lang="en-US" dirty="0"/>
              <a:t>23 EEG channels</a:t>
            </a:r>
          </a:p>
          <a:p>
            <a:pPr lvl="1"/>
            <a:r>
              <a:rPr lang="en-US" dirty="0"/>
              <a:t>International 10-20 system of EEG electrode positions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[1] Goldberger AL, Amaral LAN, Glass L, </a:t>
            </a:r>
            <a:r>
              <a:rPr lang="en-US" sz="2000" dirty="0" err="1"/>
              <a:t>Hausdorff</a:t>
            </a:r>
            <a:r>
              <a:rPr lang="en-US" sz="2000" dirty="0"/>
              <a:t> JM, Ivanov </a:t>
            </a:r>
            <a:r>
              <a:rPr lang="en-US" sz="2000" dirty="0" err="1"/>
              <a:t>PCh</a:t>
            </a:r>
            <a:r>
              <a:rPr lang="en-US" sz="2000" dirty="0"/>
              <a:t>, Mark RG, </a:t>
            </a:r>
            <a:r>
              <a:rPr lang="en-US" sz="2000" dirty="0" err="1"/>
              <a:t>Mietus</a:t>
            </a:r>
            <a:r>
              <a:rPr lang="en-US" sz="2000" dirty="0"/>
              <a:t> JE, Moody GB, Peng C-K, Stanley HE. </a:t>
            </a:r>
            <a:r>
              <a:rPr lang="en-US" sz="2000" dirty="0" err="1"/>
              <a:t>PhysioBank</a:t>
            </a:r>
            <a:r>
              <a:rPr lang="en-US" sz="2000" dirty="0"/>
              <a:t>, </a:t>
            </a:r>
            <a:r>
              <a:rPr lang="en-US" sz="2000" dirty="0" err="1"/>
              <a:t>PhysioToolkit</a:t>
            </a:r>
            <a:r>
              <a:rPr lang="en-US" sz="2000" dirty="0"/>
              <a:t>, and </a:t>
            </a:r>
            <a:r>
              <a:rPr lang="en-US" sz="2000" dirty="0" err="1"/>
              <a:t>PhysioNet</a:t>
            </a:r>
            <a:r>
              <a:rPr lang="en-US" sz="2000" dirty="0"/>
              <a:t>: Components of a New Research Resource for Complex Physiologic Signals. Circulation 101(23):e215-e220 [Circulation Electronic Pages; </a:t>
            </a:r>
            <a:r>
              <a:rPr lang="en-US" sz="2000" u="sng" dirty="0">
                <a:hlinkClick r:id="rId2"/>
              </a:rPr>
              <a:t>http://circ.ahajournals.org/cgi/content/full/101/23/e215</a:t>
            </a:r>
            <a:r>
              <a:rPr lang="en-US" sz="2000" dirty="0"/>
              <a:t>]; 2000 (June 13).</a:t>
            </a:r>
          </a:p>
        </p:txBody>
      </p:sp>
    </p:spTree>
    <p:extLst>
      <p:ext uri="{BB962C8B-B14F-4D97-AF65-F5344CB8AC3E}">
        <p14:creationId xmlns:p14="http://schemas.microsoft.com/office/powerpoint/2010/main" val="399994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AE1B-0A60-4B22-AC12-D2E1DEFE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33285-0277-4CDB-851D-7531B3DB2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2095" cy="4351338"/>
          </a:xfrm>
        </p:spPr>
        <p:txBody>
          <a:bodyPr/>
          <a:lstStyle/>
          <a:p>
            <a:pPr algn="just"/>
            <a:r>
              <a:rPr lang="en-US" dirty="0"/>
              <a:t>Prior research indicates that spectral characteristics can be used to classify seizure events</a:t>
            </a:r>
          </a:p>
          <a:p>
            <a:pPr algn="just"/>
            <a:r>
              <a:rPr lang="en-US" dirty="0"/>
              <a:t> The bands </a:t>
            </a:r>
            <a:r>
              <a:rPr lang="en-US" dirty="0">
                <a:solidFill>
                  <a:srgbClr val="FF0000"/>
                </a:solidFill>
              </a:rPr>
              <a:t>0-16Hz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16-25Hz</a:t>
            </a:r>
            <a:r>
              <a:rPr lang="en-US" dirty="0"/>
              <a:t> are prominent</a:t>
            </a:r>
          </a:p>
          <a:p>
            <a:pPr algn="just"/>
            <a:r>
              <a:rPr lang="en-US" dirty="0"/>
              <a:t>Preprocessing</a:t>
            </a:r>
          </a:p>
          <a:p>
            <a:pPr lvl="1" algn="just"/>
            <a:r>
              <a:rPr lang="en-US" dirty="0"/>
              <a:t>A low pass filter with a cut-off frequency of 25Hz and order of 50</a:t>
            </a:r>
          </a:p>
        </p:txBody>
      </p:sp>
      <p:pic>
        <p:nvPicPr>
          <p:cNvPr id="5" name="Picture 4" descr="A picture containing text, indoor, map&#10;&#10;Description generated with high confidence">
            <a:extLst>
              <a:ext uri="{FF2B5EF4-FFF2-40B4-BE49-F238E27FC236}">
                <a16:creationId xmlns:a16="http://schemas.microsoft.com/office/drawing/2014/main" id="{46AB196C-CE2B-49BB-9B76-6EE9ADE78F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9" r="8352"/>
          <a:stretch/>
        </p:blipFill>
        <p:spPr>
          <a:xfrm>
            <a:off x="6407084" y="1825624"/>
            <a:ext cx="4946715" cy="352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7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D4EB-40AD-4332-952B-6135D389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61250-BB1A-4BC9-AD6B-6A78EB2AC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Feature Extraction</a:t>
            </a:r>
          </a:p>
          <a:p>
            <a:pPr lvl="1"/>
            <a:r>
              <a:rPr lang="en-US" dirty="0"/>
              <a:t>Spatial features – Manual selection (16 visually significant channels)</a:t>
            </a:r>
          </a:p>
          <a:p>
            <a:pPr lvl="1"/>
            <a:r>
              <a:rPr lang="en-US" dirty="0"/>
              <a:t>Frequency features - </a:t>
            </a:r>
            <a:r>
              <a:rPr lang="en-US" dirty="0">
                <a:solidFill>
                  <a:srgbClr val="FF0000"/>
                </a:solidFill>
              </a:rPr>
              <a:t>Powers of 0-16Hz and 16-25Hz</a:t>
            </a:r>
          </a:p>
          <a:p>
            <a:pPr lvl="1"/>
            <a:r>
              <a:rPr lang="en-US" dirty="0"/>
              <a:t>Temporal features – STFT with non-overlapping 4s window</a:t>
            </a:r>
          </a:p>
          <a:p>
            <a:r>
              <a:rPr lang="en-US" dirty="0"/>
              <a:t>Classifier</a:t>
            </a:r>
          </a:p>
          <a:p>
            <a:pPr lvl="1"/>
            <a:r>
              <a:rPr lang="en-US" dirty="0"/>
              <a:t>SVM classifier with Radial Basis Function kernel</a:t>
            </a:r>
          </a:p>
          <a:p>
            <a:pPr lvl="1"/>
            <a:r>
              <a:rPr lang="en-US" dirty="0"/>
              <a:t>Training Data </a:t>
            </a:r>
          </a:p>
          <a:p>
            <a:pPr lvl="2"/>
            <a:r>
              <a:rPr lang="en-US" dirty="0"/>
              <a:t>65 seizure windows for cross validation</a:t>
            </a:r>
          </a:p>
          <a:p>
            <a:pPr lvl="2"/>
            <a:r>
              <a:rPr lang="en-US" dirty="0"/>
              <a:t>22 seizure windows for testing	</a:t>
            </a:r>
          </a:p>
          <a:p>
            <a:pPr lvl="2"/>
            <a:r>
              <a:rPr lang="en-US" dirty="0"/>
              <a:t>41 seizure windows for testing</a:t>
            </a:r>
          </a:p>
          <a:p>
            <a:pPr lvl="1"/>
            <a:r>
              <a:rPr lang="en-US" dirty="0"/>
              <a:t>1000 non seizure windows in both instances</a:t>
            </a:r>
          </a:p>
          <a:p>
            <a:pPr marL="1828800" lvl="4" indent="0">
              <a:buNone/>
            </a:pPr>
            <a:r>
              <a:rPr lang="en-US" dirty="0"/>
              <a:t>          </a:t>
            </a:r>
          </a:p>
          <a:p>
            <a:pPr marL="1828800" lvl="4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4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BAF8-8E7B-4BB0-A825-9E9010CB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C8D1F-F8DA-44FB-BEF3-C3B107A37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Statistics of Patient 01</a:t>
            </a:r>
          </a:p>
          <a:p>
            <a:pPr lvl="1"/>
            <a:r>
              <a:rPr lang="en-US" dirty="0"/>
              <a:t>65 seizure windows at 5 instances (11, 7, 11, 13, 23)</a:t>
            </a:r>
          </a:p>
          <a:p>
            <a:pPr lvl="1"/>
            <a:r>
              <a:rPr lang="en-US" dirty="0"/>
              <a:t>20 hours of data were considered</a:t>
            </a:r>
          </a:p>
          <a:p>
            <a:r>
              <a:rPr lang="en-US" dirty="0"/>
              <a:t>Results – Cross Validation</a:t>
            </a:r>
          </a:p>
          <a:p>
            <a:pPr lvl="1"/>
            <a:r>
              <a:rPr lang="en-US" dirty="0"/>
              <a:t> 58 seizure windows out of 65 (accuracy ≈ 90%)</a:t>
            </a:r>
          </a:p>
          <a:p>
            <a:pPr lvl="2"/>
            <a:r>
              <a:rPr lang="en-US" dirty="0"/>
              <a:t>First window or two of the seizure events were missed by the classifier</a:t>
            </a:r>
          </a:p>
          <a:p>
            <a:pPr lvl="1"/>
            <a:r>
              <a:rPr lang="en-US" dirty="0"/>
              <a:t>8 false detections of onset (0.4h</a:t>
            </a:r>
            <a:r>
              <a:rPr lang="en-US" baseline="30000" dirty="0"/>
              <a:t>-1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Average latency – 5.4s</a:t>
            </a:r>
          </a:p>
          <a:p>
            <a:pPr lvl="2"/>
            <a:r>
              <a:rPr lang="en-US" dirty="0"/>
              <a:t>Can be improved by a sliding overlapping window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8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1AEA-BA1F-4C28-853A-9EC2974A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00828-808A-4785-8621-2914D55E8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– Training with 2 instances (22 seizure windows)</a:t>
            </a:r>
          </a:p>
          <a:p>
            <a:pPr lvl="1"/>
            <a:r>
              <a:rPr lang="en-US" dirty="0"/>
              <a:t> 37 seizure windows out of 65 (accuracy ≈ 58%)</a:t>
            </a:r>
          </a:p>
          <a:p>
            <a:pPr lvl="2"/>
            <a:r>
              <a:rPr lang="en-US" dirty="0"/>
              <a:t>First window or two of the seizure events were missed by the classifier</a:t>
            </a:r>
          </a:p>
          <a:p>
            <a:pPr lvl="2"/>
            <a:r>
              <a:rPr lang="en-US" dirty="0"/>
              <a:t>Regions within the seizure were missed by the classifier</a:t>
            </a:r>
          </a:p>
          <a:p>
            <a:pPr lvl="1"/>
            <a:r>
              <a:rPr lang="en-US" dirty="0"/>
              <a:t>4 false detections of onset (0.2h</a:t>
            </a:r>
            <a:r>
              <a:rPr lang="en-US" baseline="30000" dirty="0"/>
              <a:t>-1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Average latency – 6.4s</a:t>
            </a:r>
          </a:p>
        </p:txBody>
      </p:sp>
    </p:spTree>
    <p:extLst>
      <p:ext uri="{BB962C8B-B14F-4D97-AF65-F5344CB8AC3E}">
        <p14:creationId xmlns:p14="http://schemas.microsoft.com/office/powerpoint/2010/main" val="346165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F5A6-F1B7-4E1A-B1E2-9DA7E075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B804-3201-4EBC-A691-F9C29551B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– Training with 3 instances (41 seizure windows)</a:t>
            </a:r>
          </a:p>
          <a:p>
            <a:pPr lvl="1"/>
            <a:r>
              <a:rPr lang="en-US" dirty="0"/>
              <a:t> 50 seizure windows out of 65 (accuracy ≈ 77%)</a:t>
            </a:r>
          </a:p>
          <a:p>
            <a:pPr lvl="2"/>
            <a:r>
              <a:rPr lang="en-US" dirty="0"/>
              <a:t>First window or two of the seizure events were missed by the classifier</a:t>
            </a:r>
          </a:p>
          <a:p>
            <a:pPr lvl="2"/>
            <a:r>
              <a:rPr lang="en-US" dirty="0"/>
              <a:t>Regions within the seizure were missed by the classifier</a:t>
            </a:r>
          </a:p>
          <a:p>
            <a:pPr lvl="1"/>
            <a:r>
              <a:rPr lang="en-US" dirty="0"/>
              <a:t>7 false detections of onset (0.35h</a:t>
            </a:r>
            <a:r>
              <a:rPr lang="en-US" baseline="30000" dirty="0"/>
              <a:t>-1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Average latency – 5.4s</a:t>
            </a:r>
          </a:p>
        </p:txBody>
      </p:sp>
    </p:spTree>
    <p:extLst>
      <p:ext uri="{BB962C8B-B14F-4D97-AF65-F5344CB8AC3E}">
        <p14:creationId xmlns:p14="http://schemas.microsoft.com/office/powerpoint/2010/main" val="173347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F8FA-B0BD-4C64-8C27-46DF679ED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6E986-3C46-4B9C-9C12-CF5976CB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3111" cy="4351338"/>
          </a:xfrm>
        </p:spPr>
        <p:txBody>
          <a:bodyPr/>
          <a:lstStyle/>
          <a:p>
            <a:r>
              <a:rPr lang="en-US" dirty="0"/>
              <a:t>Discrete Wavelet Packet Transform – DWPT  </a:t>
            </a:r>
          </a:p>
          <a:p>
            <a:pPr lvl="1"/>
            <a:r>
              <a:rPr lang="en-US" dirty="0"/>
              <a:t>Improvement of DWT which represents more temporal and frequency information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D7BF3-0AAF-4EC4-8D6D-1909CEDFE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77" t="21935" r="27308" b="11365"/>
          <a:stretch/>
        </p:blipFill>
        <p:spPr>
          <a:xfrm>
            <a:off x="6274190" y="1825625"/>
            <a:ext cx="4539754" cy="323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8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706</Words>
  <Application>Microsoft Office PowerPoint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Epileptic Seizure Detection in Continuous EEG</vt:lpstr>
      <vt:lpstr>Objective</vt:lpstr>
      <vt:lpstr>Dataset</vt:lpstr>
      <vt:lpstr>Spectral Analysis</vt:lpstr>
      <vt:lpstr>Spectral Analysis</vt:lpstr>
      <vt:lpstr>Spectral Analysis</vt:lpstr>
      <vt:lpstr>Spectral Analysis</vt:lpstr>
      <vt:lpstr>Spectral Analysis</vt:lpstr>
      <vt:lpstr>Wavelet Analysis</vt:lpstr>
      <vt:lpstr>Wavelet Analysis</vt:lpstr>
      <vt:lpstr>Wavelet Analysis</vt:lpstr>
      <vt:lpstr>Wavelet Analysis</vt:lpstr>
      <vt:lpstr>Wavelet Analysis</vt:lpstr>
      <vt:lpstr>Wavelet Analysis</vt:lpstr>
      <vt:lpstr>Discussion</vt:lpstr>
      <vt:lpstr>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Nipun Perera</dc:creator>
  <cp:lastModifiedBy>Nipun Perera</cp:lastModifiedBy>
  <cp:revision>24</cp:revision>
  <dcterms:created xsi:type="dcterms:W3CDTF">2017-08-10T13:33:05Z</dcterms:created>
  <dcterms:modified xsi:type="dcterms:W3CDTF">2017-08-11T10:54:14Z</dcterms:modified>
</cp:coreProperties>
</file>