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mbria Math" panose="02040503050406030204" pitchFamily="18" charset="0"/>
      <p:regular r:id="rId79"/>
    </p:embeddedFont>
    <p:embeddedFont>
      <p:font typeface="Constantia" panose="02030602050306030303" pitchFamily="18" charset="0"/>
      <p:regular r:id="rId80"/>
      <p:bold r:id="rId81"/>
      <p:italic r:id="rId82"/>
      <p:boldItalic r:id="rId83"/>
    </p:embeddedFont>
    <p:embeddedFont>
      <p:font typeface="Wingdings 2" pitchFamily="2" charset="2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8"/>
  </p:normalViewPr>
  <p:slideViewPr>
    <p:cSldViewPr>
      <p:cViewPr varScale="1">
        <p:scale>
          <a:sx n="121" d="100"/>
          <a:sy n="121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a truth table would have 32 rows since we have 5 propositional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3/1/22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Foundations: Logic and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1, Part III: Proofs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Modus </a:t>
            </a:r>
            <a:r>
              <a:rPr lang="en-US" dirty="0" err="1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snows.”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“I will get an A.”</a:t>
            </a:r>
          </a:p>
          <a:p>
            <a:endParaRPr lang="en-US" dirty="0"/>
          </a:p>
          <a:p>
            <a:r>
              <a:rPr lang="en-US" dirty="0"/>
              <a:t>“If it snows,  then I will study discrete math.”</a:t>
            </a:r>
          </a:p>
          <a:p>
            <a:r>
              <a:rPr lang="en-US" dirty="0"/>
              <a:t>“If I study discrete math, I will get an A.”</a:t>
            </a:r>
          </a:p>
          <a:p>
            <a:endParaRPr lang="en-US" dirty="0"/>
          </a:p>
          <a:p>
            <a:r>
              <a:rPr lang="en-US" dirty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∧</a:t>
            </a:r>
            <a:r>
              <a:rPr lang="en-US" dirty="0"/>
              <a:t> (</a:t>
            </a:r>
            <a:r>
              <a:rPr lang="en-US" dirty="0" err="1">
                <a:latin typeface="Cambria Math"/>
                <a:ea typeface="Cambria Math"/>
              </a:rPr>
              <a:t>q→</a:t>
            </a:r>
            <a:r>
              <a:rPr lang="en-US" i="1" dirty="0" err="1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))→(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  <a:p>
            <a:r>
              <a:rPr lang="en-US" dirty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Disjunctive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or I will study English literature.”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visit Las Vegas.”</a:t>
            </a:r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endParaRPr lang="en-US" dirty="0"/>
          </a:p>
          <a:p>
            <a:r>
              <a:rPr lang="en-US" dirty="0"/>
              <a:t>“Therefore, I will  study discrete math or I will visit </a:t>
            </a:r>
          </a:p>
          <a:p>
            <a:r>
              <a:rPr lang="en-US" dirty="0"/>
              <a:t>Las Vegas.”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i="1" dirty="0"/>
              <a:t>            p</a:t>
            </a:r>
            <a:r>
              <a:rPr lang="en-US" dirty="0">
                <a:latin typeface="Cambria Math"/>
                <a:ea typeface="Cambria Math"/>
              </a:rPr>
              <a:t>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and English literature”</a:t>
            </a:r>
          </a:p>
          <a:p>
            <a:endParaRPr lang="en-US" dirty="0"/>
          </a:p>
          <a:p>
            <a:r>
              <a:rPr lang="en-US" dirty="0"/>
              <a:t>“Therefore, I will study discrete math.”</a:t>
            </a:r>
          </a:p>
          <a:p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 </a:t>
            </a:r>
          </a:p>
          <a:p>
            <a:r>
              <a:rPr lang="en-US" dirty="0"/>
              <a:t>         (</a:t>
            </a:r>
            <a:r>
              <a:rPr lang="en-US" i="1" dirty="0" err="1"/>
              <a:t>p</a:t>
            </a:r>
            <a:r>
              <a:rPr lang="en-US" dirty="0" err="1">
                <a:latin typeface="Cambria Math"/>
                <a:ea typeface="Cambria Math"/>
              </a:rPr>
              <a:t>∧</a:t>
            </a:r>
            <a:r>
              <a:rPr lang="en-US" i="1" dirty="0" err="1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r>
              <a:rPr lang="en-US" dirty="0"/>
              <a:t>“I will study  English literature.”</a:t>
            </a:r>
          </a:p>
          <a:p>
            <a:endParaRPr lang="en-US" dirty="0"/>
          </a:p>
          <a:p>
            <a:r>
              <a:rPr lang="en-US" dirty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</a:p>
          <a:p>
            <a:r>
              <a:rPr lang="en-US" dirty="0"/>
              <a:t> 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“I will study English literature.”</a:t>
            </a:r>
          </a:p>
          <a:p>
            <a:r>
              <a:rPr lang="en-US" dirty="0"/>
              <a:t>Let q be “I will study databases.”</a:t>
            </a:r>
          </a:p>
          <a:p>
            <a:endParaRPr lang="en-US" dirty="0"/>
          </a:p>
          <a:p>
            <a:r>
              <a:rPr lang="en-US" dirty="0"/>
              <a:t>“I will not study discrete math or I will study English literature.”</a:t>
            </a:r>
          </a:p>
          <a:p>
            <a:r>
              <a:rPr lang="en-US" dirty="0"/>
              <a:t>“I will study  discrete math or I will study databases.”</a:t>
            </a:r>
          </a:p>
          <a:p>
            <a:endParaRPr lang="en-US" dirty="0"/>
          </a:p>
          <a:p>
            <a:r>
              <a:rPr lang="en-US" dirty="0"/>
              <a:t>“Therefore, I will study databases or I </a:t>
            </a:r>
            <a:r>
              <a:rPr lang="en-US"/>
              <a:t>will study English </a:t>
            </a:r>
            <a:r>
              <a:rPr lang="en-US" dirty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((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Resolution plays an important role in AI and is used in Prolog.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Rules of Inference to Build 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 </a:t>
            </a:r>
            <a:r>
              <a:rPr lang="en-US" i="1" dirty="0"/>
              <a:t>valid argument </a:t>
            </a:r>
            <a:r>
              <a:rPr lang="en-US" dirty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/>
              <a:t>A valid argument takes the following form:</a:t>
            </a:r>
          </a:p>
          <a:p>
            <a:pPr>
              <a:buNone/>
            </a:pPr>
            <a:r>
              <a:rPr lang="en-US" dirty="0"/>
              <a:t>              	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dirty="0"/>
              <a:t>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sz="2800" i="1" baseline="-25000" dirty="0" err="1"/>
              <a:t>n</a:t>
            </a:r>
            <a:endParaRPr lang="en-US" sz="2800" i="1" baseline="-250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                         C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                            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From the single proposition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Show that </a:t>
            </a:r>
            <a:r>
              <a:rPr lang="en-US" sz="2400" i="1" dirty="0"/>
              <a:t>q</a:t>
            </a:r>
            <a:r>
              <a:rPr lang="en-US" sz="2400" dirty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/>
              <a:t>Example </a:t>
            </a:r>
            <a:r>
              <a:rPr lang="en-US" sz="15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</a:p>
          <a:p>
            <a:r>
              <a:rPr lang="en-US" sz="1500" dirty="0"/>
              <a:t>With these hypotheses:</a:t>
            </a:r>
          </a:p>
          <a:p>
            <a:pPr lvl="1">
              <a:buNone/>
            </a:pPr>
            <a:r>
              <a:rPr lang="en-US" sz="1500" dirty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/>
              <a:t>“We will go swimming only if it is sunny.”</a:t>
            </a:r>
          </a:p>
          <a:p>
            <a:pPr lvl="1">
              <a:buNone/>
            </a:pPr>
            <a:r>
              <a:rPr lang="en-US" sz="1500" dirty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/>
              <a:t>“If we take a canoe trip, then we will be home by sunset.”</a:t>
            </a:r>
          </a:p>
          <a:p>
            <a:r>
              <a:rPr lang="en-US" sz="1500" dirty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/>
              <a:t>“We will be home by sunset.”</a:t>
            </a:r>
          </a:p>
          <a:p>
            <a:pPr>
              <a:buNone/>
            </a:pPr>
            <a:r>
              <a:rPr lang="en-US" sz="1500" b="1" dirty="0"/>
              <a:t>Solution</a:t>
            </a:r>
            <a:r>
              <a:rPr lang="en-US" sz="15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  Choose propositional variables:</a:t>
            </a:r>
          </a:p>
          <a:p>
            <a:pPr lvl="1">
              <a:buNone/>
            </a:pPr>
            <a:r>
              <a:rPr lang="en-US" sz="1500" i="1" dirty="0"/>
              <a:t>p</a:t>
            </a:r>
            <a:r>
              <a:rPr lang="en-US" sz="1500" dirty="0"/>
              <a:t> : “It is sunny this afternoon.”      </a:t>
            </a:r>
            <a:r>
              <a:rPr lang="en-US" sz="1500" i="1" dirty="0"/>
              <a:t>r</a:t>
            </a:r>
            <a:r>
              <a:rPr lang="en-US" sz="1500" dirty="0"/>
              <a:t>  : “We will go swimming.”  </a:t>
            </a:r>
            <a:r>
              <a:rPr lang="en-US" sz="1500" i="1" dirty="0"/>
              <a:t>t : </a:t>
            </a:r>
            <a:r>
              <a:rPr lang="en-US" sz="1500" dirty="0"/>
              <a:t>“We will be home by sunset.”</a:t>
            </a:r>
          </a:p>
          <a:p>
            <a:pPr lvl="1">
              <a:buNone/>
            </a:pPr>
            <a:r>
              <a:rPr lang="en-US" sz="1500" i="1" dirty="0"/>
              <a:t>q</a:t>
            </a:r>
            <a:r>
              <a:rPr lang="en-US" sz="1500" dirty="0"/>
              <a:t>  : “It is colder than yesterday.”     </a:t>
            </a:r>
            <a:r>
              <a:rPr lang="en-US" sz="1500" i="1" dirty="0"/>
              <a:t>s  : </a:t>
            </a:r>
            <a:r>
              <a:rPr lang="en-US" sz="1500" dirty="0"/>
              <a:t>“We will take a canoe trip.” </a:t>
            </a:r>
            <a:endParaRPr lang="en-US" sz="1500" i="1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Translation into propositional logic: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and Rules of Inference</a:t>
            </a:r>
          </a:p>
          <a:p>
            <a:r>
              <a:rPr lang="en-US" dirty="0"/>
              <a:t>Proof Methods</a:t>
            </a:r>
          </a:p>
          <a:p>
            <a:r>
              <a:rPr lang="en-US" dirty="0"/>
              <a:t>Proof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 </a:t>
            </a:r>
            <a:r>
              <a:rPr lang="en-US" dirty="0"/>
              <a:t>Construct the Valid Argument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/>
              <a:t>Rules of Inference for Propositional Logic</a:t>
            </a:r>
          </a:p>
          <a:p>
            <a:pPr lvl="1"/>
            <a:r>
              <a:rPr lang="en-US" dirty="0"/>
              <a:t>Rules of Inference for Quantified Statements</a:t>
            </a:r>
          </a:p>
          <a:p>
            <a:r>
              <a:rPr lang="en-US" dirty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Our domain consists of all dogs and Fido is a dog.</a:t>
            </a:r>
          </a:p>
          <a:p>
            <a:endParaRPr lang="en-US" dirty="0"/>
          </a:p>
          <a:p>
            <a:r>
              <a:rPr lang="en-US" dirty="0"/>
              <a:t>“All dogs are cuddly.”</a:t>
            </a:r>
          </a:p>
          <a:p>
            <a:endParaRPr lang="en-US" dirty="0"/>
          </a:p>
          <a:p>
            <a:r>
              <a:rPr lang="en-US" dirty="0"/>
              <a:t>“Therefore,  Fido is cuddly.”</a:t>
            </a: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Generalization (UG)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Used often implicitly in Mathematical Proofs.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       </a:t>
            </a:r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“There is someone who got an A in the course.”</a:t>
            </a:r>
          </a:p>
          <a:p>
            <a:r>
              <a:rPr lang="en-US" dirty="0"/>
              <a:t>“Let’s call her </a:t>
            </a:r>
            <a:r>
              <a:rPr lang="en-US" i="1" dirty="0"/>
              <a:t>a</a:t>
            </a:r>
            <a:r>
              <a:rPr lang="en-US" dirty="0"/>
              <a:t> and say that </a:t>
            </a:r>
            <a:r>
              <a:rPr lang="en-US" i="1" dirty="0"/>
              <a:t>a</a:t>
            </a:r>
            <a:r>
              <a:rPr lang="en-US" dirty="0"/>
              <a:t> got an A”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“Michelle got an A in the class.”</a:t>
            </a:r>
          </a:p>
          <a:p>
            <a:r>
              <a:rPr lang="en-US" dirty="0"/>
              <a:t>“Therefore,  someone got an A in the class.”</a:t>
            </a: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/>
              <a:t>“John Smith has two legs”</a:t>
            </a:r>
          </a:p>
          <a:p>
            <a:pPr>
              <a:buNone/>
            </a:pPr>
            <a:r>
              <a:rPr lang="en-US" dirty="0"/>
              <a:t>    is a consequence of the premises:</a:t>
            </a:r>
          </a:p>
          <a:p>
            <a:pPr lvl="1">
              <a:buNone/>
            </a:pPr>
            <a:r>
              <a:rPr lang="en-US" dirty="0"/>
              <a:t>“Every man has two legs.” “John Smith is a man.”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</a:t>
            </a:r>
            <a:r>
              <a:rPr lang="en-US" i="1" dirty="0"/>
              <a:t>x</a:t>
            </a:r>
            <a:r>
              <a:rPr lang="en-US" dirty="0"/>
              <a:t> is a man” and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“ </a:t>
            </a:r>
            <a:r>
              <a:rPr lang="en-US" i="1" dirty="0"/>
              <a:t>x</a:t>
            </a:r>
            <a:r>
              <a:rPr lang="en-US" dirty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 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 </a:t>
            </a:r>
          </a:p>
          <a:p>
            <a:pPr lvl="1">
              <a:buNone/>
            </a:pPr>
            <a:r>
              <a:rPr lang="en-US" b="1" dirty="0"/>
              <a:t>  </a:t>
            </a:r>
          </a:p>
          <a:p>
            <a:pPr lvl="1"/>
            <a:endParaRPr lang="en-US" b="1" dirty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/>
              <a:t>“Someone who passed the first exam has not read the book.”</a:t>
            </a:r>
          </a:p>
          <a:p>
            <a:pPr>
              <a:buNone/>
            </a:pPr>
            <a:r>
              <a:rPr lang="en-US" dirty="0"/>
              <a:t>    follows from the premises</a:t>
            </a:r>
          </a:p>
          <a:p>
            <a:pPr lvl="1">
              <a:buNone/>
            </a:pPr>
            <a:r>
              <a:rPr lang="en-US" dirty="0"/>
              <a:t>“A student in this class has not read the book.”</a:t>
            </a:r>
          </a:p>
          <a:p>
            <a:pPr lvl="1">
              <a:buNone/>
            </a:pPr>
            <a:r>
              <a:rPr lang="en-US" dirty="0"/>
              <a:t>“Everyone in this class passed the first exam.”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Let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</a:t>
            </a:r>
            <a:r>
              <a:rPr lang="en-US" i="1" dirty="0"/>
              <a:t>x</a:t>
            </a:r>
            <a:r>
              <a:rPr lang="en-US" dirty="0"/>
              <a:t> is in this class,”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 </a:t>
            </a:r>
            <a:r>
              <a:rPr lang="en-US" i="1" dirty="0"/>
              <a:t>x</a:t>
            </a:r>
            <a:r>
              <a:rPr lang="en-US" dirty="0"/>
              <a:t> has  read the book,”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 “</a:t>
            </a:r>
            <a:r>
              <a:rPr lang="en-US" i="1" dirty="0"/>
              <a:t>x</a:t>
            </a:r>
            <a:r>
              <a:rPr lang="en-US" dirty="0"/>
              <a:t> passed the first exam.”</a:t>
            </a:r>
          </a:p>
          <a:p>
            <a:pPr lvl="1">
              <a:buNone/>
            </a:pPr>
            <a:r>
              <a:rPr lang="en-US" dirty="0"/>
              <a:t> First we translate the</a:t>
            </a:r>
          </a:p>
          <a:p>
            <a:pPr lvl="1">
              <a:buNone/>
            </a:pPr>
            <a:r>
              <a:rPr lang="en-US" dirty="0"/>
              <a:t> premises and conclusion </a:t>
            </a:r>
          </a:p>
          <a:p>
            <a:pPr lvl="1">
              <a:buNone/>
            </a:pPr>
            <a:r>
              <a:rPr lang="en-US" dirty="0"/>
              <a:t> into symbolic form.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Using Rules of Inference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to  the Socrates Example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1.6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Socrates 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 Argument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Modus Ponens</a:t>
            </a:r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Universal Modus Ponens combines universal instantiation and modus ponens into one rule.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This rule could be used in the Socrates example.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Proofs</a:t>
            </a:r>
          </a:p>
          <a:p>
            <a:r>
              <a:rPr lang="en-US" dirty="0"/>
              <a:t>Forms of Theorems</a:t>
            </a:r>
          </a:p>
          <a:p>
            <a:r>
              <a:rPr lang="en-US" dirty="0"/>
              <a:t>Direct Proofs</a:t>
            </a:r>
          </a:p>
          <a:p>
            <a:r>
              <a:rPr lang="en-US" dirty="0"/>
              <a:t>Indirect Proofs</a:t>
            </a:r>
          </a:p>
          <a:p>
            <a:pPr lvl="1"/>
            <a:r>
              <a:rPr lang="en-US" dirty="0"/>
              <a:t>Proof of the </a:t>
            </a:r>
            <a:r>
              <a:rPr lang="en-US" dirty="0" err="1"/>
              <a:t>Contrapositive</a:t>
            </a:r>
            <a:endParaRPr lang="en-US" dirty="0"/>
          </a:p>
          <a:p>
            <a:pPr lvl="1"/>
            <a:r>
              <a:rPr lang="en-US" dirty="0"/>
              <a:t>Proof by Contradiction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proof</a:t>
            </a:r>
            <a:r>
              <a:rPr lang="en-US" dirty="0"/>
              <a:t> is a valid argument that establishes the truth of a statement.</a:t>
            </a:r>
          </a:p>
          <a:p>
            <a:r>
              <a:rPr lang="en-US" dirty="0"/>
              <a:t>In math, CS,  and other disciplines, informal proofs  which are generally shorter, are generally used.</a:t>
            </a:r>
          </a:p>
          <a:p>
            <a:pPr lvl="1"/>
            <a:r>
              <a:rPr lang="en-US" dirty="0"/>
              <a:t>More than one rule of inference are often used in a step. </a:t>
            </a:r>
          </a:p>
          <a:p>
            <a:pPr lvl="1"/>
            <a:r>
              <a:rPr lang="en-US" dirty="0"/>
              <a:t>Steps may be skipped.</a:t>
            </a:r>
          </a:p>
          <a:p>
            <a:pPr lvl="1"/>
            <a:r>
              <a:rPr lang="en-US" dirty="0"/>
              <a:t>The rules of inference used are not explicitly stated. </a:t>
            </a:r>
          </a:p>
          <a:p>
            <a:pPr lvl="1"/>
            <a:r>
              <a:rPr lang="en-US" dirty="0"/>
              <a:t>Easier for to understand and to explain to people. </a:t>
            </a:r>
          </a:p>
          <a:p>
            <a:pPr lvl="1"/>
            <a:r>
              <a:rPr lang="en-US" dirty="0"/>
              <a:t>But it is also easier to introduce errors. </a:t>
            </a:r>
          </a:p>
          <a:p>
            <a:r>
              <a:rPr lang="en-US" dirty="0"/>
              <a:t>Proofs have many practical applications:</a:t>
            </a:r>
          </a:p>
          <a:p>
            <a:pPr lvl="1"/>
            <a:r>
              <a:rPr lang="en-US" dirty="0"/>
              <a:t>verification that computer programs are correct </a:t>
            </a:r>
          </a:p>
          <a:p>
            <a:pPr lvl="1"/>
            <a:r>
              <a:rPr lang="en-US" dirty="0"/>
              <a:t>establishing that operating systems are secure </a:t>
            </a:r>
          </a:p>
          <a:p>
            <a:pPr lvl="1"/>
            <a:r>
              <a:rPr lang="en-US" dirty="0"/>
              <a:t>enabling programs to make inferences in artificial intelligence </a:t>
            </a:r>
          </a:p>
          <a:p>
            <a:pPr lvl="1"/>
            <a:r>
              <a:rPr lang="en-US" dirty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theorem</a:t>
            </a:r>
            <a:r>
              <a:rPr lang="en-US" dirty="0"/>
              <a:t> is a statement that can be shown to be true using: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other theorems</a:t>
            </a:r>
          </a:p>
          <a:p>
            <a:pPr lvl="1"/>
            <a:r>
              <a:rPr lang="en-US" i="1" dirty="0"/>
              <a:t>axioms</a:t>
            </a:r>
            <a:r>
              <a:rPr lang="en-US" dirty="0"/>
              <a:t> (statements which are given as true) </a:t>
            </a:r>
          </a:p>
          <a:p>
            <a:pPr lvl="1"/>
            <a:r>
              <a:rPr lang="en-US" dirty="0"/>
              <a:t>rules of inference</a:t>
            </a:r>
          </a:p>
          <a:p>
            <a:r>
              <a:rPr lang="en-US" dirty="0"/>
              <a:t>A </a:t>
            </a:r>
            <a:r>
              <a:rPr lang="en-US" i="1" dirty="0"/>
              <a:t>lemma</a:t>
            </a:r>
            <a:r>
              <a:rPr lang="en-US" dirty="0"/>
              <a:t> is a ‘helping theorem’ or a result which is needed to prove a theorem.</a:t>
            </a:r>
          </a:p>
          <a:p>
            <a:r>
              <a:rPr lang="en-US" dirty="0"/>
              <a:t>A </a:t>
            </a:r>
            <a:r>
              <a:rPr lang="en-US" i="1" dirty="0"/>
              <a:t>corollary</a:t>
            </a:r>
            <a:r>
              <a:rPr lang="en-US" dirty="0"/>
              <a:t> is a result which follows directly from a theorem.</a:t>
            </a:r>
          </a:p>
          <a:p>
            <a:r>
              <a:rPr lang="en-US" dirty="0"/>
              <a:t>Less important theorems are sometimes called </a:t>
            </a:r>
            <a:r>
              <a:rPr lang="en-US" i="1" dirty="0"/>
              <a:t>propositions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conjecture</a:t>
            </a:r>
            <a:r>
              <a:rPr lang="en-US" dirty="0"/>
              <a:t> is a statement that is being proposed to be true. Once a proof of a conjecture is found, it becomes a theorem. It may turn out to be false.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 Theorems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/>
              <a:t>    For example, the statement: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sz="2200" dirty="0"/>
              <a:t>“If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where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are positive real numbers,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”</a:t>
            </a:r>
          </a:p>
          <a:p>
            <a:pPr>
              <a:buNone/>
            </a:pPr>
            <a:r>
              <a:rPr lang="en-US" dirty="0"/>
              <a:t>   really means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sz="2200" dirty="0"/>
              <a:t>“For all positive real numbers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, 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.”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theorems have the form: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 prove them, we show that where </a:t>
            </a:r>
            <a:r>
              <a:rPr lang="en-US" i="1" dirty="0"/>
              <a:t>c</a:t>
            </a:r>
            <a:r>
              <a:rPr lang="en-US" dirty="0"/>
              <a:t> is an arbitrary element of the domain, </a:t>
            </a:r>
          </a:p>
          <a:p>
            <a:r>
              <a:rPr lang="en-US" dirty="0"/>
              <a:t>By universal generalization the truth of the original formula follows.</a:t>
            </a:r>
          </a:p>
          <a:p>
            <a:r>
              <a:rPr lang="en-US" dirty="0"/>
              <a:t>So, we must prove something of the form: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i="1" dirty="0"/>
              <a:t>Trivial Proof</a:t>
            </a:r>
            <a:r>
              <a:rPr lang="en-US" dirty="0"/>
              <a:t>: If we know </a:t>
            </a:r>
            <a:r>
              <a:rPr lang="en-US" i="1" dirty="0"/>
              <a:t>q</a:t>
            </a:r>
            <a:r>
              <a:rPr lang="en-US" dirty="0"/>
              <a:t> is true, then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  is true as well. 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“If it is raining  then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/>
              <a:t>.”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i="1" dirty="0"/>
              <a:t>Vacuous Proof</a:t>
            </a:r>
            <a:r>
              <a:rPr lang="en-US" dirty="0"/>
              <a:t>: If we know </a:t>
            </a:r>
            <a:r>
              <a:rPr lang="en-US" i="1" dirty="0"/>
              <a:t>p</a:t>
            </a:r>
            <a:r>
              <a:rPr lang="en-US" dirty="0"/>
              <a:t> is false then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  is true as well.</a:t>
            </a:r>
          </a:p>
          <a:p>
            <a:pPr>
              <a:buNone/>
            </a:pPr>
            <a:r>
              <a:rPr lang="en-US" dirty="0"/>
              <a:t>“If I am both rich and poor then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/>
              <a:t>.”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[ Even though these examples seem silly, both trivial and vacuous proofs are often used in mathematical induction, as we will see in Chapter 5) 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 The integer </a:t>
            </a:r>
            <a:r>
              <a:rPr lang="en-US" i="1" dirty="0"/>
              <a:t>n</a:t>
            </a:r>
            <a:r>
              <a:rPr lang="en-US" dirty="0"/>
              <a:t> is even if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is odd if there exists an integer </a:t>
            </a:r>
            <a:r>
              <a:rPr lang="en-US" i="1" dirty="0"/>
              <a:t>k</a:t>
            </a:r>
            <a:r>
              <a:rPr lang="en-US" dirty="0"/>
              <a:t>,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We will need this basic fact about the integers in some of the example proofs to follow. We will learn more about the integers in Chapter 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Arguments</a:t>
            </a:r>
          </a:p>
          <a:p>
            <a:r>
              <a:rPr lang="en-US" dirty="0"/>
              <a:t>Inference Rules for Propositional Logic</a:t>
            </a:r>
          </a:p>
          <a:p>
            <a:r>
              <a:rPr lang="en-US" dirty="0"/>
              <a:t>Using Rules of Inference to Build Arguments</a:t>
            </a:r>
          </a:p>
          <a:p>
            <a:r>
              <a:rPr lang="en-US" dirty="0"/>
              <a:t>Rules of Inference for Quantified Statements</a:t>
            </a:r>
          </a:p>
          <a:p>
            <a:r>
              <a:rPr lang="en-US" dirty="0"/>
              <a:t>Building Arguments for Quantified Statements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Direct Proof</a:t>
            </a:r>
            <a:r>
              <a:rPr lang="en-US" dirty="0"/>
              <a:t>: Assume that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is true. Use rules of inference, axioms, and logical equivalences to show that   </a:t>
            </a:r>
            <a:r>
              <a:rPr lang="en-US" i="1" dirty="0"/>
              <a:t>q</a:t>
            </a:r>
            <a:r>
              <a:rPr lang="en-US" dirty="0"/>
              <a:t>  must also be true.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direct proof of the theorem “If </a:t>
            </a:r>
            <a:r>
              <a:rPr lang="en-US" i="1" dirty="0"/>
              <a:t>n</a:t>
            </a:r>
            <a:r>
              <a:rPr lang="en-US" dirty="0"/>
              <a:t> 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odd.”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Assume that </a:t>
            </a:r>
            <a:r>
              <a:rPr lang="en-US" i="1" dirty="0"/>
              <a:t>n</a:t>
            </a:r>
            <a:r>
              <a:rPr lang="en-US" dirty="0"/>
              <a:t> is odd. Then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for an integer </a:t>
            </a:r>
            <a:r>
              <a:rPr lang="en-US" i="1" dirty="0"/>
              <a:t>k</a:t>
            </a:r>
            <a:r>
              <a:rPr lang="en-US" dirty="0"/>
              <a:t>. Squaring both sides of the equation, we get: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/>
              <a:t>We have proved that if n</a:t>
            </a:r>
            <a:r>
              <a:rPr lang="en-US" i="1" dirty="0"/>
              <a:t> </a:t>
            </a:r>
            <a:r>
              <a:rPr lang="en-US" dirty="0"/>
              <a:t>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an odd integer.    </a:t>
            </a:r>
          </a:p>
          <a:p>
            <a:pPr>
              <a:buNone/>
            </a:pPr>
            <a:r>
              <a:rPr lang="en-US" dirty="0"/>
              <a:t>   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 marks the  end of  the proof. Sometimes </a:t>
            </a:r>
            <a:r>
              <a:rPr lang="en-US" b="1" dirty="0"/>
              <a:t>QED </a:t>
            </a:r>
            <a:r>
              <a:rPr lang="en-US" dirty="0"/>
              <a:t>is used instead. )  </a:t>
            </a: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dirty="0"/>
              <a:t>The real number </a:t>
            </a:r>
            <a:r>
              <a:rPr lang="en-US" i="1" dirty="0"/>
              <a:t>r </a:t>
            </a:r>
            <a:r>
              <a:rPr lang="en-US" dirty="0"/>
              <a:t>is </a:t>
            </a:r>
            <a:r>
              <a:rPr lang="en-US" i="1" dirty="0"/>
              <a:t>rational </a:t>
            </a:r>
            <a:r>
              <a:rPr lang="en-US" dirty="0"/>
              <a:t>if there exist integers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where  </a:t>
            </a:r>
            <a:r>
              <a:rPr lang="en-US" i="1" dirty="0"/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/>
              <a:t>  such that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endParaRPr lang="en-US" b="1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the sum of two rational numbers is rational.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i="1" dirty="0"/>
              <a:t>: </a:t>
            </a:r>
            <a:r>
              <a:rPr lang="en-US" dirty="0"/>
              <a:t>Assume </a:t>
            </a:r>
            <a:r>
              <a:rPr lang="en-US" i="1" dirty="0"/>
              <a:t>r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dirty="0"/>
              <a:t> are two rational numbers. Then there must be integers </a:t>
            </a:r>
            <a:r>
              <a:rPr lang="en-US" i="1" dirty="0"/>
              <a:t>p, q </a:t>
            </a:r>
            <a:r>
              <a:rPr lang="en-US" dirty="0"/>
              <a:t>and also </a:t>
            </a:r>
            <a:r>
              <a:rPr lang="en-US" i="1" dirty="0"/>
              <a:t>t, u  </a:t>
            </a:r>
            <a:r>
              <a:rPr lang="en-US" dirty="0"/>
              <a:t>such that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/>
              <a:t>=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</a:t>
            </a:r>
            <a:r>
              <a:rPr lang="en-US" i="1" dirty="0"/>
              <a:t>Proof by Contraposition</a:t>
            </a:r>
            <a:r>
              <a:rPr lang="en-US" dirty="0"/>
              <a:t>: Assume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 and show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 is true also. This is sometimes called an </a:t>
            </a:r>
            <a:r>
              <a:rPr lang="en-US" i="1" dirty="0"/>
              <a:t>indirect proof </a:t>
            </a:r>
            <a:r>
              <a:rPr lang="en-US" dirty="0"/>
              <a:t>method. If we give a direct proof of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¬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then we have a proof of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q</a:t>
            </a:r>
            <a:r>
              <a:rPr lang="en-US" i="1" dirty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>
                <a:ea typeface="Cambria Math"/>
              </a:rPr>
              <a:t>     Why does this work?</a:t>
            </a: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i="1" dirty="0"/>
              <a:t>: </a:t>
            </a:r>
            <a:r>
              <a:rPr lang="en-US" dirty="0"/>
              <a:t>Assume </a:t>
            </a:r>
            <a:r>
              <a:rPr lang="en-US" i="1" dirty="0"/>
              <a:t>n</a:t>
            </a:r>
            <a:r>
              <a:rPr lang="en-US" dirty="0"/>
              <a:t> is even. So, </a:t>
            </a:r>
            <a:r>
              <a:rPr lang="en-US" i="1" dirty="0"/>
              <a:t>n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 </a:t>
            </a:r>
            <a:r>
              <a:rPr lang="en-US" dirty="0"/>
              <a:t>for some integer </a:t>
            </a:r>
            <a:r>
              <a:rPr lang="en-US" i="1" dirty="0"/>
              <a:t>k</a:t>
            </a:r>
            <a:r>
              <a:rPr lang="en-US" dirty="0"/>
              <a:t>. Thus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k</a:t>
            </a:r>
            <a:r>
              <a:rPr lang="en-US" dirty="0"/>
              <a:t> +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Therefore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 (not even) 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 (not even).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for an integer </a:t>
            </a:r>
            <a:r>
              <a:rPr lang="en-US" i="1" dirty="0"/>
              <a:t>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 Use proof by contraposition. Assume </a:t>
            </a:r>
            <a:r>
              <a:rPr lang="en-US" i="1" dirty="0"/>
              <a:t>n</a:t>
            </a:r>
            <a:r>
              <a:rPr lang="en-US" dirty="0"/>
              <a:t> is even (i.e., not odd).  Therefore,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. Hence,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and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 </a:t>
            </a:r>
            <a:r>
              <a:rPr lang="en-US" dirty="0"/>
              <a:t>is even(i.e., not odd).</a:t>
            </a:r>
          </a:p>
          <a:p>
            <a:pPr>
              <a:buNone/>
            </a:pPr>
            <a:r>
              <a:rPr lang="en-US" dirty="0"/>
              <a:t>    We have shown that if </a:t>
            </a:r>
            <a:r>
              <a:rPr lang="en-US" i="1" dirty="0"/>
              <a:t>n </a:t>
            </a:r>
            <a:r>
              <a:rPr lang="en-US" dirty="0"/>
              <a:t>is an even integer, then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is even. Therefore by contraposition, for an integer</a:t>
            </a:r>
            <a:r>
              <a:rPr lang="en-US" i="1" dirty="0"/>
              <a:t> 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Proof by Contradiction</a:t>
            </a:r>
            <a:r>
              <a:rPr lang="en-US" dirty="0"/>
              <a:t>: (AKA </a:t>
            </a:r>
            <a:r>
              <a:rPr lang="en-US" i="1" dirty="0" err="1"/>
              <a:t>reductio</a:t>
            </a:r>
            <a:r>
              <a:rPr lang="en-US" i="1" dirty="0"/>
              <a:t> ad absurdum</a:t>
            </a:r>
            <a:r>
              <a:rPr lang="en-US" b="1" dirty="0"/>
              <a:t>)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   To prove  </a:t>
            </a:r>
            <a:r>
              <a:rPr lang="en-US" i="1" dirty="0"/>
              <a:t>p</a:t>
            </a:r>
            <a:r>
              <a:rPr lang="en-US" dirty="0"/>
              <a:t>, assume 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 and derive a contradiction such as   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¬</a:t>
            </a:r>
            <a:r>
              <a:rPr lang="en-US" i="1" dirty="0">
                <a:latin typeface="Cambria Math"/>
                <a:ea typeface="Cambria Math"/>
              </a:rPr>
              <a:t>p. </a:t>
            </a:r>
            <a:r>
              <a:rPr lang="en-US" dirty="0">
                <a:latin typeface="Cambria Math"/>
                <a:ea typeface="Cambria Math"/>
              </a:rPr>
              <a:t>(an indirect form of proof).</a:t>
            </a:r>
            <a:r>
              <a:rPr lang="en-US" dirty="0"/>
              <a:t> Since we have shown that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b="1" dirty="0">
                <a:latin typeface="Cambria Math"/>
                <a:ea typeface="Cambria Math"/>
              </a:rPr>
              <a:t>F</a:t>
            </a:r>
            <a:r>
              <a:rPr lang="en-US" dirty="0"/>
              <a:t> is true , it follows that the </a:t>
            </a:r>
            <a:r>
              <a:rPr lang="en-US" dirty="0" err="1"/>
              <a:t>contrapositive</a:t>
            </a:r>
            <a:r>
              <a:rPr lang="en-US" dirty="0"/>
              <a:t>  </a:t>
            </a:r>
            <a:r>
              <a:rPr lang="en-US" b="1" dirty="0" err="1"/>
              <a:t>T</a:t>
            </a:r>
            <a:r>
              <a:rPr lang="en-US" dirty="0" err="1">
                <a:latin typeface="Cambria Math"/>
                <a:ea typeface="Cambria Math"/>
              </a:rPr>
              <a:t>→</a:t>
            </a:r>
            <a:r>
              <a:rPr lang="en-US" i="1" dirty="0" err="1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also holds.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i="1" dirty="0"/>
              <a:t> </a:t>
            </a:r>
            <a:r>
              <a:rPr lang="en-US" dirty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 preview of  Chapter 4.</a:t>
            </a:r>
          </a:p>
          <a:p>
            <a:pPr>
              <a:buNone/>
            </a:pPr>
            <a:r>
              <a:rPr lang="en-US" sz="8000" b="1" dirty="0"/>
              <a:t>    Example</a:t>
            </a:r>
            <a:r>
              <a:rPr lang="en-US" sz="8000" dirty="0"/>
              <a:t>: Use a proof by contradiction to give a proof that  </a:t>
            </a:r>
            <a:r>
              <a:rPr lang="en-US" sz="8000" dirty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>
                <a:latin typeface="Cambria Math"/>
                <a:ea typeface="Cambria Math"/>
              </a:rPr>
              <a:t>     </a:t>
            </a:r>
            <a:r>
              <a:rPr lang="en-US" sz="8000" b="1" dirty="0">
                <a:ea typeface="Cambria Math"/>
              </a:rPr>
              <a:t>Solution</a:t>
            </a:r>
            <a:r>
              <a:rPr lang="en-US" sz="8000" b="1" dirty="0">
                <a:latin typeface="Cambria Math"/>
                <a:ea typeface="Cambria Math"/>
              </a:rPr>
              <a:t>: </a:t>
            </a:r>
            <a:r>
              <a:rPr lang="en-US" sz="8000" dirty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with √2  </a:t>
            </a:r>
            <a:r>
              <a:rPr lang="en-US" sz="8000" i="1" dirty="0">
                <a:latin typeface="Cambria Math"/>
                <a:ea typeface="Cambria Math"/>
              </a:rPr>
              <a:t>= a/b</a:t>
            </a:r>
            <a:r>
              <a:rPr lang="en-US" sz="8000" dirty="0">
                <a:latin typeface="Cambria Math"/>
                <a:ea typeface="Cambria Math"/>
              </a:rPr>
              <a:t>, where </a:t>
            </a:r>
            <a:r>
              <a:rPr lang="en-US" sz="8000" i="1" dirty="0">
                <a:latin typeface="Cambria Math"/>
                <a:ea typeface="Cambria Math"/>
              </a:rPr>
              <a:t>b≠ 0 </a:t>
            </a:r>
            <a:r>
              <a:rPr lang="en-US" sz="8000" dirty="0">
                <a:latin typeface="Cambria Math"/>
                <a:ea typeface="Cambria Math"/>
              </a:rPr>
              <a:t>and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 </a:t>
            </a:r>
            <a:r>
              <a:rPr lang="en-US" sz="8000" dirty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Therefore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must be even. If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is even then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is even, </a:t>
            </a:r>
            <a:r>
              <a:rPr lang="en-US" sz="8000" i="1" dirty="0">
                <a:latin typeface="Cambria Math"/>
                <a:ea typeface="Cambria Math"/>
              </a:rPr>
              <a:t>a = </a:t>
            </a:r>
            <a:r>
              <a:rPr lang="en-US" sz="8000" dirty="0">
                <a:latin typeface="Cambria Math"/>
                <a:ea typeface="Cambria Math"/>
              </a:rPr>
              <a:t>2</a:t>
            </a:r>
            <a:r>
              <a:rPr lang="en-US" sz="8000" i="1" dirty="0">
                <a:latin typeface="Cambria Math"/>
                <a:ea typeface="Cambria Math"/>
              </a:rPr>
              <a:t>c  </a:t>
            </a:r>
            <a:r>
              <a:rPr lang="en-US" sz="8000" dirty="0">
                <a:latin typeface="Cambria Math"/>
                <a:ea typeface="Cambria Math"/>
              </a:rPr>
              <a:t>for some integer </a:t>
            </a:r>
            <a:r>
              <a:rPr lang="en-US" sz="8000" i="1" dirty="0">
                <a:latin typeface="Cambria Math"/>
                <a:ea typeface="Cambria Math"/>
              </a:rPr>
              <a:t>c</a:t>
            </a:r>
            <a:r>
              <a:rPr lang="en-US" sz="8000" dirty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Therefore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baseline="30000" dirty="0">
                <a:latin typeface="Cambria Math"/>
                <a:ea typeface="Cambria Math"/>
              </a:rPr>
              <a:t>2 </a:t>
            </a:r>
            <a:r>
              <a:rPr lang="en-US" sz="8000" dirty="0">
                <a:latin typeface="Cambria Math"/>
                <a:ea typeface="Cambria Math"/>
              </a:rPr>
              <a:t> is even.  Again then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</a:t>
            </a:r>
            <a:endParaRPr lang="en-US" sz="8000" b="1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by Contradiction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preview of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there is no largest prime number.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Assume that there is a largest prime number. Call it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Hence, we can list all the primes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,..,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Form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None of the prime numbers on the list divides </a:t>
            </a:r>
            <a:r>
              <a:rPr lang="en-US" i="1" dirty="0"/>
              <a:t>r</a:t>
            </a:r>
            <a:r>
              <a:rPr lang="en-US" dirty="0"/>
              <a:t>. Therefore, by a theorem in Chapter 4, either </a:t>
            </a:r>
            <a:r>
              <a:rPr lang="en-US" i="1" dirty="0"/>
              <a:t>r</a:t>
            </a:r>
            <a:r>
              <a:rPr lang="en-US" dirty="0"/>
              <a:t> is prime or there is a smaller prime that divides </a:t>
            </a:r>
            <a:r>
              <a:rPr lang="en-US" i="1" dirty="0"/>
              <a:t>r</a:t>
            </a:r>
            <a:r>
              <a:rPr lang="en-US" dirty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Theorems that are </a:t>
            </a:r>
            <a:r>
              <a:rPr lang="en-US" dirty="0" err="1"/>
              <a:t>Biconditional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prove a theorem that is a </a:t>
            </a:r>
            <a:r>
              <a:rPr lang="en-US" dirty="0" err="1"/>
              <a:t>biconditional</a:t>
            </a:r>
            <a:r>
              <a:rPr lang="en-US" dirty="0"/>
              <a:t> statement, that is, a statement of the form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, we show that    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>
                <a:latin typeface="Cambria Math"/>
                <a:ea typeface="Cambria Math"/>
              </a:rPr>
              <a:t>Example</a:t>
            </a:r>
            <a:r>
              <a:rPr lang="en-US" dirty="0">
                <a:latin typeface="Cambria Math"/>
                <a:ea typeface="Cambria Math"/>
              </a:rPr>
              <a:t>: Prove the theorem: “If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is an integer, then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is odd if and only if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  <a:r>
              <a:rPr lang="en-US" b="1" dirty="0">
                <a:latin typeface="Cambria Math"/>
                <a:ea typeface="Cambria Math"/>
              </a:rPr>
              <a:t> Solution:  </a:t>
            </a:r>
            <a:r>
              <a:rPr lang="en-US" dirty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. Therefore we can conclude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Sometimes </a:t>
            </a:r>
            <a:r>
              <a:rPr lang="en-US" sz="2000" i="1" dirty="0" err="1">
                <a:latin typeface="Cambria Math"/>
                <a:ea typeface="Cambria Math"/>
              </a:rPr>
              <a:t>iff</a:t>
            </a:r>
            <a:r>
              <a:rPr lang="en-US" sz="2000" i="1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>
                <a:latin typeface="Cambria Math"/>
                <a:ea typeface="Cambria Math"/>
              </a:rPr>
              <a:t>                  “If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an integer, then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odd </a:t>
            </a:r>
            <a:r>
              <a:rPr lang="en-US" sz="2000" dirty="0" err="1">
                <a:latin typeface="Cambria Math"/>
                <a:ea typeface="Cambria Math"/>
              </a:rPr>
              <a:t>iif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baseline="30000" dirty="0">
                <a:latin typeface="Cambria Math"/>
                <a:ea typeface="Cambria Math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this?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Step 5.  a - b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If direct methods of proof do not work: </a:t>
            </a:r>
          </a:p>
          <a:p>
            <a:pPr lvl="1"/>
            <a:r>
              <a:rPr lang="en-US" dirty="0"/>
              <a:t>We may need  a clever use of a proof by contraposition.</a:t>
            </a:r>
          </a:p>
          <a:p>
            <a:pPr lvl="1"/>
            <a:r>
              <a:rPr lang="en-US" dirty="0"/>
              <a:t> Or a proof by contradiction.</a:t>
            </a:r>
          </a:p>
          <a:p>
            <a:pPr lvl="1"/>
            <a:r>
              <a:rPr lang="en-US" dirty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/>
              <a:t>In Chapter 5, we will see mathematical induction and related techniques.</a:t>
            </a:r>
          </a:p>
          <a:p>
            <a:pPr lvl="1"/>
            <a:r>
              <a:rPr lang="en-US" dirty="0"/>
              <a:t>In Chapter 6, we will see  combinatorial proofs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Revisiting the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two premises:</a:t>
            </a:r>
          </a:p>
          <a:p>
            <a:pPr lvl="1"/>
            <a:r>
              <a:rPr lang="en-US" dirty="0"/>
              <a:t>“All men are mortal.”</a:t>
            </a:r>
          </a:p>
          <a:p>
            <a:pPr lvl="1"/>
            <a:r>
              <a:rPr lang="en-US" dirty="0"/>
              <a:t>“Socrates is a man.”</a:t>
            </a:r>
          </a:p>
          <a:p>
            <a:r>
              <a:rPr lang="en-US" dirty="0"/>
              <a:t>And the conclusion: </a:t>
            </a:r>
          </a:p>
          <a:p>
            <a:pPr lvl="1"/>
            <a:r>
              <a:rPr lang="en-US" dirty="0"/>
              <a:t>“Socrates is mortal.”</a:t>
            </a:r>
          </a:p>
          <a:p>
            <a:r>
              <a:rPr lang="en-US" dirty="0"/>
              <a:t>How do we get the conclusion from the premises?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 Methods and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1.8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Proof by Cases</a:t>
            </a:r>
          </a:p>
          <a:p>
            <a:r>
              <a:rPr lang="en-US" dirty="0"/>
              <a:t>Existence Proofs</a:t>
            </a:r>
          </a:p>
          <a:p>
            <a:pPr lvl="1"/>
            <a:r>
              <a:rPr lang="en-US" dirty="0"/>
              <a:t>Constructive</a:t>
            </a:r>
          </a:p>
          <a:p>
            <a:pPr lvl="1"/>
            <a:r>
              <a:rPr lang="en-US" dirty="0" err="1"/>
              <a:t>Nonconstructive</a:t>
            </a:r>
            <a:endParaRPr lang="en-US" dirty="0"/>
          </a:p>
          <a:p>
            <a:r>
              <a:rPr lang="en-US" dirty="0"/>
              <a:t>Disproof by Counterexample</a:t>
            </a:r>
          </a:p>
          <a:p>
            <a:r>
              <a:rPr lang="en-US" dirty="0"/>
              <a:t>Nonexistence Proofs</a:t>
            </a:r>
          </a:p>
          <a:p>
            <a:r>
              <a:rPr lang="en-US" dirty="0"/>
              <a:t>Uniqueness Proofs</a:t>
            </a:r>
          </a:p>
          <a:p>
            <a:r>
              <a:rPr lang="en-US" dirty="0"/>
              <a:t>Proof Strategies</a:t>
            </a:r>
          </a:p>
          <a:p>
            <a:r>
              <a:rPr lang="en-US" dirty="0"/>
              <a:t>Proving Universally Quantified Assertions</a:t>
            </a:r>
          </a:p>
          <a:p>
            <a:r>
              <a:rPr lang="en-US" dirty="0"/>
              <a:t>Open Problems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a conditional statement of the form:</a:t>
            </a:r>
          </a:p>
          <a:p>
            <a:endParaRPr lang="en-US" dirty="0"/>
          </a:p>
          <a:p>
            <a:r>
              <a:rPr lang="en-US" dirty="0"/>
              <a:t>Use the tautology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Each of the implications                   is a </a:t>
            </a:r>
            <a:r>
              <a:rPr lang="en-US" i="1" dirty="0"/>
              <a:t>case</a:t>
            </a:r>
            <a:r>
              <a:rPr lang="en-US" dirty="0"/>
              <a:t>.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Let  </a:t>
            </a:r>
            <a:r>
              <a:rPr lang="en-US" i="1" dirty="0"/>
              <a:t>a</a:t>
            </a:r>
            <a:r>
              <a:rPr lang="en-US" dirty="0">
                <a:sym typeface="Symbol"/>
              </a:rPr>
              <a:t> @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max{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} = a</a:t>
            </a:r>
            <a:r>
              <a:rPr lang="en-US" i="1" dirty="0">
                <a:sym typeface="Symbol"/>
              </a:rPr>
              <a:t>  </a:t>
            </a:r>
            <a:r>
              <a:rPr lang="en-US" dirty="0">
                <a:sym typeface="Symbol"/>
              </a:rPr>
              <a:t>if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≥ </a:t>
            </a:r>
            <a:r>
              <a:rPr lang="en-US" i="1" dirty="0"/>
              <a:t>b, 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otherwise                   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>
                <a:sym typeface="Symbol"/>
              </a:rPr>
              <a:t> @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max{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} = </a:t>
            </a:r>
            <a:r>
              <a:rPr lang="en-US" i="1" dirty="0">
                <a:sym typeface="Symbol"/>
              </a:rPr>
              <a:t>b.</a:t>
            </a:r>
            <a:r>
              <a:rPr lang="en-US" dirty="0">
                <a:sym typeface="Symbol"/>
              </a:rPr>
              <a:t> </a:t>
            </a:r>
            <a:endParaRPr lang="en-US" i="1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Show that for all  real numbers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>
                <a:sym typeface="Symbol"/>
              </a:rPr>
              <a:t>Proof</a:t>
            </a:r>
            <a:r>
              <a:rPr lang="en-US" dirty="0">
                <a:sym typeface="Symbol"/>
              </a:rPr>
              <a:t>: Let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, and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c</a:t>
            </a:r>
            <a:r>
              <a:rPr lang="en-US" dirty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>
                <a:sym typeface="Symbol"/>
              </a:rPr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: a </a:t>
            </a:r>
            <a:r>
              <a:rPr lang="en-US" dirty="0">
                <a:latin typeface="Cambria Math"/>
                <a:ea typeface="Cambria Math"/>
                <a:sym typeface="Symbol"/>
              </a:rPr>
              <a:t>≥ b ≥ c</a:t>
            </a: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Loss of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/>
              <a:t>    Example</a:t>
            </a:r>
            <a:r>
              <a:rPr lang="en-US" sz="3400" dirty="0"/>
              <a:t>: Show that if </a:t>
            </a:r>
            <a:r>
              <a:rPr lang="en-US" sz="3400" i="1" dirty="0"/>
              <a:t>x</a:t>
            </a:r>
            <a:r>
              <a:rPr lang="en-US" sz="3400" dirty="0"/>
              <a:t> and </a:t>
            </a:r>
            <a:r>
              <a:rPr lang="en-US" sz="3400" i="1" dirty="0"/>
              <a:t>y</a:t>
            </a:r>
            <a:r>
              <a:rPr lang="en-US" sz="3400" dirty="0"/>
              <a:t> are integers  and both </a:t>
            </a:r>
            <a:r>
              <a:rPr lang="en-US" sz="3400" i="1" dirty="0" err="1"/>
              <a:t>x</a:t>
            </a:r>
            <a:r>
              <a:rPr lang="en-US" sz="3400" dirty="0" err="1">
                <a:latin typeface="Cambria Math"/>
                <a:ea typeface="Cambria Math"/>
              </a:rPr>
              <a:t>∙</a:t>
            </a:r>
            <a:r>
              <a:rPr lang="en-US" sz="3400" i="1" dirty="0" err="1"/>
              <a:t>y</a:t>
            </a:r>
            <a:r>
              <a:rPr lang="en-US" sz="3400" dirty="0"/>
              <a:t> </a:t>
            </a:r>
            <a:r>
              <a:rPr lang="en-US" sz="3400" i="1" dirty="0"/>
              <a:t>and </a:t>
            </a:r>
            <a:r>
              <a:rPr lang="en-US" sz="3400" i="1" dirty="0" err="1"/>
              <a:t>x</a:t>
            </a:r>
            <a:r>
              <a:rPr lang="en-US" sz="3400" dirty="0" err="1"/>
              <a:t>+</a:t>
            </a:r>
            <a:r>
              <a:rPr lang="en-US" sz="3400" i="1" dirty="0" err="1"/>
              <a:t>y</a:t>
            </a:r>
            <a:r>
              <a:rPr lang="en-US" sz="3400" dirty="0"/>
              <a:t> are even, then both </a:t>
            </a:r>
            <a:r>
              <a:rPr lang="en-US" sz="3400" i="1" dirty="0"/>
              <a:t>x</a:t>
            </a:r>
            <a:r>
              <a:rPr lang="en-US" sz="3400" dirty="0"/>
              <a:t> and </a:t>
            </a:r>
            <a:r>
              <a:rPr lang="en-US" sz="3400" i="1" dirty="0"/>
              <a:t>y</a:t>
            </a:r>
            <a:r>
              <a:rPr lang="en-US" sz="3400" dirty="0"/>
              <a:t> are even.</a:t>
            </a:r>
          </a:p>
          <a:p>
            <a:pPr>
              <a:buNone/>
            </a:pPr>
            <a:r>
              <a:rPr lang="en-US" sz="3400" dirty="0"/>
              <a:t>    </a:t>
            </a:r>
            <a:r>
              <a:rPr lang="en-US" sz="3400" b="1" dirty="0"/>
              <a:t> Proof</a:t>
            </a:r>
            <a:r>
              <a:rPr lang="en-US" sz="3400" dirty="0"/>
              <a:t>: Use a proof by contraposition. Suppose  </a:t>
            </a:r>
            <a:r>
              <a:rPr lang="en-US" sz="3400" i="1" dirty="0"/>
              <a:t>x </a:t>
            </a:r>
            <a:r>
              <a:rPr lang="en-US" sz="3400" dirty="0"/>
              <a:t>and </a:t>
            </a:r>
            <a:r>
              <a:rPr lang="en-US" sz="3400" i="1" dirty="0"/>
              <a:t>y</a:t>
            </a:r>
            <a:r>
              <a:rPr lang="en-US" sz="3400" dirty="0"/>
              <a:t> are not both even. Then, one or both are odd. Without loss of generality, assume that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/>
              <a:t> is odd. Then 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/>
              <a:t>for some integer </a:t>
            </a:r>
            <a:r>
              <a:rPr lang="en-US" sz="3400" i="1" dirty="0"/>
              <a:t>m</a:t>
            </a:r>
            <a:r>
              <a:rPr lang="en-US" sz="3400" dirty="0"/>
              <a:t>. </a:t>
            </a:r>
          </a:p>
          <a:p>
            <a:pPr lvl="1">
              <a:buNone/>
            </a:pPr>
            <a:r>
              <a:rPr lang="en-US" sz="3400" dirty="0"/>
              <a:t>    </a:t>
            </a:r>
            <a:r>
              <a:rPr lang="en-US" sz="3400" i="1" dirty="0"/>
              <a:t>Case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/>
              <a:t>: </a:t>
            </a:r>
            <a:r>
              <a:rPr lang="en-US" sz="3400" i="1" dirty="0"/>
              <a:t>y</a:t>
            </a:r>
            <a:r>
              <a:rPr lang="en-US" sz="3400" dirty="0"/>
              <a:t> is even. Then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/>
              <a:t>for some integer </a:t>
            </a:r>
            <a:r>
              <a:rPr lang="en-US" sz="3400" i="1" dirty="0"/>
              <a:t>n</a:t>
            </a:r>
            <a:r>
              <a:rPr lang="en-US" sz="3400" dirty="0"/>
              <a:t>, so                                                 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/>
              <a:t> y</a:t>
            </a:r>
            <a:r>
              <a:rPr lang="en-US" sz="3400" dirty="0"/>
              <a:t> is odd. Then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>
                <a:ea typeface="Cambria Math" pitchFamily="18" charset="0"/>
              </a:rPr>
              <a:t>+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/>
              <a:t>for some integer </a:t>
            </a:r>
            <a:r>
              <a:rPr lang="en-US" sz="3400" i="1" dirty="0"/>
              <a:t>n</a:t>
            </a:r>
            <a:r>
              <a:rPr lang="en-US" sz="3400" dirty="0"/>
              <a:t>, so                                            </a:t>
            </a:r>
            <a:r>
              <a:rPr lang="en-US" sz="3400" i="1" dirty="0"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>
                <a:latin typeface="Cambria Math"/>
                <a:ea typeface="Cambria Math"/>
              </a:rPr>
              <a:t>∙ </a:t>
            </a:r>
            <a:r>
              <a:rPr lang="en-US" sz="3400" i="1" dirty="0"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/>
                <a:ea typeface="Cambria Math"/>
              </a:rPr>
              <a:t> ∙</a:t>
            </a:r>
            <a:r>
              <a:rPr lang="en-US" sz="3400" i="1" dirty="0">
                <a:ea typeface="Cambria Math" pitchFamily="18" charset="0"/>
              </a:rPr>
              <a:t> 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>
                <a:ea typeface="Cambria Math" pitchFamily="18" charset="0"/>
              </a:rPr>
              <a:t>m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>
                <a:ea typeface="Cambria Math" pitchFamily="18" charset="0"/>
              </a:rPr>
              <a:t>n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Proof of theorems of the form                   .</a:t>
            </a:r>
          </a:p>
          <a:p>
            <a:r>
              <a:rPr lang="en-US" b="1" dirty="0"/>
              <a:t>Constructive</a:t>
            </a:r>
            <a:r>
              <a:rPr lang="en-US" dirty="0"/>
              <a:t> existence proof: </a:t>
            </a:r>
          </a:p>
          <a:p>
            <a:pPr lvl="1"/>
            <a:r>
              <a:rPr lang="en-US" dirty="0"/>
              <a:t>Find an explicit value of </a:t>
            </a:r>
            <a:r>
              <a:rPr lang="en-US" i="1" dirty="0"/>
              <a:t>c</a:t>
            </a:r>
            <a:r>
              <a:rPr lang="en-US" dirty="0"/>
              <a:t>, for which  </a:t>
            </a:r>
            <a:r>
              <a:rPr lang="en-US" i="1" dirty="0"/>
              <a:t>P(c) </a:t>
            </a:r>
            <a:r>
              <a:rPr lang="en-US" dirty="0"/>
              <a:t>is true.</a:t>
            </a:r>
          </a:p>
          <a:p>
            <a:pPr lvl="1"/>
            <a:r>
              <a:rPr lang="en-US" dirty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Godfrey Harold Hardy</a:t>
            </a:r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Srinivasa</a:t>
            </a:r>
            <a:r>
              <a:rPr lang="en-US" dirty="0"/>
              <a:t> </a:t>
            </a:r>
            <a:r>
              <a:rPr lang="en-US" dirty="0" err="1"/>
              <a:t>Ramanujan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Nonconstructive</a:t>
            </a:r>
            <a:r>
              <a:rPr lang="en-US" dirty="0"/>
              <a:t> 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i="1" dirty="0" err="1"/>
              <a:t>nonconstructive</a:t>
            </a:r>
            <a:r>
              <a:rPr lang="en-US" dirty="0"/>
              <a:t> existence proof, we assume no </a:t>
            </a:r>
            <a:r>
              <a:rPr lang="en-US" i="1" dirty="0"/>
              <a:t>c</a:t>
            </a:r>
            <a:r>
              <a:rPr lang="en-US" dirty="0"/>
              <a:t> exists which makes </a:t>
            </a:r>
            <a:r>
              <a:rPr lang="en-US" i="1" dirty="0"/>
              <a:t>P(c)</a:t>
            </a:r>
            <a:r>
              <a:rPr lang="en-US" dirty="0"/>
              <a:t> true and derive  a contradiction.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Show that there exist irrational numbers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</a:t>
            </a:r>
            <a:r>
              <a:rPr lang="en-US" i="1" dirty="0" err="1"/>
              <a:t>x</a:t>
            </a:r>
            <a:r>
              <a:rPr lang="en-US" i="1" baseline="30000" dirty="0" err="1"/>
              <a:t>y</a:t>
            </a:r>
            <a:r>
              <a:rPr lang="en-US" dirty="0"/>
              <a:t> is rational.</a:t>
            </a:r>
          </a:p>
          <a:p>
            <a:pPr>
              <a:buNone/>
            </a:pPr>
            <a:r>
              <a:rPr lang="en-US" b="1" dirty="0"/>
              <a:t>   Proof:</a:t>
            </a:r>
            <a:r>
              <a:rPr lang="en-US" dirty="0"/>
              <a:t> We know that </a:t>
            </a:r>
            <a:r>
              <a:rPr lang="en-US" dirty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>
                <a:latin typeface="Cambria Math"/>
                <a:ea typeface="Cambria Math"/>
              </a:rPr>
              <a:t>√2 </a:t>
            </a:r>
            <a:r>
              <a:rPr lang="en-US" dirty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/>
              <a:t>x</a:t>
            </a:r>
            <a:r>
              <a:rPr lang="en-US" i="1" baseline="30000" dirty="0" err="1"/>
              <a:t>y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dirty="0"/>
              <a:t>rational, namely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√2       and </a:t>
            </a:r>
            <a:r>
              <a:rPr lang="en-US" i="1" dirty="0">
                <a:latin typeface="Cambria Math"/>
                <a:ea typeface="Cambria Math"/>
              </a:rPr>
              <a:t>y</a:t>
            </a:r>
            <a:r>
              <a:rPr lang="en-US" dirty="0">
                <a:latin typeface="Cambria Math"/>
                <a:ea typeface="Cambria Math"/>
              </a:rPr>
              <a:t> = √2.</a:t>
            </a:r>
            <a:r>
              <a:rPr lang="en-US" dirty="0"/>
              <a:t> But if </a:t>
            </a:r>
            <a:r>
              <a:rPr lang="en-US" dirty="0">
                <a:latin typeface="Cambria Math"/>
                <a:ea typeface="Cambria Math"/>
              </a:rPr>
              <a:t>√2 </a:t>
            </a:r>
            <a:r>
              <a:rPr lang="en-US" baseline="30000" dirty="0">
                <a:latin typeface="Cambria Math"/>
                <a:ea typeface="Cambria Math"/>
              </a:rPr>
              <a:t>√2  </a:t>
            </a:r>
            <a:r>
              <a:rPr lang="en-US" dirty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= √2 </a:t>
            </a:r>
            <a:r>
              <a:rPr lang="en-US" baseline="30000" dirty="0">
                <a:latin typeface="Cambria Math"/>
                <a:ea typeface="Cambria Math"/>
              </a:rPr>
              <a:t>√2 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y</a:t>
            </a:r>
            <a:r>
              <a:rPr lang="en-US" dirty="0">
                <a:latin typeface="Cambria Math"/>
                <a:ea typeface="Cambria Math"/>
              </a:rPr>
              <a:t> = √2 so </a:t>
            </a:r>
            <a:r>
              <a:rPr lang="en-US">
                <a:latin typeface="Cambria Math"/>
                <a:ea typeface="Cambria Math"/>
              </a:rPr>
              <a:t>that             </a:t>
            </a:r>
            <a:r>
              <a:rPr lang="en-US" i="1"/>
              <a:t>x</a:t>
            </a:r>
            <a:r>
              <a:rPr lang="en-US" i="1" baseline="30000"/>
              <a:t>y</a:t>
            </a:r>
            <a:r>
              <a:rPr lang="en-US" i="1" baseline="30000" dirty="0"/>
              <a:t> </a:t>
            </a:r>
            <a:r>
              <a:rPr lang="en-US" baseline="30000" dirty="0"/>
              <a:t> </a:t>
            </a:r>
            <a:r>
              <a:rPr lang="en-US" dirty="0"/>
              <a:t> =</a:t>
            </a:r>
            <a:r>
              <a:rPr lang="en-US" dirty="0">
                <a:latin typeface="Cambria Math"/>
                <a:ea typeface="Cambria Math"/>
              </a:rPr>
              <a:t> (√2 </a:t>
            </a:r>
            <a:r>
              <a:rPr lang="en-US" baseline="30000" dirty="0">
                <a:latin typeface="Cambria Math"/>
                <a:ea typeface="Cambria Math"/>
              </a:rPr>
              <a:t>√2  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baseline="30000" dirty="0">
                <a:latin typeface="Cambria Math"/>
                <a:ea typeface="Cambria Math"/>
              </a:rPr>
              <a:t>√2 </a:t>
            </a:r>
            <a:r>
              <a:rPr lang="en-US" dirty="0">
                <a:latin typeface="Cambria Math"/>
                <a:ea typeface="Cambria Math"/>
              </a:rPr>
              <a:t> = √2 </a:t>
            </a:r>
            <a:r>
              <a:rPr lang="en-US" baseline="30000" dirty="0">
                <a:latin typeface="Cambria Math"/>
                <a:ea typeface="Cambria Math"/>
              </a:rPr>
              <a:t>(√2 √2) </a:t>
            </a:r>
            <a:r>
              <a:rPr lang="en-US" dirty="0">
                <a:latin typeface="Cambria Math"/>
                <a:ea typeface="Cambria Math"/>
              </a:rPr>
              <a:t> = √2 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=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                                    .  </a:t>
            </a:r>
          </a:p>
          <a:p>
            <a:r>
              <a:rPr lang="en-US" dirty="0"/>
              <a:t>To establish that                  is true (or                is false) find a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true or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false. </a:t>
            </a:r>
          </a:p>
          <a:p>
            <a:r>
              <a:rPr lang="en-US" dirty="0"/>
              <a:t>In this case </a:t>
            </a:r>
            <a:r>
              <a:rPr lang="en-US" i="1" dirty="0"/>
              <a:t>c</a:t>
            </a:r>
            <a:r>
              <a:rPr lang="en-US" dirty="0"/>
              <a:t> is called a </a:t>
            </a:r>
            <a:r>
              <a:rPr lang="en-US" i="1" dirty="0"/>
              <a:t>counterexample</a:t>
            </a:r>
            <a:r>
              <a:rPr lang="en-US" dirty="0"/>
              <a:t> to the assertion              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“Every positive integer is the sum of the squares of 3 integers.” The integer 7 is a counterexample.  So the claim is false.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theorems asset the existence of a unique element with a particular property, </a:t>
            </a: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). The two parts of a </a:t>
            </a:r>
            <a:r>
              <a:rPr lang="en-US" i="1" dirty="0">
                <a:sym typeface="Symbol"/>
              </a:rPr>
              <a:t>uniqueness proof </a:t>
            </a:r>
            <a:r>
              <a:rPr lang="en-US" dirty="0">
                <a:sym typeface="Symbol"/>
              </a:rPr>
              <a:t>are </a:t>
            </a:r>
          </a:p>
          <a:p>
            <a:pPr lvl="1"/>
            <a:r>
              <a:rPr lang="en-US" i="1" dirty="0">
                <a:sym typeface="Symbol"/>
              </a:rPr>
              <a:t>Existence</a:t>
            </a:r>
            <a:r>
              <a:rPr lang="en-US" dirty="0">
                <a:sym typeface="Symbol"/>
              </a:rPr>
              <a:t>: We show that an element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with the property exists.</a:t>
            </a:r>
          </a:p>
          <a:p>
            <a:pPr lvl="1"/>
            <a:r>
              <a:rPr lang="en-US" i="1" dirty="0">
                <a:sym typeface="Symbol"/>
              </a:rPr>
              <a:t>Uniqueness</a:t>
            </a:r>
            <a:r>
              <a:rPr lang="en-US" dirty="0">
                <a:sym typeface="Symbol"/>
              </a:rPr>
              <a:t>: We show that if </a:t>
            </a:r>
            <a:r>
              <a:rPr lang="en-US" i="1" dirty="0" err="1">
                <a:sym typeface="Symbol"/>
              </a:rPr>
              <a:t>y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x</a:t>
            </a:r>
            <a:r>
              <a:rPr lang="en-US" dirty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y</a:t>
            </a:r>
            <a:r>
              <a:rPr lang="en-US" dirty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dirty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</a:t>
            </a:r>
            <a:r>
              <a:rPr lang="en-US" dirty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as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 </a:t>
            </a:r>
            <a:r>
              <a:rPr lang="en-US" dirty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</a:t>
            </a:r>
            <a:r>
              <a:rPr lang="en-US" dirty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the premises (above the line) and the conclusion (below the line) in predicate logic as an argument: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Strategies for proving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>
                <a:latin typeface="Cambria Math"/>
                <a:ea typeface="Cambria Math"/>
              </a:rPr>
              <a:t>contrapositive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First try </a:t>
            </a:r>
            <a:r>
              <a:rPr lang="en-US" i="1" dirty="0"/>
              <a:t>forward reasoning. </a:t>
            </a:r>
            <a:r>
              <a:rPr lang="en-US" dirty="0"/>
              <a:t> Start with the axioms and known theorems and construct a sequence of steps that end in the conclusion.  Start with </a:t>
            </a:r>
            <a:r>
              <a:rPr lang="en-US" i="1" dirty="0"/>
              <a:t>p</a:t>
            </a:r>
            <a:r>
              <a:rPr lang="en-US" dirty="0"/>
              <a:t> and prove </a:t>
            </a:r>
            <a:r>
              <a:rPr lang="en-US" i="1" dirty="0"/>
              <a:t>q</a:t>
            </a:r>
            <a:r>
              <a:rPr lang="en-US" dirty="0"/>
              <a:t>, or start with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and prove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If this doesn’t work, try </a:t>
            </a:r>
            <a:r>
              <a:rPr lang="en-US" i="1" dirty="0"/>
              <a:t>backward reasoning</a:t>
            </a:r>
            <a:r>
              <a:rPr lang="en-US" dirty="0"/>
              <a:t>. When trying to prove </a:t>
            </a:r>
            <a:r>
              <a:rPr lang="en-US" i="1" dirty="0"/>
              <a:t>q</a:t>
            </a:r>
            <a:r>
              <a:rPr lang="en-US" dirty="0"/>
              <a:t>,  find a statement p that we can prove with the  property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Suppose that two people play a game taking turns removing,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stones at a time from a pile that begins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be the last step of the game.</a:t>
            </a:r>
          </a:p>
          <a:p>
            <a:pPr lvl="1">
              <a:buNone/>
            </a:pPr>
            <a:r>
              <a:rPr lang="en-US" b="1" dirty="0"/>
              <a:t>Step n:    </a:t>
            </a:r>
            <a:r>
              <a:rPr lang="en-US" dirty="0"/>
              <a:t>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can win if the pile contains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stones.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will have to leave such a pile if the pile that he/she is faced with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stones.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 can leave 4 stones when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stones left at the beginning of his/her turn.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must leave  such a pile, if there are  8 stones 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has to have a pile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/>
              <a:t>,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stones to ensure that there are 8 left.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needs to be faced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stones to be forced to leave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. </a:t>
            </a:r>
          </a:p>
          <a:p>
            <a:pPr lvl="1">
              <a:buNone/>
            </a:pPr>
            <a:r>
              <a:rPr lang="en-US" b="1" dirty="0"/>
              <a:t>Step n-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: Player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can leave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stones by removing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stones. </a:t>
            </a:r>
          </a:p>
          <a:p>
            <a:pPr>
              <a:buNone/>
            </a:pPr>
            <a:r>
              <a:rPr lang="en-US" dirty="0"/>
              <a:t>    Now reasoning forward, the first player can ensure a win by removing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stones and leaving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Universally Quantified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prove theorems of the form               ,assume </a:t>
            </a:r>
            <a:r>
              <a:rPr lang="en-US" i="1" dirty="0"/>
              <a:t>x</a:t>
            </a:r>
            <a:r>
              <a:rPr lang="en-US" dirty="0"/>
              <a:t> is an arbitrary member of the domain and show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must be true. Using UG it follows that               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An integer</a:t>
            </a:r>
            <a:r>
              <a:rPr lang="en-US" i="1" dirty="0"/>
              <a:t> x </a:t>
            </a:r>
            <a:r>
              <a:rPr lang="en-US" dirty="0"/>
              <a:t>is even if and only if </a:t>
            </a:r>
            <a:r>
              <a:rPr lang="en-US" i="1" dirty="0"/>
              <a:t>x</a:t>
            </a:r>
            <a:r>
              <a:rPr lang="en-US" i="1" baseline="30000" dirty="0"/>
              <a:t>2 </a:t>
            </a:r>
            <a:r>
              <a:rPr lang="en-US" dirty="0"/>
              <a:t>is even</a:t>
            </a:r>
            <a:r>
              <a:rPr lang="en-US" i="1" dirty="0"/>
              <a:t>. 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The quantified assertion is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[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is even 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/>
              <a:t>x</a:t>
            </a:r>
            <a:r>
              <a:rPr lang="en-US" i="1" baseline="30000" dirty="0"/>
              <a:t>2  </a:t>
            </a:r>
            <a:r>
              <a:rPr lang="en-US" dirty="0"/>
              <a:t>is even]</a:t>
            </a:r>
          </a:p>
          <a:p>
            <a:pPr>
              <a:buNone/>
            </a:pPr>
            <a:r>
              <a:rPr lang="en-US" dirty="0"/>
              <a:t>    We assume </a:t>
            </a:r>
            <a:r>
              <a:rPr lang="en-US" i="1" dirty="0"/>
              <a:t>x</a:t>
            </a:r>
            <a:r>
              <a:rPr lang="en-US" dirty="0"/>
              <a:t> is arbitrary.</a:t>
            </a:r>
          </a:p>
          <a:p>
            <a:pPr>
              <a:buNone/>
            </a:pPr>
            <a:r>
              <a:rPr lang="en-US" dirty="0"/>
              <a:t>    Recall that                  is equivalent to</a:t>
            </a:r>
          </a:p>
          <a:p>
            <a:pPr>
              <a:buNone/>
            </a:pPr>
            <a:r>
              <a:rPr lang="en-US" dirty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Universally Quantified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Case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. </a:t>
            </a:r>
            <a:r>
              <a:rPr lang="en-US" dirty="0"/>
              <a:t>We show that if </a:t>
            </a:r>
            <a:r>
              <a:rPr lang="en-US" i="1" dirty="0"/>
              <a:t>x</a:t>
            </a:r>
            <a:r>
              <a:rPr lang="en-US" dirty="0"/>
              <a:t> is even then </a:t>
            </a:r>
            <a:r>
              <a:rPr lang="en-US" i="1" dirty="0"/>
              <a:t>x</a:t>
            </a:r>
            <a:r>
              <a:rPr lang="en-US" i="1" baseline="30000" dirty="0"/>
              <a:t>2  </a:t>
            </a:r>
            <a:r>
              <a:rPr lang="en-US" i="1" dirty="0"/>
              <a:t>is </a:t>
            </a:r>
            <a:r>
              <a:rPr lang="en-US" dirty="0"/>
              <a:t>even using a direct proof (the </a:t>
            </a:r>
            <a:r>
              <a:rPr lang="en-US" i="1" dirty="0"/>
              <a:t>only if </a:t>
            </a:r>
            <a:r>
              <a:rPr lang="en-US" dirty="0"/>
              <a:t>part or </a:t>
            </a:r>
            <a:r>
              <a:rPr lang="en-US" i="1" dirty="0"/>
              <a:t>necessity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If </a:t>
            </a:r>
            <a:r>
              <a:rPr lang="en-US" i="1" dirty="0"/>
              <a:t>x</a:t>
            </a:r>
            <a:r>
              <a:rPr lang="en-US" dirty="0"/>
              <a:t> is even then </a:t>
            </a:r>
            <a:r>
              <a:rPr lang="en-US" i="1" dirty="0"/>
              <a:t>x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 </a:t>
            </a:r>
            <a:r>
              <a:rPr lang="en-US" dirty="0"/>
              <a:t>for some integer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Hence </a:t>
            </a:r>
            <a:r>
              <a:rPr lang="en-US" i="1" dirty="0"/>
              <a:t>x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 </a:t>
            </a:r>
            <a:r>
              <a:rPr lang="en-US" i="1" dirty="0"/>
              <a:t>=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) which is even since it is an integer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This completes the proof of 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Universally Quantified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Case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/>
              <a:t>. </a:t>
            </a:r>
            <a:r>
              <a:rPr lang="en-US" dirty="0"/>
              <a:t>We show that if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is even then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baseline="30000" dirty="0">
                <a:ea typeface="Cambria Math" pitchFamily="18" charset="0"/>
              </a:rPr>
              <a:t> </a:t>
            </a:r>
            <a:r>
              <a:rPr lang="en-US" i="1" baseline="30000" dirty="0"/>
              <a:t> </a:t>
            </a:r>
            <a:r>
              <a:rPr lang="en-US" dirty="0"/>
              <a:t>must be  even (the </a:t>
            </a:r>
            <a:r>
              <a:rPr lang="en-US" i="1" dirty="0"/>
              <a:t>if </a:t>
            </a:r>
            <a:r>
              <a:rPr lang="en-US" dirty="0"/>
              <a:t>part or </a:t>
            </a:r>
            <a:r>
              <a:rPr lang="en-US" i="1" dirty="0"/>
              <a:t>sufficiency</a:t>
            </a:r>
            <a:r>
              <a:rPr lang="en-US" dirty="0"/>
              <a:t>). We use a proof by contraposition.</a:t>
            </a:r>
          </a:p>
          <a:p>
            <a:pPr>
              <a:buNone/>
            </a:pPr>
            <a:r>
              <a:rPr lang="en-US" dirty="0"/>
              <a:t>   Assume </a:t>
            </a:r>
            <a:r>
              <a:rPr lang="en-US" i="1" dirty="0"/>
              <a:t>x</a:t>
            </a:r>
            <a:r>
              <a:rPr lang="en-US" dirty="0"/>
              <a:t> is  not even  and then show that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dirty="0"/>
              <a:t>is not even. </a:t>
            </a:r>
          </a:p>
          <a:p>
            <a:pPr>
              <a:buNone/>
            </a:pPr>
            <a:r>
              <a:rPr lang="en-US" dirty="0"/>
              <a:t>   If </a:t>
            </a:r>
            <a:r>
              <a:rPr lang="en-US" i="1" dirty="0"/>
              <a:t>x</a:t>
            </a:r>
            <a:r>
              <a:rPr lang="en-US" dirty="0"/>
              <a:t> is not even then it must be odd. So,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/>
              <a:t>for some </a:t>
            </a:r>
            <a:r>
              <a:rPr lang="en-US" i="1" dirty="0"/>
              <a:t>k</a:t>
            </a:r>
            <a:r>
              <a:rPr lang="en-US" dirty="0"/>
              <a:t>. Then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/>
              <a:t>    which is odd and hence not even. This completes the proof of 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Since </a:t>
            </a:r>
            <a:r>
              <a:rPr lang="en-US" i="1" dirty="0"/>
              <a:t>x</a:t>
            </a:r>
            <a:r>
              <a:rPr lang="en-US" dirty="0"/>
              <a:t> was arbitrary, the result follows by UG.</a:t>
            </a:r>
          </a:p>
          <a:p>
            <a:pPr>
              <a:buNone/>
            </a:pPr>
            <a:r>
              <a:rPr lang="en-US" dirty="0"/>
              <a:t>   Therefore we have shown that </a:t>
            </a:r>
            <a:r>
              <a:rPr lang="en-US" i="1" dirty="0"/>
              <a:t>x</a:t>
            </a:r>
            <a:r>
              <a:rPr lang="en-US" dirty="0"/>
              <a:t> is even if and only if 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is even</a:t>
            </a:r>
            <a:r>
              <a:rPr lang="en-US" i="1" dirty="0"/>
              <a:t>. </a:t>
            </a:r>
          </a:p>
          <a:p>
            <a:pPr>
              <a:buNone/>
            </a:pPr>
            <a:r>
              <a:rPr lang="en-US" i="1" dirty="0"/>
              <a:t>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and Disproof: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Can we tile the standard checkerboard using dominos?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Yes! One example provides a constructive existence proof.</a:t>
            </a:r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Checkerboard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Dominoes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Solution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r>
              <a:rPr lang="en-US" dirty="0"/>
              <a:t>Our checkerboard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/>
              <a:t> squares. </a:t>
            </a:r>
          </a:p>
          <a:p>
            <a:r>
              <a:rPr lang="en-US" dirty="0"/>
              <a:t>Since each domino has two squares, a board with a tiling must have an even number of squares.</a:t>
            </a:r>
          </a:p>
          <a:p>
            <a:r>
              <a:rPr lang="en-US" dirty="0"/>
              <a:t>The number  63 is not even. </a:t>
            </a:r>
          </a:p>
          <a:p>
            <a:r>
              <a:rPr lang="en-US" dirty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Tilings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Nonstandard Checkerboard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Dominoes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r>
              <a:rPr lang="en-US" dirty="0"/>
              <a:t>There are 62 squares in this board. </a:t>
            </a:r>
          </a:p>
          <a:p>
            <a:r>
              <a:rPr lang="en-US" dirty="0"/>
              <a:t>To tile it we need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/>
              <a:t>dominos. </a:t>
            </a:r>
          </a:p>
          <a:p>
            <a:r>
              <a:rPr lang="en-US" i="1" dirty="0"/>
              <a:t>Key fact</a:t>
            </a:r>
            <a:r>
              <a:rPr lang="en-US" dirty="0"/>
              <a:t>: Each domino covers one black and one white square. </a:t>
            </a:r>
          </a:p>
          <a:p>
            <a:r>
              <a:rPr lang="en-US" dirty="0"/>
              <a:t>Therefore the tiling covers 31 black squares and 31 white squares.</a:t>
            </a:r>
          </a:p>
          <a:p>
            <a:r>
              <a:rPr lang="en-US" dirty="0"/>
              <a:t>Our board has either 30 black squares and 32 white squares or 32 black squares and 30 white squares.  </a:t>
            </a:r>
          </a:p>
          <a:p>
            <a:r>
              <a:rPr lang="en-US" dirty="0"/>
              <a:t>Contradiction!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Open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Fermat’s Last Theorem</a:t>
            </a:r>
            <a:r>
              <a:rPr lang="en-US" dirty="0"/>
              <a:t>: The equation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/>
              <a:t>  </a:t>
            </a:r>
            <a:r>
              <a:rPr lang="en-US" dirty="0"/>
              <a:t>+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/>
              <a:t>  </a:t>
            </a:r>
            <a:r>
              <a:rPr lang="en-US" dirty="0"/>
              <a:t>=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>
                <a:ea typeface="Cambria Math" pitchFamily="18" charset="0"/>
              </a:rPr>
              <a:t>has no solutions in integers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z</a:t>
            </a:r>
            <a:r>
              <a:rPr lang="en-US" dirty="0">
                <a:ea typeface="Cambria Math" pitchFamily="18" charset="0"/>
              </a:rPr>
              <a:t>, with </a:t>
            </a:r>
            <a:r>
              <a:rPr lang="en-US" i="1" dirty="0">
                <a:ea typeface="Cambria Math" pitchFamily="18" charset="0"/>
              </a:rPr>
              <a:t>xyz</a:t>
            </a:r>
            <a:r>
              <a:rPr lang="en-US" dirty="0">
                <a:latin typeface="Cambria Math"/>
                <a:ea typeface="Cambria Math"/>
              </a:rPr>
              <a:t>≠0 whenever n is an integer with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Propositional Logic</a:t>
            </a:r>
          </a:p>
          <a:p>
            <a:pPr marL="1188720" lvl="2" indent="-514350">
              <a:buNone/>
            </a:pPr>
            <a:r>
              <a:rPr lang="en-US" dirty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Predicate Logic</a:t>
            </a:r>
          </a:p>
          <a:p>
            <a:pPr marL="1188720" lvl="2" indent="-514350">
              <a:buNone/>
            </a:pPr>
            <a:r>
              <a:rPr lang="en-US" dirty="0"/>
              <a:t>Inference rules for propositional logic plus additional inference rules to handle variables and quantifiers.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/>
              <a:t>x</a:t>
            </a:r>
            <a:r>
              <a:rPr lang="en-US" b="1" dirty="0"/>
              <a:t> +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 Conjecture</a:t>
            </a:r>
            <a:r>
              <a:rPr lang="en-US" dirty="0"/>
              <a:t>: Let T be the transformation that sends an even integer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and an odd integer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For all positive integers </a:t>
            </a:r>
            <a:r>
              <a:rPr lang="en-US" i="1" dirty="0"/>
              <a:t>x</a:t>
            </a:r>
            <a:r>
              <a:rPr lang="en-US" dirty="0"/>
              <a:t>, when we repeatedly apply the transformation T, we will eventually reach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For example, starting with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>
                <a:latin typeface="Cambria Math"/>
                <a:ea typeface="Cambria Math"/>
              </a:rPr>
              <a:t>= 40,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>
                <a:latin typeface="Cambria Math"/>
                <a:ea typeface="Cambria Math"/>
              </a:rPr>
              <a:t>= 20,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>
                <a:latin typeface="Cambria Math"/>
                <a:ea typeface="Cambria Math"/>
              </a:rPr>
              <a:t>= 5,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>
                <a:latin typeface="Cambria Math"/>
                <a:ea typeface="Cambria Math"/>
              </a:rPr>
              <a:t>= 16,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>
                <a:latin typeface="Cambria Math"/>
                <a:ea typeface="Cambria Math"/>
              </a:rPr>
              <a:t>= 4,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>
                <a:latin typeface="Cambria Math"/>
                <a:ea typeface="Cambria Math"/>
              </a:rPr>
              <a:t>= 2,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>
                <a:latin typeface="Cambria Math"/>
                <a:ea typeface="Cambria Math"/>
              </a:rPr>
              <a:t>13 </a:t>
            </a:r>
            <a:r>
              <a:rPr lang="en-US" dirty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Proof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we will see many other proof methods:</a:t>
            </a:r>
          </a:p>
          <a:p>
            <a:pPr lvl="1"/>
            <a:r>
              <a:rPr lang="en-US" dirty="0"/>
              <a:t>Mathematical induction, which is a useful method for proving statements of the form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n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>
                <a:sym typeface="Symbol"/>
              </a:rPr>
              <a:t>Cantor </a:t>
            </a:r>
            <a:r>
              <a:rPr lang="en-US" dirty="0" err="1">
                <a:sym typeface="Symbol"/>
              </a:rPr>
              <a:t>diagonalization</a:t>
            </a:r>
            <a:r>
              <a:rPr lang="en-US" dirty="0">
                <a:sym typeface="Symbol"/>
              </a:rPr>
              <a:t> is used to prove </a:t>
            </a:r>
            <a:r>
              <a:rPr lang="en-US">
                <a:sym typeface="Symbol"/>
              </a:rPr>
              <a:t>results about </a:t>
            </a:r>
            <a:r>
              <a:rPr lang="en-US" dirty="0">
                <a:sym typeface="Symbol"/>
              </a:rPr>
              <a:t>the size of infinite sets.</a:t>
            </a:r>
          </a:p>
          <a:p>
            <a:pPr lvl="1"/>
            <a:r>
              <a:rPr lang="en-US" dirty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argument </a:t>
            </a:r>
            <a:r>
              <a:rPr lang="en-US" dirty="0"/>
              <a:t>in propositional logic is a sequence of propositions. All but the final proposition are called </a:t>
            </a:r>
            <a:r>
              <a:rPr lang="en-US" i="1" dirty="0"/>
              <a:t>premises</a:t>
            </a:r>
            <a:r>
              <a:rPr lang="en-US" dirty="0"/>
              <a:t>. The last statement is the </a:t>
            </a:r>
            <a:r>
              <a:rPr lang="en-US" i="1" dirty="0"/>
              <a:t>conclusion</a:t>
            </a:r>
            <a:r>
              <a:rPr lang="en-US" dirty="0"/>
              <a:t>. </a:t>
            </a:r>
          </a:p>
          <a:p>
            <a:r>
              <a:rPr lang="en-US" dirty="0"/>
              <a:t>The argument is valid if the premises imply the conclusion.  An </a:t>
            </a:r>
            <a:r>
              <a:rPr lang="en-US" i="1" dirty="0"/>
              <a:t>argument form</a:t>
            </a:r>
            <a:r>
              <a:rPr lang="en-US" dirty="0"/>
              <a:t>   is  an argument that is valid no matter what propositions are substituted into its propositional variables.    </a:t>
            </a:r>
          </a:p>
          <a:p>
            <a:r>
              <a:rPr lang="en-US" dirty="0"/>
              <a:t>If the premises are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and the conclusion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then               </a:t>
            </a:r>
          </a:p>
          <a:p>
            <a:pPr>
              <a:buNone/>
            </a:pPr>
            <a:r>
              <a:rPr lang="en-US" dirty="0"/>
              <a:t>        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)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/>
              <a:t> is a tautology.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  <a:p>
            <a:r>
              <a:rPr lang="en-US" dirty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of Inference for Propositional Logic: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“It is snowing.”</a:t>
            </a:r>
          </a:p>
          <a:p>
            <a:endParaRPr lang="en-US" dirty="0"/>
          </a:p>
          <a:p>
            <a:r>
              <a:rPr lang="en-US" dirty="0"/>
              <a:t>“Therefore , I will  study discrete math.”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8542</TotalTime>
  <Words>5624</Words>
  <Application>Microsoft Macintosh PowerPoint</Application>
  <PresentationFormat>On-screen Show (4:3)</PresentationFormat>
  <Paragraphs>577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Calibri</vt:lpstr>
      <vt:lpstr>Cambria Math</vt:lpstr>
      <vt:lpstr>Wingdings 2</vt:lpstr>
      <vt:lpstr>Arial</vt:lpstr>
      <vt:lpstr>Constantia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Microsoft Office User</cp:lastModifiedBy>
  <cp:revision>475</cp:revision>
  <dcterms:created xsi:type="dcterms:W3CDTF">2013-10-11T23:23:15Z</dcterms:created>
  <dcterms:modified xsi:type="dcterms:W3CDTF">2022-03-01T15:04:51Z</dcterms:modified>
</cp:coreProperties>
</file>