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71" r:id="rId11"/>
    <p:sldId id="265" r:id="rId12"/>
    <p:sldId id="424" r:id="rId13"/>
    <p:sldId id="425" r:id="rId14"/>
    <p:sldId id="426" r:id="rId15"/>
    <p:sldId id="350" r:id="rId16"/>
    <p:sldId id="427" r:id="rId17"/>
    <p:sldId id="271" r:id="rId18"/>
    <p:sldId id="272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402" r:id="rId27"/>
    <p:sldId id="403" r:id="rId28"/>
    <p:sldId id="398" r:id="rId29"/>
    <p:sldId id="404" r:id="rId30"/>
    <p:sldId id="284" r:id="rId31"/>
    <p:sldId id="422" r:id="rId32"/>
    <p:sldId id="423" r:id="rId33"/>
    <p:sldId id="401" r:id="rId34"/>
    <p:sldId id="405" r:id="rId35"/>
    <p:sldId id="406" r:id="rId36"/>
    <p:sldId id="407" r:id="rId37"/>
    <p:sldId id="286" r:id="rId38"/>
    <p:sldId id="408" r:id="rId39"/>
    <p:sldId id="409" r:id="rId40"/>
    <p:sldId id="410" r:id="rId41"/>
    <p:sldId id="411" r:id="rId42"/>
    <p:sldId id="412" r:id="rId43"/>
    <p:sldId id="337" r:id="rId44"/>
    <p:sldId id="305" r:id="rId45"/>
    <p:sldId id="418" r:id="rId46"/>
    <p:sldId id="338" r:id="rId47"/>
    <p:sldId id="419" r:id="rId48"/>
    <p:sldId id="413" r:id="rId49"/>
    <p:sldId id="420" r:id="rId50"/>
    <p:sldId id="415" r:id="rId51"/>
    <p:sldId id="306" r:id="rId52"/>
    <p:sldId id="414" r:id="rId53"/>
    <p:sldId id="421" r:id="rId54"/>
    <p:sldId id="339" r:id="rId55"/>
    <p:sldId id="417" r:id="rId56"/>
  </p:sldIdLst>
  <p:sldSz cx="9144000" cy="6858000" type="screen4x3"/>
  <p:notesSz cx="6997700" cy="92837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Helvetica" panose="020B0604020202020204" pitchFamily="34" charset="0"/>
      <p:regular r:id="rId62"/>
      <p:bold r:id="rId63"/>
      <p:italic r:id="rId64"/>
      <p:boldItalic r:id="rId65"/>
    </p:embeddedFont>
    <p:embeddedFont>
      <p:font typeface="Helvetica Neue" panose="020B0604020202020204" charset="0"/>
      <p:regular r:id="rId66"/>
      <p:bold r:id="rId67"/>
      <p:italic r:id="rId68"/>
      <p:boldItalic r:id="rId69"/>
    </p:embeddedFont>
    <p:embeddedFont>
      <p:font typeface="MS PGothic" panose="020B0600070205080204" pitchFamily="34" charset="-128"/>
      <p:regular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5" roundtripDataSignature="AMtx7mgm5IQNn/6igcx5bXJVFhr9mVFn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>
        <p:guide orient="horz" pos="734"/>
        <p:guide pos="5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8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font" Target="fonts/font1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E7D8543-31A8-4612-B0C6-71139AFC6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3FF734-3CAD-4E9A-B1C0-37D763CFA2F5}" type="slidenum">
              <a:rPr lang="en-US" altLang="en-US" sz="1300" smtClean="0">
                <a:latin typeface="Helvetica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796CD9B-0673-47FD-8820-E80414824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54CF2D1-0AC9-43C5-8B99-AA5C49A8D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B75FC646-F5F7-4536-8FBE-B90A868D3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68D23B-9CEF-44E0-AC11-620260CF3C3D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A3A81E9-4D73-45F3-8290-152BA50DA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6499EF4-AECD-4AC4-89AE-0EB52B3BA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7D99F8F-615A-4038-9DA7-58D4FF843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51041A-51ED-4650-8ADF-9BCB753E9AD7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C2A1DB4-DB46-4927-977E-46A5CC760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D4D8446-FBC6-4402-A839-11DF1DAEF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7D99F8F-615A-4038-9DA7-58D4FF843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51041A-51ED-4650-8ADF-9BCB753E9AD7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C2A1DB4-DB46-4927-977E-46A5CC760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D4D8446-FBC6-4402-A839-11DF1DAEF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5360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E43F664-54A3-4DBB-B983-5B7267F4A3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B744902-2691-4583-A5AD-54F1A48122AF}" type="slidenum">
              <a:rPr lang="en-US" altLang="en-US" sz="1300"/>
              <a:pPr algn="r"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4D97D4C-9C08-4BCC-A166-2F83417CC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8932BEA-3159-4E70-930A-F17F3D068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E43F664-54A3-4DBB-B983-5B7267F4A3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FB744902-2691-4583-A5AD-54F1A48122AF}" type="slidenum">
              <a:rPr lang="en-US" altLang="en-US" sz="1300"/>
              <a:pPr algn="r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4D97D4C-9C08-4BCC-A166-2F83417CC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8932BEA-3159-4E70-930A-F17F3D068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28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B24406A-F1A5-4490-AA15-55EE7373AB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72F820-B654-4776-A183-12CC27FF2BEB}" type="slidenum">
              <a:rPr lang="en-US" altLang="en-US" sz="1300" smtClean="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7214C85-C106-460F-A964-02B9DB78B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E1E7B81-1E36-4186-A3E2-8063D4DF8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6DA04A8-6F12-4247-879C-0845077D9E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291DBC-5217-403D-B4B3-3FE24EE46052}" type="slidenum">
              <a:rPr lang="en-US" altLang="en-US" sz="1300" smtClean="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558DD23-751C-4D94-9799-8D1591AA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45046CF-A852-4F64-A56B-5B88D8494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23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775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1181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65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175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54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54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016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035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088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217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498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78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408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702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2723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98037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19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102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8840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44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1758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9189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16113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43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115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998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730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65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81043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92294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490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1308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288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452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17750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976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1891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lang="en-US" sz="1600" b="1" baseline="30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lang="en-US" sz="1200" b="1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www.db-book.com</a:t>
            </a: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ftr" idx="11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40" descr="Cover-6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1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lang="en-US" sz="1600" b="1" baseline="30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lang="en-US" sz="1200" b="1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www.db-book.com</a:t>
            </a: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ftr" idx="11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sldNum" idx="12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41" descr="Cover-6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A2CE1-44C4-4945-92EF-F1F6A659C4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81E03-5174-4159-966B-2F5B01286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7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706E4E7-2F88-48DF-9153-479ADCF54E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0AA0B-119E-4B9D-A509-A0CE96F6B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1272" y="1102497"/>
            <a:ext cx="8014277" cy="53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345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marL="914400" lvl="1" indent="-347344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marL="1371600" lvl="2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marL="2286000" lvl="4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55600" algn="l"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437424" y="1102497"/>
            <a:ext cx="3985352" cy="53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345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marL="914400" lvl="1" indent="-347344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marL="1371600" lvl="2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marL="2286000" lvl="4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6550" algn="l" rtl="0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5755" algn="l" rtl="0"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530"/>
              <a:buFont typeface="Arial"/>
              <a:buChar char="●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0357" algn="l" rtl="0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9562" algn="l" rtl="0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7"/>
          <p:cNvSpPr txBox="1"/>
          <p:nvPr/>
        </p:nvSpPr>
        <p:spPr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00" b="1" i="0" u="none" strike="noStrike" cap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86AFC6F1-9B29-4974-83F6-90ABD040B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charset="0"/>
              </a:rPr>
              <a:t>Magnetic Hard Disk Mechanism</a:t>
            </a:r>
          </a:p>
        </p:txBody>
      </p:sp>
      <p:sp>
        <p:nvSpPr>
          <p:cNvPr id="21507" name="Text Box 7">
            <a:extLst>
              <a:ext uri="{FF2B5EF4-FFF2-40B4-BE49-F238E27FC236}">
                <a16:creationId xmlns:a16="http://schemas.microsoft.com/office/drawing/2014/main" id="{014219F6-8887-4D4C-A861-70FE58044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497513"/>
            <a:ext cx="45561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/>
              <a:t>Schematic diagram of magnetic disk drive</a:t>
            </a:r>
          </a:p>
        </p:txBody>
      </p:sp>
      <p:pic>
        <p:nvPicPr>
          <p:cNvPr id="21508" name="Graphic 5">
            <a:extLst>
              <a:ext uri="{FF2B5EF4-FFF2-40B4-BE49-F238E27FC236}">
                <a16:creationId xmlns:a16="http://schemas.microsoft.com/office/drawing/2014/main" id="{7D1CF73A-17CB-440A-8FD6-E47868E1B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2843213"/>
            <a:ext cx="2438400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>
            <a:extLst>
              <a:ext uri="{FF2B5EF4-FFF2-40B4-BE49-F238E27FC236}">
                <a16:creationId xmlns:a16="http://schemas.microsoft.com/office/drawing/2014/main" id="{BCE9453D-00BD-4B08-9DB9-F1E0045B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483225"/>
            <a:ext cx="317023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b="1"/>
              <a:t>Photo of magnetic disk drive</a:t>
            </a:r>
          </a:p>
        </p:txBody>
      </p:sp>
      <p:pic>
        <p:nvPicPr>
          <p:cNvPr id="21510" name="Graphic 7">
            <a:extLst>
              <a:ext uri="{FF2B5EF4-FFF2-40B4-BE49-F238E27FC236}">
                <a16:creationId xmlns:a16="http://schemas.microsoft.com/office/drawing/2014/main" id="{AA7EAB6F-9B1C-4F3B-A77B-F2ACF4D59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1438275"/>
            <a:ext cx="4983162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905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body" idx="1"/>
          </p:nvPr>
        </p:nvSpPr>
        <p:spPr>
          <a:xfrm>
            <a:off x="830496" y="1102497"/>
            <a:ext cx="7576657" cy="52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For simplicity we just use the </a:t>
            </a:r>
            <a:r>
              <a:rPr lang="en-US" sz="2000" b="1">
                <a:solidFill>
                  <a:srgbClr val="002060"/>
                </a:solidFill>
              </a:rPr>
              <a:t>number of block transfers</a:t>
            </a:r>
            <a:r>
              <a:rPr lang="en-US" sz="2000" i="1">
                <a:solidFill>
                  <a:srgbClr val="002060"/>
                </a:solidFill>
              </a:rPr>
              <a:t> </a:t>
            </a:r>
            <a:r>
              <a:rPr lang="en-US" sz="2000" i="1"/>
              <a:t>from disk and the </a:t>
            </a:r>
            <a:r>
              <a:rPr lang="en-US" sz="2000" b="1">
                <a:solidFill>
                  <a:srgbClr val="002060"/>
                </a:solidFill>
              </a:rPr>
              <a:t>number of seeks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as the cost measures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i="1">
                <a:solidFill>
                  <a:srgbClr val="002060"/>
                </a:solidFill>
              </a:rPr>
              <a:t>t</a:t>
            </a:r>
            <a:r>
              <a:rPr lang="en-US" sz="2000" i="1" baseline="-25000">
                <a:solidFill>
                  <a:srgbClr val="002060"/>
                </a:solidFill>
              </a:rPr>
              <a:t>T</a:t>
            </a:r>
            <a:r>
              <a:rPr lang="en-US" sz="2000"/>
              <a:t> – time to transfer one block</a:t>
            </a:r>
            <a:endParaRPr/>
          </a:p>
          <a:p>
            <a:pPr marL="1085850" lvl="2" indent="-228600" algn="l" rtl="0"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Assuming for simplicity that write cost is same as read cost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i="1">
                <a:solidFill>
                  <a:srgbClr val="002060"/>
                </a:solidFill>
              </a:rPr>
              <a:t>t</a:t>
            </a:r>
            <a:r>
              <a:rPr lang="en-US" sz="2000" i="1" baseline="-25000">
                <a:solidFill>
                  <a:srgbClr val="002060"/>
                </a:solidFill>
              </a:rPr>
              <a:t>S</a:t>
            </a:r>
            <a:r>
              <a:rPr lang="en-US" sz="2000">
                <a:solidFill>
                  <a:srgbClr val="002060"/>
                </a:solidFill>
              </a:rPr>
              <a:t> </a:t>
            </a:r>
            <a:r>
              <a:rPr lang="en-US" sz="2000"/>
              <a:t>– time for one seek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Cost for b block transfers plus S seeks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b * t</a:t>
            </a:r>
            <a:r>
              <a:rPr lang="en-US" sz="2000" i="1" baseline="-25000"/>
              <a:t>T</a:t>
            </a:r>
            <a:r>
              <a:rPr lang="en-US" sz="2000" i="1"/>
              <a:t> + S * t</a:t>
            </a:r>
            <a:r>
              <a:rPr lang="en-US" sz="2000" i="1" baseline="-25000"/>
              <a:t>S</a:t>
            </a:r>
            <a:r>
              <a:rPr lang="en-US" sz="2000"/>
              <a:t> </a:t>
            </a:r>
            <a:endParaRPr/>
          </a:p>
          <a:p>
            <a:pPr marL="342900" lvl="0" indent="-2032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000" i="1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 i="1">
                <a:solidFill>
                  <a:srgbClr val="002060"/>
                </a:solidFill>
              </a:rPr>
              <a:t>t</a:t>
            </a:r>
            <a:r>
              <a:rPr lang="en-US" sz="2000" i="1" baseline="-25000">
                <a:solidFill>
                  <a:srgbClr val="002060"/>
                </a:solidFill>
              </a:rPr>
              <a:t>S</a:t>
            </a:r>
            <a:r>
              <a:rPr lang="en-US" sz="2000" baseline="-25000"/>
              <a:t> </a:t>
            </a:r>
            <a:r>
              <a:rPr lang="en-US" sz="2000">
                <a:solidFill>
                  <a:schemeClr val="accent4"/>
                </a:solidFill>
              </a:rPr>
              <a:t>and</a:t>
            </a:r>
            <a:r>
              <a:rPr lang="en-US" sz="2000" i="1">
                <a:solidFill>
                  <a:srgbClr val="002060"/>
                </a:solidFill>
              </a:rPr>
              <a:t> t</a:t>
            </a:r>
            <a:r>
              <a:rPr lang="en-US" sz="2000" i="1" baseline="-25000">
                <a:solidFill>
                  <a:srgbClr val="002060"/>
                </a:solidFill>
              </a:rPr>
              <a:t>T</a:t>
            </a:r>
            <a:r>
              <a:rPr lang="en-US" sz="2000"/>
              <a:t> depend on where data is stored; with 4 KB blocks: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High end magnetic disk: </a:t>
            </a:r>
            <a:r>
              <a:rPr lang="en-US" sz="2000" i="1"/>
              <a:t>t</a:t>
            </a:r>
            <a:r>
              <a:rPr lang="en-US" sz="2000" i="1" baseline="-25000"/>
              <a:t>S</a:t>
            </a:r>
            <a:r>
              <a:rPr lang="en-US" sz="2000"/>
              <a:t> = 4 msec and </a:t>
            </a:r>
            <a:r>
              <a:rPr lang="en-US" sz="2000" i="1"/>
              <a:t>t</a:t>
            </a:r>
            <a:r>
              <a:rPr lang="en-US" sz="2000" i="1" baseline="-25000"/>
              <a:t>T</a:t>
            </a:r>
            <a:r>
              <a:rPr lang="en-US" sz="2000"/>
              <a:t> =0.1 msec</a:t>
            </a:r>
            <a:endParaRPr sz="200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SSD:  </a:t>
            </a:r>
            <a:r>
              <a:rPr lang="en-US" sz="2000" i="1"/>
              <a:t>t</a:t>
            </a:r>
            <a:r>
              <a:rPr lang="en-US" sz="2000" i="1" baseline="-25000"/>
              <a:t>S</a:t>
            </a:r>
            <a:r>
              <a:rPr lang="en-US" sz="2000"/>
              <a:t> = 20-90 microsec and </a:t>
            </a:r>
            <a:r>
              <a:rPr lang="en-US" sz="2000" i="1"/>
              <a:t>t</a:t>
            </a:r>
            <a:r>
              <a:rPr lang="en-US" sz="2000" i="1" baseline="-25000"/>
              <a:t>T</a:t>
            </a:r>
            <a:r>
              <a:rPr lang="en-US" sz="2000"/>
              <a:t> = 2-10 microsec for 4KB </a:t>
            </a: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33E21196-C388-45C9-85B6-AA34D8264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FCFF8C3-1C3D-4FA9-8E34-98CC9ADCA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047750"/>
            <a:ext cx="7713662" cy="5360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File scan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Algorithm </a:t>
            </a:r>
            <a:r>
              <a:rPr lang="en-US" altLang="en-US" b="1">
                <a:ea typeface="MS PGothic" panose="020B0600070205080204" pitchFamily="34" charset="-128"/>
                <a:cs typeface="MS PGothic" panose="020B0600070205080204" pitchFamily="34" charset="-128"/>
              </a:rPr>
              <a:t>A1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lang="en-US" altLang="en-US" b="1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linear search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Cost estimate = </a:t>
            </a:r>
            <a:r>
              <a:rPr lang="en-US" altLang="en-US" i="1">
                <a:ea typeface="MS PGothic" panose="020B0600070205080204" pitchFamily="34" charset="-128"/>
                <a:cs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  <a:cs typeface="MS PGothic" panose="020B0600070205080204" pitchFamily="34" charset="-128"/>
              </a:rPr>
              <a:t>r 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block transfers + 1 seek</a:t>
            </a:r>
            <a:endParaRPr lang="en-US" altLang="en-US" i="1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>
                <a:ea typeface="MS PGothic" panose="020B0600070205080204" pitchFamily="34" charset="-128"/>
                <a:cs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  <a:cs typeface="MS PGothic" panose="020B0600070205080204" pitchFamily="34" charset="-128"/>
              </a:rPr>
              <a:t>r </a:t>
            </a:r>
            <a:r>
              <a:rPr lang="en-US" altLang="en-US" i="1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>
                <a:ea typeface="MS PGothic" panose="020B0600070205080204" pitchFamily="34" charset="-128"/>
                <a:cs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cost = (</a:t>
            </a:r>
            <a:r>
              <a:rPr lang="en-US" altLang="en-US" i="1">
                <a:ea typeface="MS PGothic" panose="020B0600070205080204" pitchFamily="34" charset="-128"/>
                <a:cs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  <a:cs typeface="MS PGothic" panose="020B0600070205080204" pitchFamily="34" charset="-128"/>
              </a:rPr>
              <a:t>r </a:t>
            </a: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MS PGothic" panose="020B0600070205080204" pitchFamily="34" charset="-128"/>
                <a:cs typeface="MS PGothic" panose="020B0600070205080204" pitchFamily="34" charset="-128"/>
              </a:rPr>
              <a:t>and binary search requires more seeks than index search</a:t>
            </a: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E69C4537-3318-43E4-9160-B6A1B558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7287" y="0"/>
            <a:ext cx="514008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8547C72-143C-4997-9BEE-762001C5D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632" y="422275"/>
            <a:ext cx="4980280" cy="3479631"/>
          </a:xfrm>
        </p:spPr>
        <p:txBody>
          <a:bodyPr/>
          <a:lstStyle/>
          <a:p>
            <a:r>
              <a:rPr lang="en-US" altLang="en-US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Index scan</a:t>
            </a:r>
            <a:r>
              <a:rPr lang="en-US" altLang="en-US" b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  <a:cs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primary index, equality on key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cs typeface="MS PGothic" panose="020B0600070205080204" pitchFamily="34" charset="-128"/>
              </a:rPr>
              <a:t>i 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denote the height of the index tree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cs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</a:rPr>
              <a:t>A5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primary index, comparison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.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(Relation is sorted on A)</a:t>
            </a:r>
            <a:endParaRPr lang="en-US" altLang="en-US" sz="2000" i="1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For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D55B7D-F5C4-41D5-812E-6BEC6274A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12791"/>
              </p:ext>
            </p:extLst>
          </p:nvPr>
        </p:nvGraphicFramePr>
        <p:xfrm>
          <a:off x="5176912" y="2063041"/>
          <a:ext cx="3420844" cy="3479630"/>
        </p:xfrm>
        <a:graphic>
          <a:graphicData uri="http://schemas.openxmlformats.org/drawingml/2006/table">
            <a:tbl>
              <a:tblPr/>
              <a:tblGrid>
                <a:gridCol w="637357">
                  <a:extLst>
                    <a:ext uri="{9D8B030D-6E8A-4147-A177-3AD203B41FA5}">
                      <a16:colId xmlns:a16="http://schemas.microsoft.com/office/drawing/2014/main" val="1591618625"/>
                    </a:ext>
                  </a:extLst>
                </a:gridCol>
                <a:gridCol w="821003">
                  <a:extLst>
                    <a:ext uri="{9D8B030D-6E8A-4147-A177-3AD203B41FA5}">
                      <a16:colId xmlns:a16="http://schemas.microsoft.com/office/drawing/2014/main" val="3192664995"/>
                    </a:ext>
                  </a:extLst>
                </a:gridCol>
                <a:gridCol w="1109073">
                  <a:extLst>
                    <a:ext uri="{9D8B030D-6E8A-4147-A177-3AD203B41FA5}">
                      <a16:colId xmlns:a16="http://schemas.microsoft.com/office/drawing/2014/main" val="3426962818"/>
                    </a:ext>
                  </a:extLst>
                </a:gridCol>
                <a:gridCol w="853411">
                  <a:extLst>
                    <a:ext uri="{9D8B030D-6E8A-4147-A177-3AD203B41FA5}">
                      <a16:colId xmlns:a16="http://schemas.microsoft.com/office/drawing/2014/main" val="3714853446"/>
                    </a:ext>
                  </a:extLst>
                </a:gridCol>
              </a:tblGrid>
              <a:tr h="316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141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0285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93823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86470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83564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8565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5255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22675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7739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0864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80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E69C4537-3318-43E4-9160-B6A1B558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8547C72-143C-4997-9BEE-762001C5D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35563"/>
            <a:ext cx="4980280" cy="3702197"/>
          </a:xfrm>
        </p:spPr>
        <p:txBody>
          <a:bodyPr/>
          <a:lstStyle/>
          <a:p>
            <a:r>
              <a:rPr lang="en-US" altLang="en-US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Index scan</a:t>
            </a:r>
            <a:r>
              <a:rPr lang="en-US" altLang="en-US" b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– search algorithms that use an 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  <a:cs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primary index, equality on </a:t>
            </a:r>
            <a:r>
              <a:rPr lang="en-US" altLang="en-US" b="1" dirty="0" err="1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Cost = 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cs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cs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* b</a:t>
            </a:r>
            <a:endParaRPr lang="en-US" altLang="en-US" i="1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CFFC18-400A-49A1-BB63-179C40AA7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60804"/>
              </p:ext>
            </p:extLst>
          </p:nvPr>
        </p:nvGraphicFramePr>
        <p:xfrm>
          <a:off x="5190978" y="2318385"/>
          <a:ext cx="3291499" cy="3069539"/>
        </p:xfrm>
        <a:graphic>
          <a:graphicData uri="http://schemas.openxmlformats.org/drawingml/2006/table">
            <a:tbl>
              <a:tblPr/>
              <a:tblGrid>
                <a:gridCol w="654889">
                  <a:extLst>
                    <a:ext uri="{9D8B030D-6E8A-4147-A177-3AD203B41FA5}">
                      <a16:colId xmlns:a16="http://schemas.microsoft.com/office/drawing/2014/main" val="3962292543"/>
                    </a:ext>
                  </a:extLst>
                </a:gridCol>
                <a:gridCol w="777681">
                  <a:extLst>
                    <a:ext uri="{9D8B030D-6E8A-4147-A177-3AD203B41FA5}">
                      <a16:colId xmlns:a16="http://schemas.microsoft.com/office/drawing/2014/main" val="332725132"/>
                    </a:ext>
                  </a:extLst>
                </a:gridCol>
                <a:gridCol w="1050551">
                  <a:extLst>
                    <a:ext uri="{9D8B030D-6E8A-4147-A177-3AD203B41FA5}">
                      <a16:colId xmlns:a16="http://schemas.microsoft.com/office/drawing/2014/main" val="4118809059"/>
                    </a:ext>
                  </a:extLst>
                </a:gridCol>
                <a:gridCol w="808378">
                  <a:extLst>
                    <a:ext uri="{9D8B030D-6E8A-4147-A177-3AD203B41FA5}">
                      <a16:colId xmlns:a16="http://schemas.microsoft.com/office/drawing/2014/main" val="2620537285"/>
                    </a:ext>
                  </a:extLst>
                </a:gridCol>
              </a:tblGrid>
              <a:tr h="279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87798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429532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328957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783103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354912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5387315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13708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372533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558949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311775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59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6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3B411E8-6E3E-4BAF-8E83-EB8F25732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AE898FDE-EED9-4E61-B5F4-82F42110A1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75" y="1221495"/>
            <a:ext cx="4713775" cy="3674061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secondary index, equality on </a:t>
            </a:r>
            <a:r>
              <a:rPr lang="en-US" altLang="en-US" sz="2000" b="1" dirty="0" err="1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Can be very expensive!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92FF-88DA-4CCA-B0D0-FA1D933E8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6098"/>
              </p:ext>
            </p:extLst>
          </p:nvPr>
        </p:nvGraphicFramePr>
        <p:xfrm>
          <a:off x="5176912" y="2063041"/>
          <a:ext cx="3420844" cy="3479630"/>
        </p:xfrm>
        <a:graphic>
          <a:graphicData uri="http://schemas.openxmlformats.org/drawingml/2006/table">
            <a:tbl>
              <a:tblPr/>
              <a:tblGrid>
                <a:gridCol w="637357">
                  <a:extLst>
                    <a:ext uri="{9D8B030D-6E8A-4147-A177-3AD203B41FA5}">
                      <a16:colId xmlns:a16="http://schemas.microsoft.com/office/drawing/2014/main" val="1591618625"/>
                    </a:ext>
                  </a:extLst>
                </a:gridCol>
                <a:gridCol w="821003">
                  <a:extLst>
                    <a:ext uri="{9D8B030D-6E8A-4147-A177-3AD203B41FA5}">
                      <a16:colId xmlns:a16="http://schemas.microsoft.com/office/drawing/2014/main" val="3192664995"/>
                    </a:ext>
                  </a:extLst>
                </a:gridCol>
                <a:gridCol w="1109073">
                  <a:extLst>
                    <a:ext uri="{9D8B030D-6E8A-4147-A177-3AD203B41FA5}">
                      <a16:colId xmlns:a16="http://schemas.microsoft.com/office/drawing/2014/main" val="3426962818"/>
                    </a:ext>
                  </a:extLst>
                </a:gridCol>
                <a:gridCol w="853411">
                  <a:extLst>
                    <a:ext uri="{9D8B030D-6E8A-4147-A177-3AD203B41FA5}">
                      <a16:colId xmlns:a16="http://schemas.microsoft.com/office/drawing/2014/main" val="3714853446"/>
                    </a:ext>
                  </a:extLst>
                </a:gridCol>
              </a:tblGrid>
              <a:tr h="316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141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0285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93823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86470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83564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8565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5255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22675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7739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0864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808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3B411E8-6E3E-4BAF-8E83-EB8F257328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AE898FDE-EED9-4E61-B5F4-82F42110A1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175" y="1221495"/>
            <a:ext cx="4713775" cy="36740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</a:rPr>
              <a:t>A6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secondary index, comparison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For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lang="en-US" altLang="en-US" sz="20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requires an I/O for each record</a:t>
            </a: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Linear file scan may be cheaper</a:t>
            </a:r>
          </a:p>
          <a:p>
            <a:pPr marL="120650" indent="0">
              <a:buNone/>
            </a:pP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492FF-88DA-4CCA-B0D0-FA1D933E8C37}"/>
              </a:ext>
            </a:extLst>
          </p:cNvPr>
          <p:cNvGraphicFramePr>
            <a:graphicFrameLocks noGrp="1"/>
          </p:cNvGraphicFramePr>
          <p:nvPr/>
        </p:nvGraphicFramePr>
        <p:xfrm>
          <a:off x="5176912" y="2063041"/>
          <a:ext cx="3420844" cy="3479630"/>
        </p:xfrm>
        <a:graphic>
          <a:graphicData uri="http://schemas.openxmlformats.org/drawingml/2006/table">
            <a:tbl>
              <a:tblPr/>
              <a:tblGrid>
                <a:gridCol w="637357">
                  <a:extLst>
                    <a:ext uri="{9D8B030D-6E8A-4147-A177-3AD203B41FA5}">
                      <a16:colId xmlns:a16="http://schemas.microsoft.com/office/drawing/2014/main" val="1591618625"/>
                    </a:ext>
                  </a:extLst>
                </a:gridCol>
                <a:gridCol w="821003">
                  <a:extLst>
                    <a:ext uri="{9D8B030D-6E8A-4147-A177-3AD203B41FA5}">
                      <a16:colId xmlns:a16="http://schemas.microsoft.com/office/drawing/2014/main" val="3192664995"/>
                    </a:ext>
                  </a:extLst>
                </a:gridCol>
                <a:gridCol w="1109073">
                  <a:extLst>
                    <a:ext uri="{9D8B030D-6E8A-4147-A177-3AD203B41FA5}">
                      <a16:colId xmlns:a16="http://schemas.microsoft.com/office/drawing/2014/main" val="3426962818"/>
                    </a:ext>
                  </a:extLst>
                </a:gridCol>
                <a:gridCol w="853411">
                  <a:extLst>
                    <a:ext uri="{9D8B030D-6E8A-4147-A177-3AD203B41FA5}">
                      <a16:colId xmlns:a16="http://schemas.microsoft.com/office/drawing/2014/main" val="3714853446"/>
                    </a:ext>
                  </a:extLst>
                </a:gridCol>
              </a:tblGrid>
              <a:tr h="3163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tot_Cred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672141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0285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93823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864706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83564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185659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5255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22675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Fatema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677392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Sajid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40864"/>
                  </a:ext>
                </a:extLst>
              </a:tr>
              <a:tr h="3163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Shafique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63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64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21162A7D-1AA0-4FEA-A59B-7B3FB84A8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37D55499-E67D-42EC-AFF4-F21046396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8163" y="1165225"/>
            <a:ext cx="8396287" cy="5029200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</a:rPr>
              <a:t>A7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conjunctive selection using one index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).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</a:rPr>
              <a:t>Select a combination of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 marL="120650" indent="0">
              <a:buNone/>
              <a:tabLst>
                <a:tab pos="2338388" algn="l"/>
              </a:tabLst>
            </a:pP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2CA50DCF-D933-4455-99EF-BC70C0E3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CF16E493-57F0-4D29-87A4-B927A98E4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2963" y="1165225"/>
            <a:ext cx="7737475" cy="5249863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400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400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r).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2000" dirty="0">
              <a:ea typeface="MS PGothic" panose="020B0600070205080204" pitchFamily="34" charset="-128"/>
              <a:cs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3366CC"/>
                </a:solidFill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2000" i="1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cs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471600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May lead to one disk block access for each tuple.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FF"/>
                </a:solidFill>
                <a:ea typeface="MS PGothic" panose="020B0600070205080204" pitchFamily="34" charset="-128"/>
              </a:rPr>
              <a:t>Discussion: The case when it May lead to one disk block access for each tuple.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quicksort is not applicable. Why?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 in this case.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839374" y="1174689"/>
            <a:ext cx="7509376" cy="309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Overview 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Measures of Query Cost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Selection Operation  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Sorting 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Join Operation 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Other Operations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Evaluation of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(Run Creation)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723774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Run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F1BD3-6E74-44CC-823A-C275DBADB660}"/>
              </a:ext>
            </a:extLst>
          </p:cNvPr>
          <p:cNvSpPr txBox="1"/>
          <p:nvPr/>
        </p:nvSpPr>
        <p:spPr>
          <a:xfrm>
            <a:off x="4572000" y="1175657"/>
            <a:ext cx="4572000" cy="3416320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0" lang="en-US" altLang="en-US" sz="1800" dirty="0"/>
              <a:t> Let </a:t>
            </a:r>
            <a:r>
              <a:rPr kumimoji="0" lang="en-US" altLang="en-US" sz="1800" i="1" dirty="0"/>
              <a:t>M</a:t>
            </a:r>
            <a:r>
              <a:rPr kumimoji="0" lang="en-US" altLang="en-US" sz="1800" dirty="0"/>
              <a:t> denote memory size (in pages). </a:t>
            </a:r>
          </a:p>
          <a:p>
            <a:pPr marL="0" indent="0">
              <a:buNone/>
            </a:pPr>
            <a:r>
              <a:rPr lang="en-US" altLang="en-US" sz="1800" dirty="0"/>
              <a:t>Here </a:t>
            </a:r>
            <a:r>
              <a:rPr lang="en-US" altLang="en-US" sz="1800" dirty="0">
                <a:solidFill>
                  <a:srgbClr val="0000FF"/>
                </a:solidFill>
              </a:rPr>
              <a:t>M = 3</a:t>
            </a:r>
          </a:p>
          <a:p>
            <a:pPr marL="0" indent="0">
              <a:buNone/>
            </a:pPr>
            <a:r>
              <a:rPr lang="en-US" altLang="en-US" sz="1800" dirty="0"/>
              <a:t>1.  </a:t>
            </a:r>
            <a:r>
              <a:rPr lang="en-US" altLang="en-US" sz="1800" b="1" dirty="0"/>
              <a:t>Create sorted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rgbClr val="002060"/>
                </a:solidFill>
              </a:rPr>
              <a:t>runs</a:t>
            </a:r>
            <a:r>
              <a:rPr lang="en-US" altLang="en-US" sz="1800" dirty="0"/>
              <a:t>.  Let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be 0 initially. </a:t>
            </a:r>
            <a:br>
              <a:rPr lang="en-US" altLang="en-US" sz="1800" dirty="0"/>
            </a:br>
            <a:r>
              <a:rPr lang="en-US" altLang="en-US" sz="1800" dirty="0"/>
              <a:t>     Repeatedly do the following till the end of the relation:</a:t>
            </a:r>
            <a:br>
              <a:rPr lang="en-US" altLang="en-US" sz="1800" dirty="0"/>
            </a:br>
            <a:r>
              <a:rPr lang="en-US" altLang="en-US" sz="1800" dirty="0"/>
              <a:t>     (a)  Read </a:t>
            </a:r>
            <a:r>
              <a:rPr lang="en-US" altLang="en-US" sz="1800" i="1" dirty="0"/>
              <a:t>M</a:t>
            </a:r>
            <a:r>
              <a:rPr lang="en-US" altLang="en-US" sz="1800" dirty="0"/>
              <a:t> blocks of relation into memory</a:t>
            </a:r>
            <a:br>
              <a:rPr lang="en-US" altLang="en-US" sz="1800" dirty="0"/>
            </a:br>
            <a:r>
              <a:rPr lang="en-US" altLang="en-US" sz="1800" dirty="0"/>
              <a:t>     (b)  Sort the in-memory blocks</a:t>
            </a:r>
            <a:br>
              <a:rPr lang="en-US" altLang="en-US" sz="1800" dirty="0"/>
            </a:br>
            <a:r>
              <a:rPr lang="en-US" altLang="en-US" sz="1800" dirty="0"/>
              <a:t>     (c)  Write sorted data to run </a:t>
            </a:r>
            <a:r>
              <a:rPr lang="en-US" altLang="en-US" sz="1800" i="1" dirty="0"/>
              <a:t>R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; increment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.</a:t>
            </a:r>
            <a:br>
              <a:rPr lang="en-US" altLang="en-US" sz="1800" i="1" dirty="0"/>
            </a:br>
            <a:r>
              <a:rPr lang="en-US" altLang="en-US" sz="1800" i="1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Let the final value of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be </a:t>
            </a:r>
            <a:r>
              <a:rPr lang="en-US" altLang="en-US" sz="1800" i="1" dirty="0"/>
              <a:t>N </a:t>
            </a:r>
            <a:r>
              <a:rPr lang="en-US" altLang="en-US" sz="1800" b="1" i="1" dirty="0">
                <a:solidFill>
                  <a:srgbClr val="FF0000"/>
                </a:solidFill>
              </a:rPr>
              <a:t>(Here N = 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041B2-CB28-4F7D-A34E-0ED24B06987E}"/>
              </a:ext>
            </a:extLst>
          </p:cNvPr>
          <p:cNvSpPr txBox="1"/>
          <p:nvPr/>
        </p:nvSpPr>
        <p:spPr>
          <a:xfrm>
            <a:off x="4688114" y="4920343"/>
            <a:ext cx="4455886" cy="892552"/>
          </a:xfrm>
          <a:prstGeom prst="rect">
            <a:avLst/>
          </a:prstGeom>
          <a:solidFill>
            <a:schemeClr val="accent5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i="1" kern="0" dirty="0">
                <a:ea typeface="MS PGothic" panose="020B0600070205080204" pitchFamily="34" charset="-128"/>
              </a:rPr>
              <a:t>Here N = 4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2. 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Merge the runs (next slide)…..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1596437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C964C-A20F-47BB-A92E-2D9ED2D1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73" y="10885"/>
            <a:ext cx="761581" cy="11647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BBCA00-E58B-4D5D-804D-6250EF4D0450}"/>
              </a:ext>
            </a:extLst>
          </p:cNvPr>
          <p:cNvCxnSpPr/>
          <p:nvPr/>
        </p:nvCxnSpPr>
        <p:spPr bwMode="auto">
          <a:xfrm flipV="1">
            <a:off x="203200" y="762547"/>
            <a:ext cx="406400" cy="1298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7C761F-2F53-44F9-B7C7-9B5B7D261878}"/>
              </a:ext>
            </a:extLst>
          </p:cNvPr>
          <p:cNvSpPr/>
          <p:nvPr/>
        </p:nvSpPr>
        <p:spPr bwMode="auto">
          <a:xfrm>
            <a:off x="1465943" y="769257"/>
            <a:ext cx="1161143" cy="1335314"/>
          </a:xfrm>
          <a:custGeom>
            <a:avLst/>
            <a:gdLst>
              <a:gd name="connsiteX0" fmla="*/ 0 w 1161143"/>
              <a:gd name="connsiteY0" fmla="*/ 0 h 1335314"/>
              <a:gd name="connsiteX1" fmla="*/ 1161143 w 1161143"/>
              <a:gd name="connsiteY1" fmla="*/ 478972 h 1335314"/>
              <a:gd name="connsiteX2" fmla="*/ 333828 w 1161143"/>
              <a:gd name="connsiteY2" fmla="*/ 1335314 h 133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1335314">
                <a:moveTo>
                  <a:pt x="0" y="0"/>
                </a:moveTo>
                <a:lnTo>
                  <a:pt x="1161143" y="478972"/>
                </a:lnTo>
                <a:lnTo>
                  <a:pt x="333828" y="1335314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Sort-Merge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343371" y="493486"/>
            <a:ext cx="142240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Input Buffer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N=4 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52400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20D01A1-6ED9-4220-A8AC-059604CFDF4F}"/>
              </a:ext>
            </a:extLst>
          </p:cNvPr>
          <p:cNvSpPr/>
          <p:nvPr/>
        </p:nvSpPr>
        <p:spPr bwMode="auto">
          <a:xfrm>
            <a:off x="1161143" y="1364343"/>
            <a:ext cx="1117600" cy="696686"/>
          </a:xfrm>
          <a:custGeom>
            <a:avLst/>
            <a:gdLst>
              <a:gd name="connsiteX0" fmla="*/ 0 w 1117600"/>
              <a:gd name="connsiteY0" fmla="*/ 0 h 696686"/>
              <a:gd name="connsiteX1" fmla="*/ 1117600 w 1117600"/>
              <a:gd name="connsiteY1" fmla="*/ 6966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7600" h="696686">
                <a:moveTo>
                  <a:pt x="0" y="0"/>
                </a:moveTo>
                <a:lnTo>
                  <a:pt x="1117600" y="696686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0D98EB7-E66F-441F-9E5E-7E60EED74EC5}"/>
              </a:ext>
            </a:extLst>
          </p:cNvPr>
          <p:cNvSpPr/>
          <p:nvPr/>
        </p:nvSpPr>
        <p:spPr bwMode="auto">
          <a:xfrm>
            <a:off x="1888798" y="326430"/>
            <a:ext cx="384123" cy="67834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CE5850C8-C988-4137-8798-A8CFBDB3E01F}"/>
              </a:ext>
            </a:extLst>
          </p:cNvPr>
          <p:cNvSpPr/>
          <p:nvPr/>
        </p:nvSpPr>
        <p:spPr bwMode="auto">
          <a:xfrm>
            <a:off x="0" y="1004777"/>
            <a:ext cx="820286" cy="521258"/>
          </a:xfrm>
          <a:prstGeom prst="rightArrowCallou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Output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Helvetica" charset="0"/>
              </a:rPr>
              <a:t>Buffer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697FB7-9FDC-4476-8EAA-63F5AF3F70CF}"/>
              </a:ext>
            </a:extLst>
          </p:cNvPr>
          <p:cNvGraphicFramePr/>
          <p:nvPr/>
        </p:nvGraphicFramePr>
        <p:xfrm>
          <a:off x="820286" y="1057413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188904896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987731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415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28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 Merge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Merge the runs (2-way merge)</a:t>
            </a:r>
            <a:r>
              <a:rPr lang="en-US" altLang="en-US" sz="1800" dirty="0">
                <a:ea typeface="MS PGothic" panose="020B0600070205080204" pitchFamily="34" charset="-128"/>
              </a:rPr>
              <a:t>. Here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dirty="0">
                <a:ea typeface="MS PGothic" panose="020B0600070205080204" pitchFamily="34" charset="-128"/>
              </a:rPr>
              <a:t> &gt; </a:t>
            </a:r>
            <a:r>
              <a:rPr lang="en-US" altLang="en-US" sz="1800" i="1" dirty="0">
                <a:ea typeface="MS PGothic" panose="020B0600070205080204" pitchFamily="34" charset="-128"/>
              </a:rPr>
              <a:t>M</a:t>
            </a:r>
            <a:r>
              <a:rPr lang="en-US" altLang="en-US" sz="1800" dirty="0">
                <a:ea typeface="MS PGothic" panose="020B0600070205080204" pitchFamily="34" charset="-128"/>
              </a:rPr>
              <a:t>. M=3, N=2 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Use </a:t>
            </a:r>
            <a:r>
              <a:rPr lang="en-US" altLang="en-US" sz="1800" i="1" dirty="0">
                <a:ea typeface="MS PGothic" panose="020B0600070205080204" pitchFamily="34" charset="-128"/>
              </a:rPr>
              <a:t>2</a:t>
            </a:r>
            <a:r>
              <a:rPr lang="en-US" altLang="en-US" sz="1800" dirty="0">
                <a:ea typeface="MS PGothic" panose="020B0600070205080204" pitchFamily="34" charset="-128"/>
              </a:rPr>
              <a:t> blocks of memory to buffer input runs, and 1 block to buffer output. Read the first block of each run into its buffer page</a:t>
            </a:r>
          </a:p>
          <a:p>
            <a:pPr marL="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repeat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514350" lvl="1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b="1" dirty="0">
                <a:ea typeface="MS PGothic" panose="020B0600070205080204" pitchFamily="34" charset="-128"/>
              </a:rPr>
              <a:t>If</a:t>
            </a:r>
            <a:r>
              <a:rPr lang="en-US" altLang="en-US" sz="18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1800" b="1" dirty="0">
                <a:ea typeface="MS PGothic" panose="020B0600070205080204" pitchFamily="34" charset="-128"/>
              </a:rPr>
              <a:t>then</a:t>
            </a:r>
            <a:br>
              <a:rPr lang="en-US" altLang="en-US" sz="1800" b="1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57150" indent="0">
              <a:buNone/>
            </a:pPr>
            <a:r>
              <a:rPr lang="en-US" altLang="en-US" sz="1800" b="1" dirty="0">
                <a:ea typeface="MS PGothic" panose="020B0600070205080204" pitchFamily="34" charset="-128"/>
              </a:rPr>
              <a:t>until</a:t>
            </a:r>
            <a:r>
              <a:rPr lang="en-US" altLang="en-US" sz="1800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1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B53D4DB-3569-4DA3-B381-44A852DCE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95550" y="898070"/>
            <a:ext cx="4648450" cy="5226604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 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Here, it is 2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marL="857250" lvl="2" indent="0">
              <a:buNone/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9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1027">
            <a:extLst>
              <a:ext uri="{FF2B5EF4-FFF2-40B4-BE49-F238E27FC236}">
                <a16:creationId xmlns:a16="http://schemas.microsoft.com/office/drawing/2014/main" id="{AB48BEEB-94C9-4C18-842F-7A81DE33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12" y="1382874"/>
            <a:ext cx="4764288" cy="421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Problem: </a:t>
            </a:r>
            <a:r>
              <a:rPr lang="en-US" altLang="en-US" sz="1800" dirty="0">
                <a:ea typeface="MS PGothic" panose="020B0600070205080204" pitchFamily="34" charset="-128"/>
              </a:rPr>
              <a:t>Find the number of runs, number of passes, number of blocks transfer and number of seeks for a relation with </a:t>
            </a:r>
            <a:r>
              <a:rPr lang="en-US" altLang="en-US" sz="1800" dirty="0" err="1">
                <a:ea typeface="MS PGothic" panose="020B0600070205080204" pitchFamily="34" charset="-128"/>
              </a:rPr>
              <a:t>br</a:t>
            </a:r>
            <a:r>
              <a:rPr lang="en-US" altLang="en-US" sz="1800" dirty="0">
                <a:ea typeface="MS PGothic" panose="020B0600070205080204" pitchFamily="34" charset="-128"/>
              </a:rPr>
              <a:t> blocks. Memory size is M, number of runs is N and  N &gt; M.</a:t>
            </a:r>
            <a:endParaRPr lang="en-US" altLang="en-US" sz="1800" kern="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sz="1800" kern="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passes)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blocks of the relation is </a:t>
            </a:r>
            <a:r>
              <a:rPr lang="en-US" altLang="en-US" sz="1800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Size of the memory is M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runs =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</a:t>
            </a:r>
          </a:p>
        </p:txBody>
      </p:sp>
    </p:spTree>
    <p:extLst>
      <p:ext uri="{BB962C8B-B14F-4D97-AF65-F5344CB8AC3E}">
        <p14:creationId xmlns:p14="http://schemas.microsoft.com/office/powerpoint/2010/main" val="105982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2" name="Rectangle 1027">
            <a:extLst>
              <a:ext uri="{FF2B5EF4-FFF2-40B4-BE49-F238E27FC236}">
                <a16:creationId xmlns:a16="http://schemas.microsoft.com/office/drawing/2014/main" id="{AB48BEEB-94C9-4C18-842F-7A81DE334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712" y="1382874"/>
            <a:ext cx="4764288" cy="421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passes)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blocks of the relation is </a:t>
            </a:r>
            <a:r>
              <a:rPr lang="en-US" altLang="en-US" sz="1800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Size of the memory is M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runs =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</a:t>
            </a: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After merge pass 1, number of runs =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After merge pass 2, number of runs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     =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(M-1) 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    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 (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/(M-1) </a:t>
            </a:r>
            <a:r>
              <a:rPr lang="en-US" altLang="en-US" sz="1800" kern="0" baseline="30000" dirty="0">
                <a:ea typeface="MS PGothic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Total number of pass = 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</p:txBody>
      </p:sp>
    </p:spTree>
    <p:extLst>
      <p:ext uri="{BB962C8B-B14F-4D97-AF65-F5344CB8AC3E}">
        <p14:creationId xmlns:p14="http://schemas.microsoft.com/office/powerpoint/2010/main" val="312444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ectangle 1027">
            <a:extLst>
              <a:ext uri="{FF2B5EF4-FFF2-40B4-BE49-F238E27FC236}">
                <a16:creationId xmlns:a16="http://schemas.microsoft.com/office/drawing/2014/main" id="{3001CA62-EE3D-4F8A-ABB6-38955DD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0" y="1150625"/>
            <a:ext cx="4702629" cy="54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block transfer)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r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for final pass, we don</a:t>
            </a:r>
            <a:r>
              <a:rPr lang="ja-JP" altLang="en-US" sz="1800" kern="0" dirty="0">
                <a:ea typeface="MS PGothic" panose="020B0600070205080204" pitchFamily="34" charset="-128"/>
              </a:rPr>
              <a:t>’</a:t>
            </a:r>
            <a:r>
              <a:rPr lang="en-US" altLang="ja-JP" sz="1800" kern="0" dirty="0">
                <a:ea typeface="MS PGothic" panose="020B0600070205080204" pitchFamily="34" charset="-128"/>
              </a:rPr>
              <a:t>t count write cost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since the output of an operation may be sent to the parent operation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 for run creation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for read+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for write = 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   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  </a:t>
            </a:r>
            <a:endParaRPr lang="en-US" altLang="en-US" sz="1800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</a:rPr>
              <a:t>Block transfers for merging</a:t>
            </a:r>
            <a:br>
              <a:rPr lang="en-US" altLang="en-US" sz="1800" kern="0" dirty="0">
                <a:ea typeface="MS PGothic" panose="020B0600070205080204" pitchFamily="34" charset="-128"/>
              </a:rPr>
            </a:br>
            <a:r>
              <a:rPr lang="en-US" altLang="en-US" sz="1800" kern="0" dirty="0">
                <a:ea typeface="MS PGothic" panose="020B0600070205080204" pitchFamily="34" charset="-128"/>
              </a:rPr>
              <a:t>= 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BT for run and merge (B_RM) 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+ </a:t>
            </a:r>
            <a:r>
              <a:rPr lang="en-US" altLang="en-US" sz="1800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Final merge, no write.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So Net block transfer = B_RM  -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+ </a:t>
            </a:r>
            <a:r>
              <a:rPr lang="en-US" altLang="en-US" sz="1800" kern="0" dirty="0">
                <a:ea typeface="MS PGothic" panose="020B0600070205080204" pitchFamily="34" charset="-128"/>
              </a:rPr>
              <a:t>2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endParaRPr lang="en-US" altLang="en-US" kern="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kern="0" dirty="0">
                <a:ea typeface="MS PGothic" panose="020B0600070205080204" pitchFamily="34" charset="-128"/>
              </a:rPr>
              <a:t>= </a:t>
            </a:r>
            <a:r>
              <a:rPr lang="en-US" altLang="en-US" sz="1800" i="1" kern="0" dirty="0" err="1">
                <a:ea typeface="MS PGothic" panose="020B0600070205080204" pitchFamily="34" charset="-128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* (</a:t>
            </a:r>
            <a:r>
              <a:rPr lang="en-US" altLang="en-US" sz="1800" kern="0" dirty="0">
                <a:ea typeface="MS PGothic" panose="020B0600070205080204" pitchFamily="34" charset="-128"/>
              </a:rPr>
              <a:t>2</a:t>
            </a:r>
            <a:r>
              <a:rPr lang="en-US" altLang="en-US" sz="1800" i="1" kern="0" dirty="0">
                <a:ea typeface="MS PGothic" panose="020B0600070205080204" pitchFamily="34" charset="-128"/>
              </a:rPr>
              <a:t> 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kern="0" dirty="0">
                <a:ea typeface="MS PGothic" panose="020B0600070205080204" pitchFamily="34" charset="-128"/>
              </a:rPr>
              <a:t> 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kern="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kern="0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kern="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kern="0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1800" kern="0" dirty="0">
                <a:ea typeface="MS PGothic" panose="020B0600070205080204" pitchFamily="34" charset="-128"/>
                <a:sym typeface="Symbol" panose="05050102010706020507" pitchFamily="18" charset="2"/>
              </a:rPr>
              <a:t> +1</a:t>
            </a:r>
            <a:r>
              <a:rPr lang="en-US" altLang="en-US" sz="1800" kern="0" dirty="0">
                <a:ea typeface="MS PGothic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00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2341" y="288470"/>
            <a:ext cx="4455886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 Analysis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13A88819-9947-4EC9-B8AD-B69418631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7703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B6CF1C11-8A0F-4C30-B4D8-4239EAC88F1F}"/>
              </a:ext>
            </a:extLst>
          </p:cNvPr>
          <p:cNvSpPr/>
          <p:nvPr/>
        </p:nvSpPr>
        <p:spPr bwMode="auto">
          <a:xfrm>
            <a:off x="1888799" y="1228103"/>
            <a:ext cx="1422400" cy="609600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FC3B-3B43-4362-88E1-B8348FC7F28B}"/>
              </a:ext>
            </a:extLst>
          </p:cNvPr>
          <p:cNvSpPr txBox="1"/>
          <p:nvPr/>
        </p:nvSpPr>
        <p:spPr>
          <a:xfrm>
            <a:off x="2057608" y="423993"/>
            <a:ext cx="92123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F636-87DD-4997-9350-B1B39F23CB44}"/>
              </a:ext>
            </a:extLst>
          </p:cNvPr>
          <p:cNvSpPr txBox="1"/>
          <p:nvPr/>
        </p:nvSpPr>
        <p:spPr>
          <a:xfrm>
            <a:off x="723774" y="2104571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C00F05-1D8E-4B3A-A6BD-D9B481A47D09}"/>
              </a:ext>
            </a:extLst>
          </p:cNvPr>
          <p:cNvSpPr txBox="1"/>
          <p:nvPr/>
        </p:nvSpPr>
        <p:spPr>
          <a:xfrm>
            <a:off x="723774" y="3237790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444AA-077E-49AE-8EC4-1AD1D9481ACF}"/>
              </a:ext>
            </a:extLst>
          </p:cNvPr>
          <p:cNvSpPr txBox="1"/>
          <p:nvPr/>
        </p:nvSpPr>
        <p:spPr>
          <a:xfrm>
            <a:off x="728185" y="4270243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9D78D7-7969-4634-8F40-CAFA22ED7CDB}"/>
              </a:ext>
            </a:extLst>
          </p:cNvPr>
          <p:cNvSpPr txBox="1"/>
          <p:nvPr/>
        </p:nvSpPr>
        <p:spPr>
          <a:xfrm>
            <a:off x="674451" y="5366619"/>
            <a:ext cx="46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11D5E964-58E3-4938-82C6-3BD8A0D4D592}"/>
              </a:ext>
            </a:extLst>
          </p:cNvPr>
          <p:cNvGraphicFramePr>
            <a:graphicFrameLocks noGrp="1"/>
          </p:cNvGraphicFramePr>
          <p:nvPr/>
        </p:nvGraphicFramePr>
        <p:xfrm>
          <a:off x="820286" y="326430"/>
          <a:ext cx="98115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0575">
                  <a:extLst>
                    <a:ext uri="{9D8B030D-6E8A-4147-A177-3AD203B41FA5}">
                      <a16:colId xmlns:a16="http://schemas.microsoft.com/office/drawing/2014/main" val="2956839626"/>
                    </a:ext>
                  </a:extLst>
                </a:gridCol>
                <a:gridCol w="490575">
                  <a:extLst>
                    <a:ext uri="{9D8B030D-6E8A-4147-A177-3AD203B41FA5}">
                      <a16:colId xmlns:a16="http://schemas.microsoft.com/office/drawing/2014/main" val="15215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1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67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59178"/>
                  </a:ext>
                </a:extLst>
              </a:tr>
            </a:tbl>
          </a:graphicData>
        </a:graphic>
      </p:graphicFrame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B2FDB9-19EF-4285-A501-759C88AD2321}"/>
              </a:ext>
            </a:extLst>
          </p:cNvPr>
          <p:cNvSpPr/>
          <p:nvPr/>
        </p:nvSpPr>
        <p:spPr bwMode="auto">
          <a:xfrm>
            <a:off x="537029" y="493486"/>
            <a:ext cx="551542" cy="1757080"/>
          </a:xfrm>
          <a:custGeom>
            <a:avLst/>
            <a:gdLst>
              <a:gd name="connsiteX0" fmla="*/ 551542 w 551542"/>
              <a:gd name="connsiteY0" fmla="*/ 1524000 h 1524000"/>
              <a:gd name="connsiteX1" fmla="*/ 0 w 551542"/>
              <a:gd name="connsiteY1" fmla="*/ 595085 h 1524000"/>
              <a:gd name="connsiteX2" fmla="*/ 188685 w 551542"/>
              <a:gd name="connsiteY2" fmla="*/ 0 h 1524000"/>
              <a:gd name="connsiteX3" fmla="*/ 217714 w 551542"/>
              <a:gd name="connsiteY3" fmla="*/ 14514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542" h="1524000">
                <a:moveTo>
                  <a:pt x="551542" y="1524000"/>
                </a:moveTo>
                <a:lnTo>
                  <a:pt x="0" y="595085"/>
                </a:lnTo>
                <a:lnTo>
                  <a:pt x="188685" y="0"/>
                </a:lnTo>
                <a:lnTo>
                  <a:pt x="217714" y="14514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75FE386-C4EA-477B-9085-19238ED7426D}"/>
              </a:ext>
            </a:extLst>
          </p:cNvPr>
          <p:cNvSpPr/>
          <p:nvPr/>
        </p:nvSpPr>
        <p:spPr bwMode="auto">
          <a:xfrm>
            <a:off x="508000" y="928914"/>
            <a:ext cx="580571" cy="2133600"/>
          </a:xfrm>
          <a:custGeom>
            <a:avLst/>
            <a:gdLst>
              <a:gd name="connsiteX0" fmla="*/ 580571 w 580571"/>
              <a:gd name="connsiteY0" fmla="*/ 2133600 h 2133600"/>
              <a:gd name="connsiteX1" fmla="*/ 0 w 580571"/>
              <a:gd name="connsiteY1" fmla="*/ 537029 h 2133600"/>
              <a:gd name="connsiteX2" fmla="*/ 246743 w 580571"/>
              <a:gd name="connsiteY2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571" h="2133600">
                <a:moveTo>
                  <a:pt x="580571" y="2133600"/>
                </a:moveTo>
                <a:lnTo>
                  <a:pt x="0" y="537029"/>
                </a:lnTo>
                <a:lnTo>
                  <a:pt x="246743" y="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D7A4EF-A67B-45C5-9E8C-42DDC05DCEBA}"/>
              </a:ext>
            </a:extLst>
          </p:cNvPr>
          <p:cNvGraphicFramePr/>
          <p:nvPr/>
        </p:nvGraphicFramePr>
        <p:xfrm>
          <a:off x="820286" y="340360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371193479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2852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Arial" panose="020B060402020202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849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D96DA2-7D38-4458-99EC-10C40A78DFD1}"/>
              </a:ext>
            </a:extLst>
          </p:cNvPr>
          <p:cNvGraphicFramePr/>
          <p:nvPr/>
        </p:nvGraphicFramePr>
        <p:xfrm>
          <a:off x="816407" y="1069531"/>
          <a:ext cx="9779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8950">
                  <a:extLst>
                    <a:ext uri="{9D8B030D-6E8A-4147-A177-3AD203B41FA5}">
                      <a16:colId xmlns:a16="http://schemas.microsoft.com/office/drawing/2014/main" val="296917422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03038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5552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44B4D7-52E4-44B0-9B17-0675FE425B4B}"/>
              </a:ext>
            </a:extLst>
          </p:cNvPr>
          <p:cNvCxnSpPr/>
          <p:nvPr/>
        </p:nvCxnSpPr>
        <p:spPr bwMode="auto">
          <a:xfrm>
            <a:off x="1451429" y="1372026"/>
            <a:ext cx="812800" cy="1071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E3BAC099-6DAC-45A2-AE9A-FB248C2A92FC}"/>
              </a:ext>
            </a:extLst>
          </p:cNvPr>
          <p:cNvSpPr/>
          <p:nvPr/>
        </p:nvSpPr>
        <p:spPr bwMode="auto">
          <a:xfrm>
            <a:off x="3163651" y="748946"/>
            <a:ext cx="1422400" cy="546456"/>
          </a:xfrm>
          <a:prstGeom prst="downArrowCallout">
            <a:avLst/>
          </a:prstGeom>
          <a:solidFill>
            <a:schemeClr val="accent5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Helvetica" charset="0"/>
              </a:rPr>
              <a:t>Merge pass2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3" name="Rectangle 1027">
            <a:extLst>
              <a:ext uri="{FF2B5EF4-FFF2-40B4-BE49-F238E27FC236}">
                <a16:creationId xmlns:a16="http://schemas.microsoft.com/office/drawing/2014/main" id="{3001CA62-EE3D-4F8A-ABB6-38955DD4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370" y="1150625"/>
            <a:ext cx="4702629" cy="541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kern="0" dirty="0">
                <a:solidFill>
                  <a:srgbClr val="FF0000"/>
                </a:solidFill>
                <a:ea typeface="MS PGothic" panose="020B0600070205080204" pitchFamily="34" charset="-128"/>
              </a:rPr>
              <a:t>Cost analysis </a:t>
            </a: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(Total number of seek)</a:t>
            </a:r>
          </a:p>
          <a:p>
            <a:pPr marL="5715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5715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marL="857250" lvl="2" indent="0">
              <a:buNone/>
            </a:pPr>
            <a:r>
              <a:rPr lang="en-US" altLang="en-US" sz="1800" i="1" dirty="0">
                <a:ea typeface="MS PGothic" panose="020B0600070205080204" pitchFamily="34" charset="-128"/>
              </a:rPr>
              <a:t> 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marL="5715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seeks for each merge pass except the final one which does not require a write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seek for run creation + seek for merge</a:t>
            </a:r>
          </a:p>
          <a:p>
            <a:pPr marL="11430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=   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+ 2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kern="0" dirty="0">
                <a:solidFill>
                  <a:srgbClr val="0000FF"/>
                </a:solidFill>
                <a:ea typeface="MS PGothic" panose="020B0600070205080204" pitchFamily="34" charset="-128"/>
              </a:rPr>
              <a:t>  =   </a:t>
            </a:r>
            <a:r>
              <a:rPr lang="en-US" altLang="en-US" sz="1800" i="1" dirty="0">
                <a:ea typeface="MS PGothic" panose="020B0600070205080204" pitchFamily="34" charset="-128"/>
              </a:rPr>
              <a:t>2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+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( 2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18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–1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 -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1)</a:t>
            </a:r>
            <a:endParaRPr lang="en-US" altLang="en-US" sz="1800" kern="0" dirty="0">
              <a:solidFill>
                <a:srgbClr val="0000FF"/>
              </a:solidFill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kern="0" dirty="0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4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20,000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40,000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2000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4501" y="1093788"/>
            <a:ext cx="6925870" cy="122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</a:t>
            </a:r>
            <a:r>
              <a:rPr lang="en-US" sz="2000"/>
              <a:t>Parsing and translation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000"/>
              <a:t>2.	Optimization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lang="en-US" sz="2000"/>
              <a:t>3.	Evaluation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422" y="64569"/>
            <a:ext cx="4389119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FB217-6FA4-472D-B449-A44BB5D5BD3C}"/>
              </a:ext>
            </a:extLst>
          </p:cNvPr>
          <p:cNvSpPr txBox="1"/>
          <p:nvPr/>
        </p:nvSpPr>
        <p:spPr>
          <a:xfrm>
            <a:off x="116114" y="841828"/>
            <a:ext cx="2975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To compute the theta join        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i="1" dirty="0"/>
              <a:t>r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" y="1691229"/>
            <a:ext cx="5054599" cy="2136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lnSpc>
                <a:spcPct val="120000"/>
              </a:lnSpc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BDEC-2C3D-43E6-BDCF-074A323AB2CB}"/>
              </a:ext>
            </a:extLst>
          </p:cNvPr>
          <p:cNvSpPr txBox="1"/>
          <p:nvPr/>
        </p:nvSpPr>
        <p:spPr>
          <a:xfrm>
            <a:off x="0" y="4468727"/>
            <a:ext cx="4455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5265057" y="158191"/>
            <a:ext cx="3762829" cy="320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pPr>
              <a:lnSpc>
                <a:spcPct val="130000"/>
              </a:lnSpc>
            </a:pPr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= total number of tuples in r</a:t>
            </a:r>
          </a:p>
          <a:p>
            <a:pPr>
              <a:lnSpc>
                <a:spcPct val="130000"/>
              </a:lnSpc>
            </a:pP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pPr>
              <a:lnSpc>
                <a:spcPct val="130000"/>
              </a:lnSpc>
            </a:pP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2400" i="1" dirty="0">
                <a:ea typeface="MS PGothic" panose="020B0600070205080204" pitchFamily="34" charset="-128"/>
              </a:rPr>
              <a:t>n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Br(r)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B42DA80-80EB-4474-AED0-D38904D7A80A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C34C7B-3D6D-4578-BABC-61EA833F5004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C239C-083C-44F4-AECC-F4AC23349E57}"/>
              </a:ext>
            </a:extLst>
          </p:cNvPr>
          <p:cNvSpPr txBox="1"/>
          <p:nvPr/>
        </p:nvSpPr>
        <p:spPr>
          <a:xfrm>
            <a:off x="5558971" y="4009457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0513E-0FC8-4C68-9130-B0E19637819E}"/>
              </a:ext>
            </a:extLst>
          </p:cNvPr>
          <p:cNvSpPr txBox="1"/>
          <p:nvPr/>
        </p:nvSpPr>
        <p:spPr>
          <a:xfrm>
            <a:off x="7707083" y="4093217"/>
            <a:ext cx="5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422" y="64569"/>
            <a:ext cx="4389119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FB217-6FA4-472D-B449-A44BB5D5BD3C}"/>
              </a:ext>
            </a:extLst>
          </p:cNvPr>
          <p:cNvSpPr txBox="1"/>
          <p:nvPr/>
        </p:nvSpPr>
        <p:spPr>
          <a:xfrm>
            <a:off x="116114" y="841828"/>
            <a:ext cx="2975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To compute the theta join        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i="1" dirty="0"/>
              <a:t>r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" y="1691229"/>
            <a:ext cx="5054599" cy="2136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lnSpc>
                <a:spcPct val="120000"/>
              </a:lnSpc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BDEC-2C3D-43E6-BDCF-074A323AB2CB}"/>
              </a:ext>
            </a:extLst>
          </p:cNvPr>
          <p:cNvSpPr txBox="1"/>
          <p:nvPr/>
        </p:nvSpPr>
        <p:spPr>
          <a:xfrm>
            <a:off x="0" y="4468727"/>
            <a:ext cx="4455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5265057" y="78133"/>
            <a:ext cx="3762829" cy="320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pPr>
              <a:lnSpc>
                <a:spcPct val="130000"/>
              </a:lnSpc>
            </a:pPr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= total number of tuples in r</a:t>
            </a:r>
          </a:p>
          <a:p>
            <a:pPr>
              <a:lnSpc>
                <a:spcPct val="130000"/>
              </a:lnSpc>
            </a:pP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pPr>
              <a:lnSpc>
                <a:spcPct val="130000"/>
              </a:lnSpc>
            </a:pP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2400" i="1" dirty="0">
                <a:ea typeface="MS PGothic" panose="020B0600070205080204" pitchFamily="34" charset="-128"/>
              </a:rPr>
              <a:t>n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EDC724E9-F06B-4938-A334-38A229E1EEEB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42710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5726AE-4208-4508-BF4F-BC945A88A6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42710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DFD37DB2-74E2-4473-83A4-D458FB97489A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7907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C9120DA-AB99-4DFC-9F7F-B99A8371C51A}"/>
              </a:ext>
            </a:extLst>
          </p:cNvPr>
          <p:cNvSpPr txBox="1"/>
          <p:nvPr/>
        </p:nvSpPr>
        <p:spPr>
          <a:xfrm>
            <a:off x="7837712" y="347907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6B2CAF3-AB72-4AE8-BC7E-3462B86932D5}"/>
              </a:ext>
            </a:extLst>
          </p:cNvPr>
          <p:cNvSpPr/>
          <p:nvPr/>
        </p:nvSpPr>
        <p:spPr bwMode="auto">
          <a:xfrm>
            <a:off x="5152571" y="3657511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5043707-8117-4AB3-BEFB-11F08EC439C5}"/>
              </a:ext>
            </a:extLst>
          </p:cNvPr>
          <p:cNvSpPr/>
          <p:nvPr/>
        </p:nvSpPr>
        <p:spPr bwMode="auto">
          <a:xfrm>
            <a:off x="7344229" y="4005739"/>
            <a:ext cx="1262794" cy="1001689"/>
          </a:xfrm>
          <a:custGeom>
            <a:avLst/>
            <a:gdLst>
              <a:gd name="connsiteX0" fmla="*/ 1074057 w 1262794"/>
              <a:gd name="connsiteY0" fmla="*/ 1001689 h 1001689"/>
              <a:gd name="connsiteX1" fmla="*/ 1117600 w 1262794"/>
              <a:gd name="connsiteY1" fmla="*/ 914604 h 1001689"/>
              <a:gd name="connsiteX2" fmla="*/ 1146628 w 1262794"/>
              <a:gd name="connsiteY2" fmla="*/ 871061 h 1001689"/>
              <a:gd name="connsiteX3" fmla="*/ 1175657 w 1262794"/>
              <a:gd name="connsiteY3" fmla="*/ 783975 h 1001689"/>
              <a:gd name="connsiteX4" fmla="*/ 1233714 w 1262794"/>
              <a:gd name="connsiteY4" fmla="*/ 696889 h 1001689"/>
              <a:gd name="connsiteX5" fmla="*/ 1262742 w 1262794"/>
              <a:gd name="connsiteY5" fmla="*/ 609804 h 1001689"/>
              <a:gd name="connsiteX6" fmla="*/ 1248228 w 1262794"/>
              <a:gd name="connsiteY6" fmla="*/ 246946 h 1001689"/>
              <a:gd name="connsiteX7" fmla="*/ 1204685 w 1262794"/>
              <a:gd name="connsiteY7" fmla="*/ 217918 h 1001689"/>
              <a:gd name="connsiteX8" fmla="*/ 1059542 w 1262794"/>
              <a:gd name="connsiteY8" fmla="*/ 174375 h 1001689"/>
              <a:gd name="connsiteX9" fmla="*/ 1016000 w 1262794"/>
              <a:gd name="connsiteY9" fmla="*/ 159861 h 1001689"/>
              <a:gd name="connsiteX10" fmla="*/ 856342 w 1262794"/>
              <a:gd name="connsiteY10" fmla="*/ 145346 h 1001689"/>
              <a:gd name="connsiteX11" fmla="*/ 798285 w 1262794"/>
              <a:gd name="connsiteY11" fmla="*/ 130832 h 1001689"/>
              <a:gd name="connsiteX12" fmla="*/ 754742 w 1262794"/>
              <a:gd name="connsiteY12" fmla="*/ 116318 h 1001689"/>
              <a:gd name="connsiteX13" fmla="*/ 478971 w 1262794"/>
              <a:gd name="connsiteY13" fmla="*/ 101804 h 1001689"/>
              <a:gd name="connsiteX14" fmla="*/ 420914 w 1262794"/>
              <a:gd name="connsiteY14" fmla="*/ 87289 h 1001689"/>
              <a:gd name="connsiteX15" fmla="*/ 319314 w 1262794"/>
              <a:gd name="connsiteY15" fmla="*/ 72775 h 1001689"/>
              <a:gd name="connsiteX16" fmla="*/ 232228 w 1262794"/>
              <a:gd name="connsiteY16" fmla="*/ 43746 h 1001689"/>
              <a:gd name="connsiteX17" fmla="*/ 72571 w 1262794"/>
              <a:gd name="connsiteY17" fmla="*/ 14718 h 1001689"/>
              <a:gd name="connsiteX18" fmla="*/ 0 w 1262794"/>
              <a:gd name="connsiteY18" fmla="*/ 204 h 100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2794" h="1001689">
                <a:moveTo>
                  <a:pt x="1074057" y="1001689"/>
                </a:moveTo>
                <a:cubicBezTo>
                  <a:pt x="1088571" y="972661"/>
                  <a:pt x="1101839" y="942975"/>
                  <a:pt x="1117600" y="914604"/>
                </a:cubicBezTo>
                <a:cubicBezTo>
                  <a:pt x="1126072" y="899355"/>
                  <a:pt x="1139543" y="887001"/>
                  <a:pt x="1146628" y="871061"/>
                </a:cubicBezTo>
                <a:cubicBezTo>
                  <a:pt x="1159055" y="843099"/>
                  <a:pt x="1158684" y="809435"/>
                  <a:pt x="1175657" y="783975"/>
                </a:cubicBezTo>
                <a:lnTo>
                  <a:pt x="1233714" y="696889"/>
                </a:lnTo>
                <a:cubicBezTo>
                  <a:pt x="1243390" y="667861"/>
                  <a:pt x="1263965" y="640378"/>
                  <a:pt x="1262742" y="609804"/>
                </a:cubicBezTo>
                <a:cubicBezTo>
                  <a:pt x="1257904" y="488851"/>
                  <a:pt x="1265968" y="366688"/>
                  <a:pt x="1248228" y="246946"/>
                </a:cubicBezTo>
                <a:cubicBezTo>
                  <a:pt x="1245672" y="229690"/>
                  <a:pt x="1220625" y="225003"/>
                  <a:pt x="1204685" y="217918"/>
                </a:cubicBezTo>
                <a:cubicBezTo>
                  <a:pt x="1142591" y="190320"/>
                  <a:pt x="1118655" y="191264"/>
                  <a:pt x="1059542" y="174375"/>
                </a:cubicBezTo>
                <a:cubicBezTo>
                  <a:pt x="1044832" y="170172"/>
                  <a:pt x="1031145" y="162025"/>
                  <a:pt x="1016000" y="159861"/>
                </a:cubicBezTo>
                <a:cubicBezTo>
                  <a:pt x="963098" y="152304"/>
                  <a:pt x="909561" y="150184"/>
                  <a:pt x="856342" y="145346"/>
                </a:cubicBezTo>
                <a:cubicBezTo>
                  <a:pt x="836990" y="140508"/>
                  <a:pt x="817465" y="136312"/>
                  <a:pt x="798285" y="130832"/>
                </a:cubicBezTo>
                <a:cubicBezTo>
                  <a:pt x="783574" y="126629"/>
                  <a:pt x="769979" y="117703"/>
                  <a:pt x="754742" y="116318"/>
                </a:cubicBezTo>
                <a:cubicBezTo>
                  <a:pt x="663069" y="107984"/>
                  <a:pt x="570895" y="106642"/>
                  <a:pt x="478971" y="101804"/>
                </a:cubicBezTo>
                <a:cubicBezTo>
                  <a:pt x="459619" y="96966"/>
                  <a:pt x="440540" y="90857"/>
                  <a:pt x="420914" y="87289"/>
                </a:cubicBezTo>
                <a:cubicBezTo>
                  <a:pt x="387255" y="81169"/>
                  <a:pt x="352648" y="80468"/>
                  <a:pt x="319314" y="72775"/>
                </a:cubicBezTo>
                <a:cubicBezTo>
                  <a:pt x="289499" y="65895"/>
                  <a:pt x="261913" y="51167"/>
                  <a:pt x="232228" y="43746"/>
                </a:cubicBezTo>
                <a:cubicBezTo>
                  <a:pt x="140982" y="20935"/>
                  <a:pt x="193918" y="32053"/>
                  <a:pt x="72571" y="14718"/>
                </a:cubicBezTo>
                <a:cubicBezTo>
                  <a:pt x="19849" y="-2856"/>
                  <a:pt x="44327" y="204"/>
                  <a:pt x="0" y="20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4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422" y="64569"/>
            <a:ext cx="4389119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FB217-6FA4-472D-B449-A44BB5D5BD3C}"/>
              </a:ext>
            </a:extLst>
          </p:cNvPr>
          <p:cNvSpPr txBox="1"/>
          <p:nvPr/>
        </p:nvSpPr>
        <p:spPr>
          <a:xfrm>
            <a:off x="116114" y="841828"/>
            <a:ext cx="2975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</a:rPr>
              <a:t>To compute the theta join        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i="1" dirty="0"/>
              <a:t>r</a:t>
            </a:r>
            <a:r>
              <a:rPr lang="en-US" altLang="en-US" sz="1800" dirty="0">
                <a:ea typeface="MS PGothic" panose="020B0600070205080204" pitchFamily="34" charset="-128"/>
              </a:rPr>
              <a:t> </a:t>
            </a:r>
            <a:r>
              <a:rPr lang="en-IN" altLang="en-US" sz="1800" dirty="0">
                <a:ea typeface="MS PGothic" panose="020B0600070205080204" pitchFamily="34" charset="-128"/>
              </a:rPr>
              <a:t>⨝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" y="1691229"/>
            <a:ext cx="5054599" cy="21368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lnSpc>
                <a:spcPct val="120000"/>
              </a:lnSpc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lnSpc>
                <a:spcPct val="120000"/>
              </a:lnSpc>
              <a:tabLst>
                <a:tab pos="461963" algn="l"/>
                <a:tab pos="850900" algn="l"/>
              </a:tabLst>
            </a:pP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is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8BDEC-2C3D-43E6-BDCF-074A323AB2CB}"/>
              </a:ext>
            </a:extLst>
          </p:cNvPr>
          <p:cNvSpPr txBox="1"/>
          <p:nvPr/>
        </p:nvSpPr>
        <p:spPr>
          <a:xfrm>
            <a:off x="0" y="4468727"/>
            <a:ext cx="4455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sz="18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5265057" y="78133"/>
            <a:ext cx="3762829" cy="3203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pPr>
              <a:lnSpc>
                <a:spcPct val="130000"/>
              </a:lnSpc>
            </a:pPr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i="1" dirty="0">
                <a:sym typeface="Symbol" panose="05050102010706020507" pitchFamily="18" charset="2"/>
              </a:rPr>
              <a:t> = total number of tuples in r</a:t>
            </a:r>
          </a:p>
          <a:p>
            <a:pPr>
              <a:lnSpc>
                <a:spcPct val="130000"/>
              </a:lnSpc>
            </a:pP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pPr>
              <a:lnSpc>
                <a:spcPct val="130000"/>
              </a:lnSpc>
            </a:pP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2400" i="1" dirty="0">
                <a:ea typeface="MS PGothic" panose="020B0600070205080204" pitchFamily="34" charset="-128"/>
              </a:rPr>
              <a:t>n</a:t>
            </a:r>
            <a:r>
              <a:rPr lang="en-US" altLang="en-US" sz="24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4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F41A69-4254-4CA5-ABA9-9AAD19DB1CCD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427103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F7A8B6-BDCE-4F91-BAF0-660D3A1A453E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427103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9782221E-149D-4E66-BFB3-D37BF43E320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79071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2C8D3AA-F6E3-421C-9A93-951EE82C945E}"/>
              </a:ext>
            </a:extLst>
          </p:cNvPr>
          <p:cNvSpPr txBox="1"/>
          <p:nvPr/>
        </p:nvSpPr>
        <p:spPr>
          <a:xfrm>
            <a:off x="7837712" y="3479071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67F3A7-812B-46BD-A2F5-0E75DDB37FA8}"/>
              </a:ext>
            </a:extLst>
          </p:cNvPr>
          <p:cNvSpPr/>
          <p:nvPr/>
        </p:nvSpPr>
        <p:spPr bwMode="auto">
          <a:xfrm>
            <a:off x="5152571" y="3657508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0F3EA93-7500-4FF7-8C54-14CB953DF150}"/>
              </a:ext>
            </a:extLst>
          </p:cNvPr>
          <p:cNvSpPr/>
          <p:nvPr/>
        </p:nvSpPr>
        <p:spPr bwMode="auto">
          <a:xfrm>
            <a:off x="7358743" y="4049483"/>
            <a:ext cx="1364343" cy="1712686"/>
          </a:xfrm>
          <a:custGeom>
            <a:avLst/>
            <a:gdLst>
              <a:gd name="connsiteX0" fmla="*/ 0 w 1364343"/>
              <a:gd name="connsiteY0" fmla="*/ 0 h 2467429"/>
              <a:gd name="connsiteX1" fmla="*/ 261258 w 1364343"/>
              <a:gd name="connsiteY1" fmla="*/ 29029 h 2467429"/>
              <a:gd name="connsiteX2" fmla="*/ 304800 w 1364343"/>
              <a:gd name="connsiteY2" fmla="*/ 43543 h 2467429"/>
              <a:gd name="connsiteX3" fmla="*/ 362858 w 1364343"/>
              <a:gd name="connsiteY3" fmla="*/ 58058 h 2467429"/>
              <a:gd name="connsiteX4" fmla="*/ 435429 w 1364343"/>
              <a:gd name="connsiteY4" fmla="*/ 72572 h 2467429"/>
              <a:gd name="connsiteX5" fmla="*/ 478972 w 1364343"/>
              <a:gd name="connsiteY5" fmla="*/ 87086 h 2467429"/>
              <a:gd name="connsiteX6" fmla="*/ 551543 w 1364343"/>
              <a:gd name="connsiteY6" fmla="*/ 101600 h 2467429"/>
              <a:gd name="connsiteX7" fmla="*/ 653143 w 1364343"/>
              <a:gd name="connsiteY7" fmla="*/ 130629 h 2467429"/>
              <a:gd name="connsiteX8" fmla="*/ 754743 w 1364343"/>
              <a:gd name="connsiteY8" fmla="*/ 174172 h 2467429"/>
              <a:gd name="connsiteX9" fmla="*/ 812800 w 1364343"/>
              <a:gd name="connsiteY9" fmla="*/ 203200 h 2467429"/>
              <a:gd name="connsiteX10" fmla="*/ 899886 w 1364343"/>
              <a:gd name="connsiteY10" fmla="*/ 217715 h 2467429"/>
              <a:gd name="connsiteX11" fmla="*/ 957943 w 1364343"/>
              <a:gd name="connsiteY11" fmla="*/ 232229 h 2467429"/>
              <a:gd name="connsiteX12" fmla="*/ 1045029 w 1364343"/>
              <a:gd name="connsiteY12" fmla="*/ 261258 h 2467429"/>
              <a:gd name="connsiteX13" fmla="*/ 1088572 w 1364343"/>
              <a:gd name="connsiteY13" fmla="*/ 290286 h 2467429"/>
              <a:gd name="connsiteX14" fmla="*/ 1175658 w 1364343"/>
              <a:gd name="connsiteY14" fmla="*/ 377372 h 2467429"/>
              <a:gd name="connsiteX15" fmla="*/ 1204686 w 1364343"/>
              <a:gd name="connsiteY15" fmla="*/ 478972 h 2467429"/>
              <a:gd name="connsiteX16" fmla="*/ 1233715 w 1364343"/>
              <a:gd name="connsiteY16" fmla="*/ 522515 h 2467429"/>
              <a:gd name="connsiteX17" fmla="*/ 1277258 w 1364343"/>
              <a:gd name="connsiteY17" fmla="*/ 653143 h 2467429"/>
              <a:gd name="connsiteX18" fmla="*/ 1291772 w 1364343"/>
              <a:gd name="connsiteY18" fmla="*/ 696686 h 2467429"/>
              <a:gd name="connsiteX19" fmla="*/ 1320800 w 1364343"/>
              <a:gd name="connsiteY19" fmla="*/ 856343 h 2467429"/>
              <a:gd name="connsiteX20" fmla="*/ 1335315 w 1364343"/>
              <a:gd name="connsiteY20" fmla="*/ 986972 h 2467429"/>
              <a:gd name="connsiteX21" fmla="*/ 1349829 w 1364343"/>
              <a:gd name="connsiteY21" fmla="*/ 1045029 h 2467429"/>
              <a:gd name="connsiteX22" fmla="*/ 1364343 w 1364343"/>
              <a:gd name="connsiteY22" fmla="*/ 1146629 h 2467429"/>
              <a:gd name="connsiteX23" fmla="*/ 1349829 w 1364343"/>
              <a:gd name="connsiteY23" fmla="*/ 1611086 h 2467429"/>
              <a:gd name="connsiteX24" fmla="*/ 1306286 w 1364343"/>
              <a:gd name="connsiteY24" fmla="*/ 1756229 h 2467429"/>
              <a:gd name="connsiteX25" fmla="*/ 1277258 w 1364343"/>
              <a:gd name="connsiteY25" fmla="*/ 1915886 h 2467429"/>
              <a:gd name="connsiteX26" fmla="*/ 1262743 w 1364343"/>
              <a:gd name="connsiteY26" fmla="*/ 1973943 h 2467429"/>
              <a:gd name="connsiteX27" fmla="*/ 1233715 w 1364343"/>
              <a:gd name="connsiteY27" fmla="*/ 2119086 h 2467429"/>
              <a:gd name="connsiteX28" fmla="*/ 1219200 w 1364343"/>
              <a:gd name="connsiteY28" fmla="*/ 2162629 h 2467429"/>
              <a:gd name="connsiteX29" fmla="*/ 1190172 w 1364343"/>
              <a:gd name="connsiteY29" fmla="*/ 2206172 h 2467429"/>
              <a:gd name="connsiteX30" fmla="*/ 1175658 w 1364343"/>
              <a:gd name="connsiteY30" fmla="*/ 2249715 h 2467429"/>
              <a:gd name="connsiteX31" fmla="*/ 1117600 w 1364343"/>
              <a:gd name="connsiteY31" fmla="*/ 2336800 h 2467429"/>
              <a:gd name="connsiteX32" fmla="*/ 1045029 w 1364343"/>
              <a:gd name="connsiteY32" fmla="*/ 2467429 h 2467429"/>
              <a:gd name="connsiteX33" fmla="*/ 1030515 w 1364343"/>
              <a:gd name="connsiteY33" fmla="*/ 2467429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64343" h="2467429">
                <a:moveTo>
                  <a:pt x="0" y="0"/>
                </a:moveTo>
                <a:cubicBezTo>
                  <a:pt x="187888" y="37579"/>
                  <a:pt x="-88725" y="-14718"/>
                  <a:pt x="261258" y="29029"/>
                </a:cubicBezTo>
                <a:cubicBezTo>
                  <a:pt x="276439" y="30927"/>
                  <a:pt x="290090" y="39340"/>
                  <a:pt x="304800" y="43543"/>
                </a:cubicBezTo>
                <a:cubicBezTo>
                  <a:pt x="323981" y="49023"/>
                  <a:pt x="343385" y="53731"/>
                  <a:pt x="362858" y="58058"/>
                </a:cubicBezTo>
                <a:cubicBezTo>
                  <a:pt x="386940" y="63410"/>
                  <a:pt x="411496" y="66589"/>
                  <a:pt x="435429" y="72572"/>
                </a:cubicBezTo>
                <a:cubicBezTo>
                  <a:pt x="450272" y="76283"/>
                  <a:pt x="464129" y="83375"/>
                  <a:pt x="478972" y="87086"/>
                </a:cubicBezTo>
                <a:cubicBezTo>
                  <a:pt x="502905" y="93069"/>
                  <a:pt x="527461" y="96248"/>
                  <a:pt x="551543" y="101600"/>
                </a:cubicBezTo>
                <a:cubicBezTo>
                  <a:pt x="606210" y="113748"/>
                  <a:pt x="604659" y="114468"/>
                  <a:pt x="653143" y="130629"/>
                </a:cubicBezTo>
                <a:cubicBezTo>
                  <a:pt x="741383" y="189456"/>
                  <a:pt x="647630" y="134005"/>
                  <a:pt x="754743" y="174172"/>
                </a:cubicBezTo>
                <a:cubicBezTo>
                  <a:pt x="775002" y="181769"/>
                  <a:pt x="792076" y="196983"/>
                  <a:pt x="812800" y="203200"/>
                </a:cubicBezTo>
                <a:cubicBezTo>
                  <a:pt x="840988" y="211656"/>
                  <a:pt x="871028" y="211943"/>
                  <a:pt x="899886" y="217715"/>
                </a:cubicBezTo>
                <a:cubicBezTo>
                  <a:pt x="919447" y="221627"/>
                  <a:pt x="938836" y="226497"/>
                  <a:pt x="957943" y="232229"/>
                </a:cubicBezTo>
                <a:cubicBezTo>
                  <a:pt x="987251" y="241022"/>
                  <a:pt x="1019569" y="244285"/>
                  <a:pt x="1045029" y="261258"/>
                </a:cubicBezTo>
                <a:cubicBezTo>
                  <a:pt x="1059543" y="270934"/>
                  <a:pt x="1075534" y="278697"/>
                  <a:pt x="1088572" y="290286"/>
                </a:cubicBezTo>
                <a:cubicBezTo>
                  <a:pt x="1119255" y="317560"/>
                  <a:pt x="1175658" y="377372"/>
                  <a:pt x="1175658" y="377372"/>
                </a:cubicBezTo>
                <a:cubicBezTo>
                  <a:pt x="1180308" y="395972"/>
                  <a:pt x="1194275" y="458151"/>
                  <a:pt x="1204686" y="478972"/>
                </a:cubicBezTo>
                <a:cubicBezTo>
                  <a:pt x="1212487" y="494574"/>
                  <a:pt x="1224039" y="508001"/>
                  <a:pt x="1233715" y="522515"/>
                </a:cubicBezTo>
                <a:lnTo>
                  <a:pt x="1277258" y="653143"/>
                </a:lnTo>
                <a:cubicBezTo>
                  <a:pt x="1282096" y="667657"/>
                  <a:pt x="1288772" y="681684"/>
                  <a:pt x="1291772" y="696686"/>
                </a:cubicBezTo>
                <a:cubicBezTo>
                  <a:pt x="1302718" y="751415"/>
                  <a:pt x="1313372" y="800633"/>
                  <a:pt x="1320800" y="856343"/>
                </a:cubicBezTo>
                <a:cubicBezTo>
                  <a:pt x="1326590" y="899770"/>
                  <a:pt x="1328653" y="943670"/>
                  <a:pt x="1335315" y="986972"/>
                </a:cubicBezTo>
                <a:cubicBezTo>
                  <a:pt x="1338348" y="1006688"/>
                  <a:pt x="1346261" y="1025403"/>
                  <a:pt x="1349829" y="1045029"/>
                </a:cubicBezTo>
                <a:cubicBezTo>
                  <a:pt x="1355949" y="1078688"/>
                  <a:pt x="1359505" y="1112762"/>
                  <a:pt x="1364343" y="1146629"/>
                </a:cubicBezTo>
                <a:cubicBezTo>
                  <a:pt x="1359505" y="1301448"/>
                  <a:pt x="1358421" y="1456430"/>
                  <a:pt x="1349829" y="1611086"/>
                </a:cubicBezTo>
                <a:cubicBezTo>
                  <a:pt x="1348183" y="1640708"/>
                  <a:pt x="1310500" y="1739372"/>
                  <a:pt x="1306286" y="1756229"/>
                </a:cubicBezTo>
                <a:cubicBezTo>
                  <a:pt x="1273364" y="1887918"/>
                  <a:pt x="1311932" y="1725180"/>
                  <a:pt x="1277258" y="1915886"/>
                </a:cubicBezTo>
                <a:cubicBezTo>
                  <a:pt x="1273690" y="1935512"/>
                  <a:pt x="1266923" y="1954438"/>
                  <a:pt x="1262743" y="1973943"/>
                </a:cubicBezTo>
                <a:cubicBezTo>
                  <a:pt x="1252405" y="2022187"/>
                  <a:pt x="1249318" y="2072279"/>
                  <a:pt x="1233715" y="2119086"/>
                </a:cubicBezTo>
                <a:cubicBezTo>
                  <a:pt x="1228877" y="2133600"/>
                  <a:pt x="1226042" y="2148945"/>
                  <a:pt x="1219200" y="2162629"/>
                </a:cubicBezTo>
                <a:cubicBezTo>
                  <a:pt x="1211399" y="2178231"/>
                  <a:pt x="1197973" y="2190570"/>
                  <a:pt x="1190172" y="2206172"/>
                </a:cubicBezTo>
                <a:cubicBezTo>
                  <a:pt x="1183330" y="2219856"/>
                  <a:pt x="1183088" y="2236341"/>
                  <a:pt x="1175658" y="2249715"/>
                </a:cubicBezTo>
                <a:cubicBezTo>
                  <a:pt x="1158715" y="2280212"/>
                  <a:pt x="1117600" y="2336800"/>
                  <a:pt x="1117600" y="2336800"/>
                </a:cubicBezTo>
                <a:cubicBezTo>
                  <a:pt x="1106644" y="2369669"/>
                  <a:pt x="1078301" y="2467429"/>
                  <a:pt x="1045029" y="2467429"/>
                </a:cubicBezTo>
                <a:lnTo>
                  <a:pt x="1030515" y="246742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6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91D6-74E6-473F-A2AF-CC0D2EC0ECAB}"/>
              </a:ext>
            </a:extLst>
          </p:cNvPr>
          <p:cNvSpPr txBox="1"/>
          <p:nvPr/>
        </p:nvSpPr>
        <p:spPr>
          <a:xfrm>
            <a:off x="185056" y="3039592"/>
            <a:ext cx="450305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</a:rPr>
              <a:t>Case 2 (Best Case):</a:t>
            </a:r>
            <a:r>
              <a:rPr lang="en-US" sz="1800" dirty="0"/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the smaller relation fits entirely in memory, use that as the inner relation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endParaRPr lang="en-US" altLang="en-US" sz="1800" dirty="0">
              <a:ea typeface="MS PGothic" panose="020B0600070205080204" pitchFamily="34" charset="-128"/>
            </a:endParaRPr>
          </a:p>
          <a:p>
            <a:r>
              <a:rPr lang="en-US" altLang="en-US" sz="1800" dirty="0">
                <a:ea typeface="MS PGothic" panose="020B0600070205080204" pitchFamily="34" charset="-128"/>
              </a:rPr>
              <a:t>the estimated </a:t>
            </a:r>
            <a:r>
              <a:rPr lang="en-US" altLang="en-US" sz="1800" dirty="0">
                <a:sym typeface="Symbol" panose="05050102010706020507" pitchFamily="18" charset="2"/>
              </a:rPr>
              <a:t>block transfers</a:t>
            </a:r>
            <a:r>
              <a:rPr lang="en-US" altLang="en-US" sz="1800" dirty="0">
                <a:ea typeface="MS PGothic" panose="020B0600070205080204" pitchFamily="34" charset="-128"/>
              </a:rPr>
              <a:t>  is </a:t>
            </a:r>
            <a:br>
              <a:rPr lang="en-US" altLang="en-US" sz="1800" dirty="0">
                <a:ea typeface="MS PGothic" panose="020B0600070205080204" pitchFamily="34" charset="-128"/>
              </a:rPr>
            </a:br>
            <a:r>
              <a:rPr lang="en-US" altLang="en-US" sz="1800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800" dirty="0">
                <a:sym typeface="Symbol" panose="05050102010706020507" pitchFamily="18" charset="2"/>
              </a:rPr>
              <a:t>Number of seek = 2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EEDF5C6-4C65-4381-9C95-666B1C67535B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006192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EA3588-B568-4AC9-8102-1BA1E12121CB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006192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539E26BF-1A85-4B2C-99F1-7756FDCC864F}"/>
              </a:ext>
            </a:extLst>
          </p:cNvPr>
          <p:cNvGraphicFramePr>
            <a:graphicFrameLocks noGrp="1"/>
          </p:cNvGraphicFramePr>
          <p:nvPr/>
        </p:nvGraphicFramePr>
        <p:xfrm>
          <a:off x="6437084" y="1624953"/>
          <a:ext cx="1059543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3602"/>
                  </a:ext>
                </a:extLst>
              </a:tr>
            </a:tbl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36A42B-C3D0-461D-8934-251A29C3D11A}"/>
              </a:ext>
            </a:extLst>
          </p:cNvPr>
          <p:cNvSpPr/>
          <p:nvPr/>
        </p:nvSpPr>
        <p:spPr bwMode="auto">
          <a:xfrm>
            <a:off x="5152570" y="1826499"/>
            <a:ext cx="1284513" cy="2339102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7D442E2-1EC2-41A4-A31F-9E160EA4120F}"/>
              </a:ext>
            </a:extLst>
          </p:cNvPr>
          <p:cNvSpPr/>
          <p:nvPr/>
        </p:nvSpPr>
        <p:spPr bwMode="auto">
          <a:xfrm>
            <a:off x="7496627" y="2017486"/>
            <a:ext cx="268516" cy="146166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32B2D61-BFCF-4961-BE98-AE1DF2A89521}"/>
              </a:ext>
            </a:extLst>
          </p:cNvPr>
          <p:cNvSpPr/>
          <p:nvPr/>
        </p:nvSpPr>
        <p:spPr bwMode="auto">
          <a:xfrm>
            <a:off x="8425541" y="4006192"/>
            <a:ext cx="297545" cy="14833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83664E-DE85-41EA-BECB-CC99B732A4F7}"/>
              </a:ext>
            </a:extLst>
          </p:cNvPr>
          <p:cNvSpPr/>
          <p:nvPr/>
        </p:nvSpPr>
        <p:spPr bwMode="auto">
          <a:xfrm>
            <a:off x="7852229" y="2757714"/>
            <a:ext cx="1204685" cy="1988457"/>
          </a:xfrm>
          <a:custGeom>
            <a:avLst/>
            <a:gdLst>
              <a:gd name="connsiteX0" fmla="*/ 0 w 1204685"/>
              <a:gd name="connsiteY0" fmla="*/ 0 h 1988457"/>
              <a:gd name="connsiteX1" fmla="*/ 246742 w 1204685"/>
              <a:gd name="connsiteY1" fmla="*/ 58057 h 1988457"/>
              <a:gd name="connsiteX2" fmla="*/ 333828 w 1204685"/>
              <a:gd name="connsiteY2" fmla="*/ 87086 h 1988457"/>
              <a:gd name="connsiteX3" fmla="*/ 420914 w 1204685"/>
              <a:gd name="connsiteY3" fmla="*/ 116115 h 1988457"/>
              <a:gd name="connsiteX4" fmla="*/ 464457 w 1204685"/>
              <a:gd name="connsiteY4" fmla="*/ 145143 h 1988457"/>
              <a:gd name="connsiteX5" fmla="*/ 508000 w 1204685"/>
              <a:gd name="connsiteY5" fmla="*/ 188686 h 1988457"/>
              <a:gd name="connsiteX6" fmla="*/ 595085 w 1204685"/>
              <a:gd name="connsiteY6" fmla="*/ 246743 h 1988457"/>
              <a:gd name="connsiteX7" fmla="*/ 682171 w 1204685"/>
              <a:gd name="connsiteY7" fmla="*/ 333829 h 1988457"/>
              <a:gd name="connsiteX8" fmla="*/ 725714 w 1204685"/>
              <a:gd name="connsiteY8" fmla="*/ 362857 h 1988457"/>
              <a:gd name="connsiteX9" fmla="*/ 769257 w 1204685"/>
              <a:gd name="connsiteY9" fmla="*/ 406400 h 1988457"/>
              <a:gd name="connsiteX10" fmla="*/ 856342 w 1204685"/>
              <a:gd name="connsiteY10" fmla="*/ 464457 h 1988457"/>
              <a:gd name="connsiteX11" fmla="*/ 957942 w 1204685"/>
              <a:gd name="connsiteY11" fmla="*/ 580572 h 1988457"/>
              <a:gd name="connsiteX12" fmla="*/ 1001485 w 1204685"/>
              <a:gd name="connsiteY12" fmla="*/ 667657 h 1988457"/>
              <a:gd name="connsiteX13" fmla="*/ 1030514 w 1204685"/>
              <a:gd name="connsiteY13" fmla="*/ 754743 h 1988457"/>
              <a:gd name="connsiteX14" fmla="*/ 1059542 w 1204685"/>
              <a:gd name="connsiteY14" fmla="*/ 798286 h 1988457"/>
              <a:gd name="connsiteX15" fmla="*/ 1103085 w 1204685"/>
              <a:gd name="connsiteY15" fmla="*/ 928915 h 1988457"/>
              <a:gd name="connsiteX16" fmla="*/ 1117600 w 1204685"/>
              <a:gd name="connsiteY16" fmla="*/ 972457 h 1988457"/>
              <a:gd name="connsiteX17" fmla="*/ 1132114 w 1204685"/>
              <a:gd name="connsiteY17" fmla="*/ 1088572 h 1988457"/>
              <a:gd name="connsiteX18" fmla="*/ 1146628 w 1204685"/>
              <a:gd name="connsiteY18" fmla="*/ 1146629 h 1988457"/>
              <a:gd name="connsiteX19" fmla="*/ 1175657 w 1204685"/>
              <a:gd name="connsiteY19" fmla="*/ 1291772 h 1988457"/>
              <a:gd name="connsiteX20" fmla="*/ 1204685 w 1204685"/>
              <a:gd name="connsiteY20" fmla="*/ 1451429 h 1988457"/>
              <a:gd name="connsiteX21" fmla="*/ 1190171 w 1204685"/>
              <a:gd name="connsiteY21" fmla="*/ 1712686 h 1988457"/>
              <a:gd name="connsiteX22" fmla="*/ 1161142 w 1204685"/>
              <a:gd name="connsiteY22" fmla="*/ 1799772 h 1988457"/>
              <a:gd name="connsiteX23" fmla="*/ 1117600 w 1204685"/>
              <a:gd name="connsiteY23" fmla="*/ 1886857 h 1988457"/>
              <a:gd name="connsiteX24" fmla="*/ 1030514 w 1204685"/>
              <a:gd name="connsiteY24" fmla="*/ 1944915 h 1988457"/>
              <a:gd name="connsiteX25" fmla="*/ 957942 w 1204685"/>
              <a:gd name="connsiteY25" fmla="*/ 1988457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4685" h="1988457">
                <a:moveTo>
                  <a:pt x="0" y="0"/>
                </a:moveTo>
                <a:cubicBezTo>
                  <a:pt x="141364" y="84819"/>
                  <a:pt x="5557" y="17859"/>
                  <a:pt x="246742" y="58057"/>
                </a:cubicBezTo>
                <a:cubicBezTo>
                  <a:pt x="276925" y="63087"/>
                  <a:pt x="304799" y="77410"/>
                  <a:pt x="333828" y="87086"/>
                </a:cubicBezTo>
                <a:cubicBezTo>
                  <a:pt x="333833" y="87088"/>
                  <a:pt x="420910" y="116112"/>
                  <a:pt x="420914" y="116115"/>
                </a:cubicBezTo>
                <a:cubicBezTo>
                  <a:pt x="435428" y="125791"/>
                  <a:pt x="451056" y="133976"/>
                  <a:pt x="464457" y="145143"/>
                </a:cubicBezTo>
                <a:cubicBezTo>
                  <a:pt x="480226" y="158284"/>
                  <a:pt x="491797" y="176084"/>
                  <a:pt x="508000" y="188686"/>
                </a:cubicBezTo>
                <a:cubicBezTo>
                  <a:pt x="535539" y="210105"/>
                  <a:pt x="570416" y="222074"/>
                  <a:pt x="595085" y="246743"/>
                </a:cubicBezTo>
                <a:cubicBezTo>
                  <a:pt x="624114" y="275772"/>
                  <a:pt x="648013" y="311057"/>
                  <a:pt x="682171" y="333829"/>
                </a:cubicBezTo>
                <a:cubicBezTo>
                  <a:pt x="696685" y="343505"/>
                  <a:pt x="712313" y="351690"/>
                  <a:pt x="725714" y="362857"/>
                </a:cubicBezTo>
                <a:cubicBezTo>
                  <a:pt x="741483" y="375998"/>
                  <a:pt x="753054" y="393798"/>
                  <a:pt x="769257" y="406400"/>
                </a:cubicBezTo>
                <a:cubicBezTo>
                  <a:pt x="796796" y="427819"/>
                  <a:pt x="856342" y="464457"/>
                  <a:pt x="856342" y="464457"/>
                </a:cubicBezTo>
                <a:cubicBezTo>
                  <a:pt x="924076" y="566057"/>
                  <a:pt x="885372" y="532190"/>
                  <a:pt x="957942" y="580572"/>
                </a:cubicBezTo>
                <a:cubicBezTo>
                  <a:pt x="1010882" y="739386"/>
                  <a:pt x="926449" y="498827"/>
                  <a:pt x="1001485" y="667657"/>
                </a:cubicBezTo>
                <a:cubicBezTo>
                  <a:pt x="1013912" y="695619"/>
                  <a:pt x="1013541" y="729283"/>
                  <a:pt x="1030514" y="754743"/>
                </a:cubicBezTo>
                <a:cubicBezTo>
                  <a:pt x="1040190" y="769257"/>
                  <a:pt x="1052457" y="782346"/>
                  <a:pt x="1059542" y="798286"/>
                </a:cubicBezTo>
                <a:cubicBezTo>
                  <a:pt x="1059549" y="798303"/>
                  <a:pt x="1095825" y="907135"/>
                  <a:pt x="1103085" y="928915"/>
                </a:cubicBezTo>
                <a:lnTo>
                  <a:pt x="1117600" y="972457"/>
                </a:lnTo>
                <a:cubicBezTo>
                  <a:pt x="1122438" y="1011162"/>
                  <a:pt x="1125702" y="1050097"/>
                  <a:pt x="1132114" y="1088572"/>
                </a:cubicBezTo>
                <a:cubicBezTo>
                  <a:pt x="1135393" y="1108249"/>
                  <a:pt x="1142448" y="1127124"/>
                  <a:pt x="1146628" y="1146629"/>
                </a:cubicBezTo>
                <a:cubicBezTo>
                  <a:pt x="1156966" y="1194873"/>
                  <a:pt x="1168680" y="1242929"/>
                  <a:pt x="1175657" y="1291772"/>
                </a:cubicBezTo>
                <a:cubicBezTo>
                  <a:pt x="1192992" y="1413119"/>
                  <a:pt x="1181874" y="1360183"/>
                  <a:pt x="1204685" y="1451429"/>
                </a:cubicBezTo>
                <a:cubicBezTo>
                  <a:pt x="1199847" y="1538515"/>
                  <a:pt x="1200989" y="1626140"/>
                  <a:pt x="1190171" y="1712686"/>
                </a:cubicBezTo>
                <a:cubicBezTo>
                  <a:pt x="1186376" y="1743049"/>
                  <a:pt x="1170818" y="1770743"/>
                  <a:pt x="1161142" y="1799772"/>
                </a:cubicBezTo>
                <a:cubicBezTo>
                  <a:pt x="1150789" y="1830832"/>
                  <a:pt x="1144082" y="1863685"/>
                  <a:pt x="1117600" y="1886857"/>
                </a:cubicBezTo>
                <a:cubicBezTo>
                  <a:pt x="1091344" y="1909831"/>
                  <a:pt x="1059543" y="1925562"/>
                  <a:pt x="1030514" y="1944915"/>
                </a:cubicBezTo>
                <a:cubicBezTo>
                  <a:pt x="977974" y="1979941"/>
                  <a:pt x="1002570" y="1966144"/>
                  <a:pt x="957942" y="19884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85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FD29-F0BA-4B39-B20A-68C8B7C8CD3F}"/>
              </a:ext>
            </a:extLst>
          </p:cNvPr>
          <p:cNvSpPr txBox="1"/>
          <p:nvPr/>
        </p:nvSpPr>
        <p:spPr>
          <a:xfrm>
            <a:off x="116114" y="4580182"/>
            <a:ext cx="4572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Problem :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The relation schema are </a:t>
            </a:r>
          </a:p>
          <a:p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Student (id, name, 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cgpa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 tot-cred, street, city, NID)</a:t>
            </a:r>
          </a:p>
          <a:p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Takes (id, course-id, semester, year)</a:t>
            </a:r>
          </a:p>
          <a:p>
            <a:endParaRPr lang="en-US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Write the SQL and algebra  to find id, name, course id and semester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Find the worst case number of block transfer and number of seek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/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dirty="0"/>
              <a:t>Case 1: (</a:t>
            </a:r>
            <a:r>
              <a:rPr lang="en-US" altLang="en-US" b="1" dirty="0">
                <a:solidFill>
                  <a:srgbClr val="FF0000"/>
                </a:solidFill>
                <a:ea typeface="MS PGothic" panose="020B0600070205080204" pitchFamily="34" charset="-128"/>
              </a:rPr>
              <a:t>worst case)</a:t>
            </a:r>
            <a:r>
              <a:rPr lang="en-US" altLang="en-US" dirty="0">
                <a:ea typeface="MS PGothic" panose="020B0600070205080204" pitchFamily="34" charset="-128"/>
              </a:rPr>
              <a:t>, 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r</a:t>
            </a: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number of blocks in s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if there is enough memory only to hold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graphicFrame>
        <p:nvGraphicFramePr>
          <p:cNvPr id="29" name="Table 12">
            <a:extLst>
              <a:ext uri="{FF2B5EF4-FFF2-40B4-BE49-F238E27FC236}">
                <a16:creationId xmlns:a16="http://schemas.microsoft.com/office/drawing/2014/main" id="{3A7288C9-01AB-4C9F-AF05-93CEDA78617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B7DF15D-3926-40A8-B3BA-B342D3B77373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33" name="Table 17">
            <a:extLst>
              <a:ext uri="{FF2B5EF4-FFF2-40B4-BE49-F238E27FC236}">
                <a16:creationId xmlns:a16="http://schemas.microsoft.com/office/drawing/2014/main" id="{F1D16E1C-629F-498A-92AA-8528B115A096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32A753B-0E13-41E2-9E8E-65A3EFE515CC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F3F4CB-CA35-4646-BFB0-9E330B13FE22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74DDD0-3098-4812-9E06-7AE869C1F6BD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/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Solution 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2000</a:t>
            </a:r>
            <a:endParaRPr lang="en-US" altLang="en-US" sz="16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400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memory only holds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</a:rPr>
              <a:t>n</a:t>
            </a:r>
            <a:r>
              <a:rPr lang="en-US" altLang="en-US" sz="18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800" i="1" dirty="0"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20000 * 400 + 2000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sz="1600" i="1" dirty="0">
                <a:ea typeface="MS PGothic" panose="020B0600070205080204" pitchFamily="34" charset="-128"/>
              </a:rPr>
              <a:t>n</a:t>
            </a:r>
            <a:r>
              <a:rPr lang="en-US" altLang="en-US" sz="16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20000+2000</a:t>
            </a:r>
            <a:endParaRPr lang="en-US" sz="1600" dirty="0"/>
          </a:p>
        </p:txBody>
      </p:sp>
      <p:graphicFrame>
        <p:nvGraphicFramePr>
          <p:cNvPr id="29" name="Table 12">
            <a:extLst>
              <a:ext uri="{FF2B5EF4-FFF2-40B4-BE49-F238E27FC236}">
                <a16:creationId xmlns:a16="http://schemas.microsoft.com/office/drawing/2014/main" id="{3A7288C9-01AB-4C9F-AF05-93CEDA78617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412584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B7DF15D-3926-40A8-B3BA-B342D3B77373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412584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33" name="Table 17">
            <a:extLst>
              <a:ext uri="{FF2B5EF4-FFF2-40B4-BE49-F238E27FC236}">
                <a16:creationId xmlns:a16="http://schemas.microsoft.com/office/drawing/2014/main" id="{F1D16E1C-629F-498A-92AA-8528B115A096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64552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32A753B-0E13-41E2-9E8E-65A3EFE515CC}"/>
              </a:ext>
            </a:extLst>
          </p:cNvPr>
          <p:cNvSpPr txBox="1"/>
          <p:nvPr/>
        </p:nvSpPr>
        <p:spPr>
          <a:xfrm>
            <a:off x="7837712" y="3464552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F3F4CB-CA35-4646-BFB0-9E330B13FE22}"/>
              </a:ext>
            </a:extLst>
          </p:cNvPr>
          <p:cNvSpPr/>
          <p:nvPr/>
        </p:nvSpPr>
        <p:spPr bwMode="auto">
          <a:xfrm>
            <a:off x="5152571" y="3642989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C74DDD0-3098-4812-9E06-7AE869C1F6BD}"/>
              </a:ext>
            </a:extLst>
          </p:cNvPr>
          <p:cNvSpPr/>
          <p:nvPr/>
        </p:nvSpPr>
        <p:spPr bwMode="auto">
          <a:xfrm>
            <a:off x="7418296" y="4009457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2B337-7172-4360-909F-72FDBF4C76B1}"/>
              </a:ext>
            </a:extLst>
          </p:cNvPr>
          <p:cNvSpPr txBox="1"/>
          <p:nvPr/>
        </p:nvSpPr>
        <p:spPr>
          <a:xfrm>
            <a:off x="116114" y="4580182"/>
            <a:ext cx="45720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Problem :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The relation schema are </a:t>
            </a:r>
          </a:p>
          <a:p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Student (id, name, 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cgpa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, tot-cred, street, city, NID)</a:t>
            </a:r>
          </a:p>
          <a:p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Takes (id, course-id, semester, year)</a:t>
            </a:r>
          </a:p>
          <a:p>
            <a:endParaRPr lang="en-US" altLang="en-US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Write the SQL and algebra  to find id, name, course id and semester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/>
              <a:t>Find the worst case number of block transfer and number of seek</a:t>
            </a:r>
          </a:p>
        </p:txBody>
      </p:sp>
    </p:spTree>
    <p:extLst>
      <p:ext uri="{BB962C8B-B14F-4D97-AF65-F5344CB8AC3E}">
        <p14:creationId xmlns:p14="http://schemas.microsoft.com/office/powerpoint/2010/main" val="345010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D50C-354A-4037-BCEB-A929055ABDBA}"/>
              </a:ext>
            </a:extLst>
          </p:cNvPr>
          <p:cNvSpPr txBox="1"/>
          <p:nvPr/>
        </p:nvSpPr>
        <p:spPr>
          <a:xfrm>
            <a:off x="116114" y="821757"/>
            <a:ext cx="4572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b="1" i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if they do, </a:t>
            </a:r>
          </a:p>
          <a:p>
            <a:pPr marL="0" indent="0">
              <a:buNone/>
              <a:tabLst>
                <a:tab pos="461963" algn="l"/>
                <a:tab pos="850900" algn="l"/>
              </a:tabLst>
            </a:pPr>
            <a:r>
              <a:rPr lang="en-US" altLang="en-US" dirty="0">
                <a:sym typeface="Greek Symbols" pitchFamily="18" charset="2"/>
              </a:rPr>
              <a:t>           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add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sym typeface="Greek Symbols" pitchFamily="18" charset="2"/>
              </a:rPr>
              <a:t>   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FD29-F0BA-4B39-B20A-68C8B7C8CD3F}"/>
              </a:ext>
            </a:extLst>
          </p:cNvPr>
          <p:cNvSpPr txBox="1"/>
          <p:nvPr/>
        </p:nvSpPr>
        <p:spPr>
          <a:xfrm>
            <a:off x="116114" y="4347958"/>
            <a:ext cx="390455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Problem:</a:t>
            </a:r>
          </a:p>
          <a:p>
            <a:r>
              <a:rPr lang="en-US" dirty="0"/>
              <a:t>Find the best case number of block transfer and number of seek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882328FF-DB78-4D13-8D1E-2D889EEE8152}"/>
              </a:ext>
            </a:extLst>
          </p:cNvPr>
          <p:cNvGraphicFramePr>
            <a:graphicFrameLocks noGrp="1"/>
          </p:cNvGraphicFramePr>
          <p:nvPr/>
        </p:nvGraphicFramePr>
        <p:xfrm>
          <a:off x="174812" y="3085406"/>
          <a:ext cx="4756417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29553">
                  <a:extLst>
                    <a:ext uri="{9D8B030D-6E8A-4147-A177-3AD203B41FA5}">
                      <a16:colId xmlns:a16="http://schemas.microsoft.com/office/drawing/2014/main" val="3136647323"/>
                    </a:ext>
                  </a:extLst>
                </a:gridCol>
                <a:gridCol w="1855694">
                  <a:extLst>
                    <a:ext uri="{9D8B030D-6E8A-4147-A177-3AD203B41FA5}">
                      <a16:colId xmlns:a16="http://schemas.microsoft.com/office/drawing/2014/main" val="3070579635"/>
                    </a:ext>
                  </a:extLst>
                </a:gridCol>
                <a:gridCol w="1771170">
                  <a:extLst>
                    <a:ext uri="{9D8B030D-6E8A-4147-A177-3AD203B41FA5}">
                      <a16:colId xmlns:a16="http://schemas.microsoft.com/office/drawing/2014/main" val="3277191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8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9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5834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FBE897-81EA-4F01-A2E3-E7421360B0DA}"/>
              </a:ext>
            </a:extLst>
          </p:cNvPr>
          <p:cNvSpPr txBox="1"/>
          <p:nvPr/>
        </p:nvSpPr>
        <p:spPr>
          <a:xfrm>
            <a:off x="4934857" y="758928"/>
            <a:ext cx="40930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Solution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2000</a:t>
            </a:r>
            <a:endParaRPr lang="en-US" altLang="en-US" sz="16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sym typeface="Symbol" panose="05050102010706020507" pitchFamily="18" charset="2"/>
              </a:rPr>
              <a:t>400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memory only holds one block of each relation,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= 400 + 2000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i="1" dirty="0"/>
              <a:t>2</a:t>
            </a:r>
            <a:endParaRPr lang="en-US" sz="1600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B77ADE72-862A-4159-B794-8E40195D5ABD}"/>
              </a:ext>
            </a:extLst>
          </p:cNvPr>
          <p:cNvGraphicFramePr>
            <a:graphicFrameLocks noGrp="1"/>
          </p:cNvGraphicFramePr>
          <p:nvPr/>
        </p:nvGraphicFramePr>
        <p:xfrm>
          <a:off x="5661212" y="4624754"/>
          <a:ext cx="779502" cy="16684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79502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6C494A-6ACE-4746-90F1-84167952AAB2}"/>
              </a:ext>
            </a:extLst>
          </p:cNvPr>
          <p:cNvGraphicFramePr>
            <a:graphicFrameLocks noGrp="1"/>
          </p:cNvGraphicFramePr>
          <p:nvPr/>
        </p:nvGraphicFramePr>
        <p:xfrm>
          <a:off x="7765143" y="4624754"/>
          <a:ext cx="660398" cy="126444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1611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FEB09405-9435-4E6B-831F-57B30009FAE1}"/>
              </a:ext>
            </a:extLst>
          </p:cNvPr>
          <p:cNvGraphicFramePr>
            <a:graphicFrameLocks noGrp="1"/>
          </p:cNvGraphicFramePr>
          <p:nvPr/>
        </p:nvGraphicFramePr>
        <p:xfrm>
          <a:off x="6691723" y="2963545"/>
          <a:ext cx="660398" cy="166939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0398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87161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3785"/>
                  </a:ext>
                </a:extLst>
              </a:tr>
              <a:tr h="333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3602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8DF2F1E-DE86-4D69-A5D3-4FAB35BA61C7}"/>
              </a:ext>
            </a:extLst>
          </p:cNvPr>
          <p:cNvSpPr/>
          <p:nvPr/>
        </p:nvSpPr>
        <p:spPr bwMode="auto">
          <a:xfrm>
            <a:off x="5591627" y="3200399"/>
            <a:ext cx="1027842" cy="1591946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0934304-14D8-4137-8992-C1871C97C8AA}"/>
              </a:ext>
            </a:extLst>
          </p:cNvPr>
          <p:cNvSpPr/>
          <p:nvPr/>
        </p:nvSpPr>
        <p:spPr bwMode="auto">
          <a:xfrm>
            <a:off x="7377843" y="3322496"/>
            <a:ext cx="268516" cy="1461667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D707D87-2E02-4255-A9E2-E076C0341873}"/>
              </a:ext>
            </a:extLst>
          </p:cNvPr>
          <p:cNvSpPr/>
          <p:nvPr/>
        </p:nvSpPr>
        <p:spPr bwMode="auto">
          <a:xfrm>
            <a:off x="8425541" y="4624754"/>
            <a:ext cx="297545" cy="148336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A54E1A-3845-45AF-A3E7-9AA66EB9A2C5}"/>
              </a:ext>
            </a:extLst>
          </p:cNvPr>
          <p:cNvSpPr/>
          <p:nvPr/>
        </p:nvSpPr>
        <p:spPr bwMode="auto">
          <a:xfrm>
            <a:off x="7718613" y="4006192"/>
            <a:ext cx="1338302" cy="1358541"/>
          </a:xfrm>
          <a:custGeom>
            <a:avLst/>
            <a:gdLst>
              <a:gd name="connsiteX0" fmla="*/ 0 w 1204685"/>
              <a:gd name="connsiteY0" fmla="*/ 0 h 1988457"/>
              <a:gd name="connsiteX1" fmla="*/ 246742 w 1204685"/>
              <a:gd name="connsiteY1" fmla="*/ 58057 h 1988457"/>
              <a:gd name="connsiteX2" fmla="*/ 333828 w 1204685"/>
              <a:gd name="connsiteY2" fmla="*/ 87086 h 1988457"/>
              <a:gd name="connsiteX3" fmla="*/ 420914 w 1204685"/>
              <a:gd name="connsiteY3" fmla="*/ 116115 h 1988457"/>
              <a:gd name="connsiteX4" fmla="*/ 464457 w 1204685"/>
              <a:gd name="connsiteY4" fmla="*/ 145143 h 1988457"/>
              <a:gd name="connsiteX5" fmla="*/ 508000 w 1204685"/>
              <a:gd name="connsiteY5" fmla="*/ 188686 h 1988457"/>
              <a:gd name="connsiteX6" fmla="*/ 595085 w 1204685"/>
              <a:gd name="connsiteY6" fmla="*/ 246743 h 1988457"/>
              <a:gd name="connsiteX7" fmla="*/ 682171 w 1204685"/>
              <a:gd name="connsiteY7" fmla="*/ 333829 h 1988457"/>
              <a:gd name="connsiteX8" fmla="*/ 725714 w 1204685"/>
              <a:gd name="connsiteY8" fmla="*/ 362857 h 1988457"/>
              <a:gd name="connsiteX9" fmla="*/ 769257 w 1204685"/>
              <a:gd name="connsiteY9" fmla="*/ 406400 h 1988457"/>
              <a:gd name="connsiteX10" fmla="*/ 856342 w 1204685"/>
              <a:gd name="connsiteY10" fmla="*/ 464457 h 1988457"/>
              <a:gd name="connsiteX11" fmla="*/ 957942 w 1204685"/>
              <a:gd name="connsiteY11" fmla="*/ 580572 h 1988457"/>
              <a:gd name="connsiteX12" fmla="*/ 1001485 w 1204685"/>
              <a:gd name="connsiteY12" fmla="*/ 667657 h 1988457"/>
              <a:gd name="connsiteX13" fmla="*/ 1030514 w 1204685"/>
              <a:gd name="connsiteY13" fmla="*/ 754743 h 1988457"/>
              <a:gd name="connsiteX14" fmla="*/ 1059542 w 1204685"/>
              <a:gd name="connsiteY14" fmla="*/ 798286 h 1988457"/>
              <a:gd name="connsiteX15" fmla="*/ 1103085 w 1204685"/>
              <a:gd name="connsiteY15" fmla="*/ 928915 h 1988457"/>
              <a:gd name="connsiteX16" fmla="*/ 1117600 w 1204685"/>
              <a:gd name="connsiteY16" fmla="*/ 972457 h 1988457"/>
              <a:gd name="connsiteX17" fmla="*/ 1132114 w 1204685"/>
              <a:gd name="connsiteY17" fmla="*/ 1088572 h 1988457"/>
              <a:gd name="connsiteX18" fmla="*/ 1146628 w 1204685"/>
              <a:gd name="connsiteY18" fmla="*/ 1146629 h 1988457"/>
              <a:gd name="connsiteX19" fmla="*/ 1175657 w 1204685"/>
              <a:gd name="connsiteY19" fmla="*/ 1291772 h 1988457"/>
              <a:gd name="connsiteX20" fmla="*/ 1204685 w 1204685"/>
              <a:gd name="connsiteY20" fmla="*/ 1451429 h 1988457"/>
              <a:gd name="connsiteX21" fmla="*/ 1190171 w 1204685"/>
              <a:gd name="connsiteY21" fmla="*/ 1712686 h 1988457"/>
              <a:gd name="connsiteX22" fmla="*/ 1161142 w 1204685"/>
              <a:gd name="connsiteY22" fmla="*/ 1799772 h 1988457"/>
              <a:gd name="connsiteX23" fmla="*/ 1117600 w 1204685"/>
              <a:gd name="connsiteY23" fmla="*/ 1886857 h 1988457"/>
              <a:gd name="connsiteX24" fmla="*/ 1030514 w 1204685"/>
              <a:gd name="connsiteY24" fmla="*/ 1944915 h 1988457"/>
              <a:gd name="connsiteX25" fmla="*/ 957942 w 1204685"/>
              <a:gd name="connsiteY25" fmla="*/ 1988457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4685" h="1988457">
                <a:moveTo>
                  <a:pt x="0" y="0"/>
                </a:moveTo>
                <a:cubicBezTo>
                  <a:pt x="141364" y="84819"/>
                  <a:pt x="5557" y="17859"/>
                  <a:pt x="246742" y="58057"/>
                </a:cubicBezTo>
                <a:cubicBezTo>
                  <a:pt x="276925" y="63087"/>
                  <a:pt x="304799" y="77410"/>
                  <a:pt x="333828" y="87086"/>
                </a:cubicBezTo>
                <a:cubicBezTo>
                  <a:pt x="333833" y="87088"/>
                  <a:pt x="420910" y="116112"/>
                  <a:pt x="420914" y="116115"/>
                </a:cubicBezTo>
                <a:cubicBezTo>
                  <a:pt x="435428" y="125791"/>
                  <a:pt x="451056" y="133976"/>
                  <a:pt x="464457" y="145143"/>
                </a:cubicBezTo>
                <a:cubicBezTo>
                  <a:pt x="480226" y="158284"/>
                  <a:pt x="491797" y="176084"/>
                  <a:pt x="508000" y="188686"/>
                </a:cubicBezTo>
                <a:cubicBezTo>
                  <a:pt x="535539" y="210105"/>
                  <a:pt x="570416" y="222074"/>
                  <a:pt x="595085" y="246743"/>
                </a:cubicBezTo>
                <a:cubicBezTo>
                  <a:pt x="624114" y="275772"/>
                  <a:pt x="648013" y="311057"/>
                  <a:pt x="682171" y="333829"/>
                </a:cubicBezTo>
                <a:cubicBezTo>
                  <a:pt x="696685" y="343505"/>
                  <a:pt x="712313" y="351690"/>
                  <a:pt x="725714" y="362857"/>
                </a:cubicBezTo>
                <a:cubicBezTo>
                  <a:pt x="741483" y="375998"/>
                  <a:pt x="753054" y="393798"/>
                  <a:pt x="769257" y="406400"/>
                </a:cubicBezTo>
                <a:cubicBezTo>
                  <a:pt x="796796" y="427819"/>
                  <a:pt x="856342" y="464457"/>
                  <a:pt x="856342" y="464457"/>
                </a:cubicBezTo>
                <a:cubicBezTo>
                  <a:pt x="924076" y="566057"/>
                  <a:pt x="885372" y="532190"/>
                  <a:pt x="957942" y="580572"/>
                </a:cubicBezTo>
                <a:cubicBezTo>
                  <a:pt x="1010882" y="739386"/>
                  <a:pt x="926449" y="498827"/>
                  <a:pt x="1001485" y="667657"/>
                </a:cubicBezTo>
                <a:cubicBezTo>
                  <a:pt x="1013912" y="695619"/>
                  <a:pt x="1013541" y="729283"/>
                  <a:pt x="1030514" y="754743"/>
                </a:cubicBezTo>
                <a:cubicBezTo>
                  <a:pt x="1040190" y="769257"/>
                  <a:pt x="1052457" y="782346"/>
                  <a:pt x="1059542" y="798286"/>
                </a:cubicBezTo>
                <a:cubicBezTo>
                  <a:pt x="1059549" y="798303"/>
                  <a:pt x="1095825" y="907135"/>
                  <a:pt x="1103085" y="928915"/>
                </a:cubicBezTo>
                <a:lnTo>
                  <a:pt x="1117600" y="972457"/>
                </a:lnTo>
                <a:cubicBezTo>
                  <a:pt x="1122438" y="1011162"/>
                  <a:pt x="1125702" y="1050097"/>
                  <a:pt x="1132114" y="1088572"/>
                </a:cubicBezTo>
                <a:cubicBezTo>
                  <a:pt x="1135393" y="1108249"/>
                  <a:pt x="1142448" y="1127124"/>
                  <a:pt x="1146628" y="1146629"/>
                </a:cubicBezTo>
                <a:cubicBezTo>
                  <a:pt x="1156966" y="1194873"/>
                  <a:pt x="1168680" y="1242929"/>
                  <a:pt x="1175657" y="1291772"/>
                </a:cubicBezTo>
                <a:cubicBezTo>
                  <a:pt x="1192992" y="1413119"/>
                  <a:pt x="1181874" y="1360183"/>
                  <a:pt x="1204685" y="1451429"/>
                </a:cubicBezTo>
                <a:cubicBezTo>
                  <a:pt x="1199847" y="1538515"/>
                  <a:pt x="1200989" y="1626140"/>
                  <a:pt x="1190171" y="1712686"/>
                </a:cubicBezTo>
                <a:cubicBezTo>
                  <a:pt x="1186376" y="1743049"/>
                  <a:pt x="1170818" y="1770743"/>
                  <a:pt x="1161142" y="1799772"/>
                </a:cubicBezTo>
                <a:cubicBezTo>
                  <a:pt x="1150789" y="1830832"/>
                  <a:pt x="1144082" y="1863685"/>
                  <a:pt x="1117600" y="1886857"/>
                </a:cubicBezTo>
                <a:cubicBezTo>
                  <a:pt x="1091344" y="1909831"/>
                  <a:pt x="1059543" y="1925562"/>
                  <a:pt x="1030514" y="1944915"/>
                </a:cubicBezTo>
                <a:cubicBezTo>
                  <a:pt x="977974" y="1979941"/>
                  <a:pt x="1002570" y="1966144"/>
                  <a:pt x="957942" y="19884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6E3E2-EAED-4C0D-91E0-E1C9A06DBEE5}"/>
              </a:ext>
            </a:extLst>
          </p:cNvPr>
          <p:cNvSpPr txBox="1"/>
          <p:nvPr/>
        </p:nvSpPr>
        <p:spPr>
          <a:xfrm>
            <a:off x="116113" y="5348123"/>
            <a:ext cx="39045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</a:rPr>
              <a:t>Discussion: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Write a discussion on nested loop join considering 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7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905" y="991639"/>
            <a:ext cx="5002638" cy="4902723"/>
          </a:xfrm>
          <a:ln>
            <a:solidFill>
              <a:schemeClr val="tx1"/>
            </a:solidFill>
          </a:ln>
        </p:spPr>
        <p:txBody>
          <a:bodyPr/>
          <a:lstStyle/>
          <a:p>
            <a:pPr marL="109855" indent="0"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if they do, add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556543"/>
            <a:ext cx="1059543" cy="620592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556542"/>
            <a:ext cx="1116104" cy="929003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0758DCC-AC6E-4692-9DAE-8D595E41DEFC}"/>
              </a:ext>
            </a:extLst>
          </p:cNvPr>
          <p:cNvSpPr txBox="1">
            <a:spLocks noChangeArrowheads="1"/>
          </p:cNvSpPr>
          <p:nvPr/>
        </p:nvSpPr>
        <p:spPr>
          <a:xfrm>
            <a:off x="120905" y="991639"/>
            <a:ext cx="5002638" cy="490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734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87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9855" indent="0"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for each </a:t>
            </a:r>
            <a:r>
              <a:rPr lang="en-US" altLang="en-US">
                <a:ea typeface="MS PGothic" panose="020B0600070205080204" pitchFamily="34" charset="-128"/>
              </a:rPr>
              <a:t>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of</a:t>
            </a:r>
            <a:r>
              <a:rPr lang="en-US" altLang="en-US" b="1" i="1">
                <a:ea typeface="MS PGothic" panose="020B0600070205080204" pitchFamily="34" charset="-128"/>
              </a:rPr>
              <a:t> </a:t>
            </a:r>
            <a:r>
              <a:rPr lang="en-US" altLang="en-US" i="1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for each</a:t>
            </a:r>
            <a:r>
              <a:rPr lang="en-US" altLang="en-US">
                <a:ea typeface="MS PGothic" panose="020B0600070205080204" pitchFamily="34" charset="-128"/>
              </a:rPr>
              <a:t> 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b="1">
                <a:ea typeface="MS PGothic" panose="020B0600070205080204" pitchFamily="34" charset="-128"/>
              </a:rPr>
              <a:t> of </a:t>
            </a:r>
            <a:r>
              <a:rPr lang="en-US" altLang="en-US" b="1" i="1">
                <a:ea typeface="MS PGothic" panose="020B0600070205080204" pitchFamily="34" charset="-128"/>
              </a:rPr>
              <a:t>s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for each</a:t>
            </a:r>
            <a:r>
              <a:rPr lang="en-US" altLang="en-US">
                <a:ea typeface="MS PGothic" panose="020B0600070205080204" pitchFamily="34" charset="-128"/>
              </a:rPr>
              <a:t> 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 </a:t>
            </a:r>
            <a:r>
              <a:rPr lang="en-US" altLang="en-US" b="1" baseline="-25000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for each </a:t>
            </a:r>
            <a:r>
              <a:rPr lang="en-US" altLang="en-US">
                <a:ea typeface="MS PGothic" panose="020B0600070205080204" pitchFamily="34" charset="-128"/>
              </a:rPr>
              <a:t>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	</a:t>
            </a:r>
            <a:r>
              <a:rPr lang="en-US" altLang="en-US">
                <a:ea typeface="MS PGothic" panose="020B0600070205080204" pitchFamily="34" charset="-128"/>
              </a:rPr>
              <a:t>Check if (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,t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) </a:t>
            </a:r>
            <a:r>
              <a:rPr lang="en-US" altLang="en-US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				if they do, add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 baseline="30000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229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2571" y="1190075"/>
            <a:ext cx="1190172" cy="929003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336553"/>
            <a:ext cx="1116104" cy="1854199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4022AF2-079F-4339-9A46-FEDD0CC295E4}"/>
              </a:ext>
            </a:extLst>
          </p:cNvPr>
          <p:cNvSpPr txBox="1">
            <a:spLocks noChangeArrowheads="1"/>
          </p:cNvSpPr>
          <p:nvPr/>
        </p:nvSpPr>
        <p:spPr>
          <a:xfrm>
            <a:off x="120905" y="991639"/>
            <a:ext cx="5002638" cy="490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734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87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9855" indent="0"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for each </a:t>
            </a:r>
            <a:r>
              <a:rPr lang="en-US" altLang="en-US">
                <a:ea typeface="MS PGothic" panose="020B0600070205080204" pitchFamily="34" charset="-128"/>
              </a:rPr>
              <a:t>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of</a:t>
            </a:r>
            <a:r>
              <a:rPr lang="en-US" altLang="en-US" b="1" i="1">
                <a:ea typeface="MS PGothic" panose="020B0600070205080204" pitchFamily="34" charset="-128"/>
              </a:rPr>
              <a:t> </a:t>
            </a:r>
            <a:r>
              <a:rPr lang="en-US" altLang="en-US" i="1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for each</a:t>
            </a:r>
            <a:r>
              <a:rPr lang="en-US" altLang="en-US">
                <a:ea typeface="MS PGothic" panose="020B0600070205080204" pitchFamily="34" charset="-128"/>
              </a:rPr>
              <a:t> 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b="1">
                <a:ea typeface="MS PGothic" panose="020B0600070205080204" pitchFamily="34" charset="-128"/>
              </a:rPr>
              <a:t> of </a:t>
            </a:r>
            <a:r>
              <a:rPr lang="en-US" altLang="en-US" b="1" i="1">
                <a:ea typeface="MS PGothic" panose="020B0600070205080204" pitchFamily="34" charset="-128"/>
              </a:rPr>
              <a:t>s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for each</a:t>
            </a:r>
            <a:r>
              <a:rPr lang="en-US" altLang="en-US">
                <a:ea typeface="MS PGothic" panose="020B0600070205080204" pitchFamily="34" charset="-128"/>
              </a:rPr>
              <a:t> 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 </a:t>
            </a:r>
            <a:r>
              <a:rPr lang="en-US" altLang="en-US" b="1" baseline="-25000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for each </a:t>
            </a:r>
            <a:r>
              <a:rPr lang="en-US" altLang="en-US">
                <a:ea typeface="MS PGothic" panose="020B0600070205080204" pitchFamily="34" charset="-128"/>
              </a:rPr>
              <a:t>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	</a:t>
            </a:r>
            <a:r>
              <a:rPr lang="en-US" altLang="en-US">
                <a:ea typeface="MS PGothic" panose="020B0600070205080204" pitchFamily="34" charset="-128"/>
              </a:rPr>
              <a:t>Check if (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,t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) </a:t>
            </a:r>
            <a:r>
              <a:rPr lang="en-US" altLang="en-US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				if they do, add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 baseline="30000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430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 (Cont.)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843379" y="1150626"/>
            <a:ext cx="7470445" cy="343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Parsing and translation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translate the query into its internal form.  This is then translated into relational algebra.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Parser checks syntax, verifies relations</a:t>
            </a:r>
            <a:endParaRPr/>
          </a:p>
          <a:p>
            <a:pPr marL="342900" lvl="0" indent="-2032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00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Evaluation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The query-execution engine takes a query-evaluation plan, executes that plan, and returns the answers to the query.</a:t>
            </a:r>
            <a:endParaRPr/>
          </a:p>
          <a:p>
            <a:pPr marL="742950" lvl="1" indent="-167005" algn="l" rtl="0">
              <a:spcBef>
                <a:spcPts val="595"/>
              </a:spcBef>
              <a:spcAft>
                <a:spcPts val="0"/>
              </a:spcAft>
              <a:buSzPts val="187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1959670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1959670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1011638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1011638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6197" y="1190075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1336554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2BD8DF5-A6E3-4D1B-AA16-0EE53F4F78DA}"/>
              </a:ext>
            </a:extLst>
          </p:cNvPr>
          <p:cNvSpPr txBox="1">
            <a:spLocks noChangeArrowheads="1"/>
          </p:cNvSpPr>
          <p:nvPr/>
        </p:nvSpPr>
        <p:spPr>
          <a:xfrm>
            <a:off x="120905" y="991639"/>
            <a:ext cx="5002638" cy="490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734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87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9855" indent="0"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for each </a:t>
            </a:r>
            <a:r>
              <a:rPr lang="en-US" altLang="en-US">
                <a:ea typeface="MS PGothic" panose="020B0600070205080204" pitchFamily="34" charset="-128"/>
              </a:rPr>
              <a:t>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of</a:t>
            </a:r>
            <a:r>
              <a:rPr lang="en-US" altLang="en-US" b="1" i="1">
                <a:ea typeface="MS PGothic" panose="020B0600070205080204" pitchFamily="34" charset="-128"/>
              </a:rPr>
              <a:t> </a:t>
            </a:r>
            <a:r>
              <a:rPr lang="en-US" altLang="en-US" i="1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for each</a:t>
            </a:r>
            <a:r>
              <a:rPr lang="en-US" altLang="en-US">
                <a:ea typeface="MS PGothic" panose="020B0600070205080204" pitchFamily="34" charset="-128"/>
              </a:rPr>
              <a:t> 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b="1">
                <a:ea typeface="MS PGothic" panose="020B0600070205080204" pitchFamily="34" charset="-128"/>
              </a:rPr>
              <a:t> of </a:t>
            </a:r>
            <a:r>
              <a:rPr lang="en-US" altLang="en-US" b="1" i="1">
                <a:ea typeface="MS PGothic" panose="020B0600070205080204" pitchFamily="34" charset="-128"/>
              </a:rPr>
              <a:t>s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for each</a:t>
            </a:r>
            <a:r>
              <a:rPr lang="en-US" altLang="en-US">
                <a:ea typeface="MS PGothic" panose="020B0600070205080204" pitchFamily="34" charset="-128"/>
              </a:rPr>
              <a:t> 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 </a:t>
            </a:r>
            <a:r>
              <a:rPr lang="en-US" altLang="en-US" b="1" baseline="-25000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for each </a:t>
            </a:r>
            <a:r>
              <a:rPr lang="en-US" altLang="en-US">
                <a:ea typeface="MS PGothic" panose="020B0600070205080204" pitchFamily="34" charset="-128"/>
              </a:rPr>
              <a:t>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	</a:t>
            </a:r>
            <a:r>
              <a:rPr lang="en-US" altLang="en-US">
                <a:ea typeface="MS PGothic" panose="020B0600070205080204" pitchFamily="34" charset="-128"/>
              </a:rPr>
              <a:t>Check if (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,t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) </a:t>
            </a:r>
            <a:r>
              <a:rPr lang="en-US" altLang="en-US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				if they do, add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 baseline="30000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093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38355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38355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3552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343552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6197" y="3613961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3760440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B03F1-F467-4565-91A3-34993EF1ACC9}"/>
              </a:ext>
            </a:extLst>
          </p:cNvPr>
          <p:cNvSpPr txBox="1"/>
          <p:nvPr/>
        </p:nvSpPr>
        <p:spPr>
          <a:xfrm>
            <a:off x="5413829" y="715380"/>
            <a:ext cx="3614057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Case 2 (</a:t>
            </a:r>
            <a:r>
              <a:rPr lang="en-US" b="1" dirty="0">
                <a:solidFill>
                  <a:srgbClr val="FF0000"/>
                </a:solidFill>
              </a:rPr>
              <a:t>Worst</a:t>
            </a:r>
            <a:r>
              <a:rPr lang="en-US" sz="1600" b="1" dirty="0">
                <a:solidFill>
                  <a:srgbClr val="FF0000"/>
                </a:solidFill>
              </a:rPr>
              <a:t> Case):</a:t>
            </a:r>
            <a:r>
              <a:rPr lang="en-US" sz="1600" dirty="0"/>
              <a:t> </a:t>
            </a: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16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6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1600" i="1" dirty="0">
                <a:ea typeface="MS PGothic" panose="020B0600070205080204" pitchFamily="34" charset="-128"/>
                <a:sym typeface="Symbol" panose="05050102010706020507" pitchFamily="18" charset="2"/>
              </a:rPr>
              <a:t>*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sz="16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E35B020-BBE0-4493-9BA0-640D6441DFD5}"/>
              </a:ext>
            </a:extLst>
          </p:cNvPr>
          <p:cNvSpPr txBox="1">
            <a:spLocks noChangeArrowheads="1"/>
          </p:cNvSpPr>
          <p:nvPr/>
        </p:nvSpPr>
        <p:spPr>
          <a:xfrm>
            <a:off x="120905" y="991639"/>
            <a:ext cx="5002638" cy="490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734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87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9855" indent="0"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for each </a:t>
            </a:r>
            <a:r>
              <a:rPr lang="en-US" altLang="en-US">
                <a:ea typeface="MS PGothic" panose="020B0600070205080204" pitchFamily="34" charset="-128"/>
              </a:rPr>
              <a:t>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of</a:t>
            </a:r>
            <a:r>
              <a:rPr lang="en-US" altLang="en-US" b="1" i="1">
                <a:ea typeface="MS PGothic" panose="020B0600070205080204" pitchFamily="34" charset="-128"/>
              </a:rPr>
              <a:t> </a:t>
            </a:r>
            <a:r>
              <a:rPr lang="en-US" altLang="en-US" i="1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for each</a:t>
            </a:r>
            <a:r>
              <a:rPr lang="en-US" altLang="en-US">
                <a:ea typeface="MS PGothic" panose="020B0600070205080204" pitchFamily="34" charset="-128"/>
              </a:rPr>
              <a:t> 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b="1">
                <a:ea typeface="MS PGothic" panose="020B0600070205080204" pitchFamily="34" charset="-128"/>
              </a:rPr>
              <a:t> of </a:t>
            </a:r>
            <a:r>
              <a:rPr lang="en-US" altLang="en-US" b="1" i="1">
                <a:ea typeface="MS PGothic" panose="020B0600070205080204" pitchFamily="34" charset="-128"/>
              </a:rPr>
              <a:t>s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for each</a:t>
            </a:r>
            <a:r>
              <a:rPr lang="en-US" altLang="en-US">
                <a:ea typeface="MS PGothic" panose="020B0600070205080204" pitchFamily="34" charset="-128"/>
              </a:rPr>
              <a:t> 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 </a:t>
            </a:r>
            <a:r>
              <a:rPr lang="en-US" altLang="en-US" b="1" baseline="-25000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for each </a:t>
            </a:r>
            <a:r>
              <a:rPr lang="en-US" altLang="en-US">
                <a:ea typeface="MS PGothic" panose="020B0600070205080204" pitchFamily="34" charset="-128"/>
              </a:rPr>
              <a:t>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	</a:t>
            </a:r>
            <a:r>
              <a:rPr lang="en-US" altLang="en-US">
                <a:ea typeface="MS PGothic" panose="020B0600070205080204" pitchFamily="34" charset="-128"/>
              </a:rPr>
              <a:t>Check if (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,t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) </a:t>
            </a:r>
            <a:r>
              <a:rPr lang="en-US" altLang="en-US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				if they do, add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 baseline="30000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2269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712" y="10584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B1AC9766-3770-4655-8E71-3BF32D58D893}"/>
              </a:ext>
            </a:extLst>
          </p:cNvPr>
          <p:cNvGraphicFramePr>
            <a:graphicFrameLocks noGrp="1"/>
          </p:cNvGraphicFramePr>
          <p:nvPr/>
        </p:nvGraphicFramePr>
        <p:xfrm>
          <a:off x="5265057" y="4383556"/>
          <a:ext cx="1175657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3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B51770-BCC0-42CB-A573-E2242693A828}"/>
              </a:ext>
            </a:extLst>
          </p:cNvPr>
          <p:cNvGraphicFramePr>
            <a:graphicFrameLocks noGrp="1"/>
          </p:cNvGraphicFramePr>
          <p:nvPr/>
        </p:nvGraphicFramePr>
        <p:xfrm>
          <a:off x="7249884" y="4383556"/>
          <a:ext cx="117565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3458828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11238"/>
                  </a:ext>
                </a:extLst>
              </a:tr>
            </a:tbl>
          </a:graphicData>
        </a:graphic>
      </p:graphicFrame>
      <p:graphicFrame>
        <p:nvGraphicFramePr>
          <p:cNvPr id="5" name="Table 17">
            <a:extLst>
              <a:ext uri="{FF2B5EF4-FFF2-40B4-BE49-F238E27FC236}">
                <a16:creationId xmlns:a16="http://schemas.microsoft.com/office/drawing/2014/main" id="{ECFBD6A9-417D-4135-BBC8-C0B9580B526B}"/>
              </a:ext>
            </a:extLst>
          </p:cNvPr>
          <p:cNvGraphicFramePr>
            <a:graphicFrameLocks noGrp="1"/>
          </p:cNvGraphicFramePr>
          <p:nvPr/>
        </p:nvGraphicFramePr>
        <p:xfrm>
          <a:off x="6313714" y="3435524"/>
          <a:ext cx="1059543" cy="741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9543">
                  <a:extLst>
                    <a:ext uri="{9D8B030D-6E8A-4147-A177-3AD203B41FA5}">
                      <a16:colId xmlns:a16="http://schemas.microsoft.com/office/drawing/2014/main" val="280199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038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46AE58-AC98-444F-B9B5-455646EB7C9B}"/>
              </a:ext>
            </a:extLst>
          </p:cNvPr>
          <p:cNvSpPr txBox="1"/>
          <p:nvPr/>
        </p:nvSpPr>
        <p:spPr>
          <a:xfrm>
            <a:off x="7837712" y="3435524"/>
            <a:ext cx="1175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Iteration 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230A4B-F645-4A2C-A0C1-0CD44B01DF1D}"/>
              </a:ext>
            </a:extLst>
          </p:cNvPr>
          <p:cNvSpPr/>
          <p:nvPr/>
        </p:nvSpPr>
        <p:spPr bwMode="auto">
          <a:xfrm>
            <a:off x="5156197" y="3613961"/>
            <a:ext cx="1186545" cy="1233811"/>
          </a:xfrm>
          <a:custGeom>
            <a:avLst/>
            <a:gdLst>
              <a:gd name="connsiteX0" fmla="*/ 87086 w 1190172"/>
              <a:gd name="connsiteY0" fmla="*/ 929003 h 929003"/>
              <a:gd name="connsiteX1" fmla="*/ 29029 w 1190172"/>
              <a:gd name="connsiteY1" fmla="*/ 856432 h 929003"/>
              <a:gd name="connsiteX2" fmla="*/ 0 w 1190172"/>
              <a:gd name="connsiteY2" fmla="*/ 769346 h 929003"/>
              <a:gd name="connsiteX3" fmla="*/ 14515 w 1190172"/>
              <a:gd name="connsiteY3" fmla="*/ 566146 h 929003"/>
              <a:gd name="connsiteX4" fmla="*/ 29029 w 1190172"/>
              <a:gd name="connsiteY4" fmla="*/ 522603 h 929003"/>
              <a:gd name="connsiteX5" fmla="*/ 87086 w 1190172"/>
              <a:gd name="connsiteY5" fmla="*/ 435517 h 929003"/>
              <a:gd name="connsiteX6" fmla="*/ 130629 w 1190172"/>
              <a:gd name="connsiteY6" fmla="*/ 406489 h 929003"/>
              <a:gd name="connsiteX7" fmla="*/ 159658 w 1190172"/>
              <a:gd name="connsiteY7" fmla="*/ 362946 h 929003"/>
              <a:gd name="connsiteX8" fmla="*/ 203200 w 1190172"/>
              <a:gd name="connsiteY8" fmla="*/ 333917 h 929003"/>
              <a:gd name="connsiteX9" fmla="*/ 261258 w 1190172"/>
              <a:gd name="connsiteY9" fmla="*/ 275860 h 929003"/>
              <a:gd name="connsiteX10" fmla="*/ 333829 w 1190172"/>
              <a:gd name="connsiteY10" fmla="*/ 217803 h 929003"/>
              <a:gd name="connsiteX11" fmla="*/ 377372 w 1190172"/>
              <a:gd name="connsiteY11" fmla="*/ 188774 h 929003"/>
              <a:gd name="connsiteX12" fmla="*/ 464458 w 1190172"/>
              <a:gd name="connsiteY12" fmla="*/ 159746 h 929003"/>
              <a:gd name="connsiteX13" fmla="*/ 508000 w 1190172"/>
              <a:gd name="connsiteY13" fmla="*/ 130717 h 929003"/>
              <a:gd name="connsiteX14" fmla="*/ 551543 w 1190172"/>
              <a:gd name="connsiteY14" fmla="*/ 116203 h 929003"/>
              <a:gd name="connsiteX15" fmla="*/ 667658 w 1190172"/>
              <a:gd name="connsiteY15" fmla="*/ 87174 h 929003"/>
              <a:gd name="connsiteX16" fmla="*/ 812800 w 1190172"/>
              <a:gd name="connsiteY16" fmla="*/ 58146 h 929003"/>
              <a:gd name="connsiteX17" fmla="*/ 885372 w 1190172"/>
              <a:gd name="connsiteY17" fmla="*/ 43632 h 929003"/>
              <a:gd name="connsiteX18" fmla="*/ 1001486 w 1190172"/>
              <a:gd name="connsiteY18" fmla="*/ 14603 h 929003"/>
              <a:gd name="connsiteX19" fmla="*/ 1190172 w 1190172"/>
              <a:gd name="connsiteY19" fmla="*/ 89 h 92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90172" h="929003">
                <a:moveTo>
                  <a:pt x="87086" y="929003"/>
                </a:moveTo>
                <a:cubicBezTo>
                  <a:pt x="67734" y="904813"/>
                  <a:pt x="43863" y="883628"/>
                  <a:pt x="29029" y="856432"/>
                </a:cubicBezTo>
                <a:cubicBezTo>
                  <a:pt x="14377" y="829569"/>
                  <a:pt x="0" y="769346"/>
                  <a:pt x="0" y="769346"/>
                </a:cubicBezTo>
                <a:cubicBezTo>
                  <a:pt x="4838" y="701613"/>
                  <a:pt x="6581" y="633587"/>
                  <a:pt x="14515" y="566146"/>
                </a:cubicBezTo>
                <a:cubicBezTo>
                  <a:pt x="16303" y="550951"/>
                  <a:pt x="21599" y="535977"/>
                  <a:pt x="29029" y="522603"/>
                </a:cubicBezTo>
                <a:cubicBezTo>
                  <a:pt x="45972" y="492105"/>
                  <a:pt x="58057" y="454869"/>
                  <a:pt x="87086" y="435517"/>
                </a:cubicBezTo>
                <a:lnTo>
                  <a:pt x="130629" y="406489"/>
                </a:lnTo>
                <a:cubicBezTo>
                  <a:pt x="140305" y="391975"/>
                  <a:pt x="147323" y="375281"/>
                  <a:pt x="159658" y="362946"/>
                </a:cubicBezTo>
                <a:cubicBezTo>
                  <a:pt x="171993" y="350611"/>
                  <a:pt x="192303" y="347538"/>
                  <a:pt x="203200" y="333917"/>
                </a:cubicBezTo>
                <a:cubicBezTo>
                  <a:pt x="259496" y="263546"/>
                  <a:pt x="166258" y="307526"/>
                  <a:pt x="261258" y="275860"/>
                </a:cubicBezTo>
                <a:cubicBezTo>
                  <a:pt x="310192" y="202458"/>
                  <a:pt x="263722" y="252857"/>
                  <a:pt x="333829" y="217803"/>
                </a:cubicBezTo>
                <a:cubicBezTo>
                  <a:pt x="349431" y="210002"/>
                  <a:pt x="361431" y="195859"/>
                  <a:pt x="377372" y="188774"/>
                </a:cubicBezTo>
                <a:cubicBezTo>
                  <a:pt x="405334" y="176347"/>
                  <a:pt x="464458" y="159746"/>
                  <a:pt x="464458" y="159746"/>
                </a:cubicBezTo>
                <a:cubicBezTo>
                  <a:pt x="478972" y="150070"/>
                  <a:pt x="492398" y="138518"/>
                  <a:pt x="508000" y="130717"/>
                </a:cubicBezTo>
                <a:cubicBezTo>
                  <a:pt x="521684" y="123875"/>
                  <a:pt x="536783" y="120229"/>
                  <a:pt x="551543" y="116203"/>
                </a:cubicBezTo>
                <a:cubicBezTo>
                  <a:pt x="590033" y="105706"/>
                  <a:pt x="629809" y="99790"/>
                  <a:pt x="667658" y="87174"/>
                </a:cubicBezTo>
                <a:cubicBezTo>
                  <a:pt x="751113" y="59356"/>
                  <a:pt x="679378" y="80383"/>
                  <a:pt x="812800" y="58146"/>
                </a:cubicBezTo>
                <a:cubicBezTo>
                  <a:pt x="837134" y="54090"/>
                  <a:pt x="861334" y="49179"/>
                  <a:pt x="885372" y="43632"/>
                </a:cubicBezTo>
                <a:cubicBezTo>
                  <a:pt x="924246" y="34661"/>
                  <a:pt x="961834" y="19009"/>
                  <a:pt x="1001486" y="14603"/>
                </a:cubicBezTo>
                <a:cubicBezTo>
                  <a:pt x="1151349" y="-2048"/>
                  <a:pt x="1088304" y="89"/>
                  <a:pt x="1190172" y="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7303B-27EB-422E-A2BA-DE9619B6AA12}"/>
              </a:ext>
            </a:extLst>
          </p:cNvPr>
          <p:cNvSpPr/>
          <p:nvPr/>
        </p:nvSpPr>
        <p:spPr bwMode="auto">
          <a:xfrm>
            <a:off x="7418296" y="3760440"/>
            <a:ext cx="1112478" cy="741680"/>
          </a:xfrm>
          <a:custGeom>
            <a:avLst/>
            <a:gdLst>
              <a:gd name="connsiteX0" fmla="*/ 856343 w 915896"/>
              <a:gd name="connsiteY0" fmla="*/ 872645 h 872645"/>
              <a:gd name="connsiteX1" fmla="*/ 870857 w 915896"/>
              <a:gd name="connsiteY1" fmla="*/ 800074 h 872645"/>
              <a:gd name="connsiteX2" fmla="*/ 899886 w 915896"/>
              <a:gd name="connsiteY2" fmla="*/ 712988 h 872645"/>
              <a:gd name="connsiteX3" fmla="*/ 899886 w 915896"/>
              <a:gd name="connsiteY3" fmla="*/ 451731 h 872645"/>
              <a:gd name="connsiteX4" fmla="*/ 870857 w 915896"/>
              <a:gd name="connsiteY4" fmla="*/ 364645 h 872645"/>
              <a:gd name="connsiteX5" fmla="*/ 827314 w 915896"/>
              <a:gd name="connsiteY5" fmla="*/ 335617 h 872645"/>
              <a:gd name="connsiteX6" fmla="*/ 769257 w 915896"/>
              <a:gd name="connsiteY6" fmla="*/ 263045 h 872645"/>
              <a:gd name="connsiteX7" fmla="*/ 696686 w 915896"/>
              <a:gd name="connsiteY7" fmla="*/ 204988 h 872645"/>
              <a:gd name="connsiteX8" fmla="*/ 653143 w 915896"/>
              <a:gd name="connsiteY8" fmla="*/ 175959 h 872645"/>
              <a:gd name="connsiteX9" fmla="*/ 566057 w 915896"/>
              <a:gd name="connsiteY9" fmla="*/ 146931 h 872645"/>
              <a:gd name="connsiteX10" fmla="*/ 478971 w 915896"/>
              <a:gd name="connsiteY10" fmla="*/ 117902 h 872645"/>
              <a:gd name="connsiteX11" fmla="*/ 435428 w 915896"/>
              <a:gd name="connsiteY11" fmla="*/ 103388 h 872645"/>
              <a:gd name="connsiteX12" fmla="*/ 391886 w 915896"/>
              <a:gd name="connsiteY12" fmla="*/ 88874 h 872645"/>
              <a:gd name="connsiteX13" fmla="*/ 304800 w 915896"/>
              <a:gd name="connsiteY13" fmla="*/ 45331 h 872645"/>
              <a:gd name="connsiteX14" fmla="*/ 217714 w 915896"/>
              <a:gd name="connsiteY14" fmla="*/ 1788 h 872645"/>
              <a:gd name="connsiteX15" fmla="*/ 0 w 915896"/>
              <a:gd name="connsiteY15" fmla="*/ 1788 h 87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5896" h="872645">
                <a:moveTo>
                  <a:pt x="856343" y="872645"/>
                </a:moveTo>
                <a:cubicBezTo>
                  <a:pt x="861181" y="848455"/>
                  <a:pt x="864366" y="823874"/>
                  <a:pt x="870857" y="800074"/>
                </a:cubicBezTo>
                <a:cubicBezTo>
                  <a:pt x="878908" y="770553"/>
                  <a:pt x="899886" y="712988"/>
                  <a:pt x="899886" y="712988"/>
                </a:cubicBezTo>
                <a:cubicBezTo>
                  <a:pt x="917210" y="591718"/>
                  <a:pt x="924913" y="593549"/>
                  <a:pt x="899886" y="451731"/>
                </a:cubicBezTo>
                <a:cubicBezTo>
                  <a:pt x="894568" y="421598"/>
                  <a:pt x="896317" y="381618"/>
                  <a:pt x="870857" y="364645"/>
                </a:cubicBezTo>
                <a:lnTo>
                  <a:pt x="827314" y="335617"/>
                </a:lnTo>
                <a:cubicBezTo>
                  <a:pt x="799059" y="250849"/>
                  <a:pt x="834908" y="328696"/>
                  <a:pt x="769257" y="263045"/>
                </a:cubicBezTo>
                <a:cubicBezTo>
                  <a:pt x="703606" y="197394"/>
                  <a:pt x="781453" y="233244"/>
                  <a:pt x="696686" y="204988"/>
                </a:cubicBezTo>
                <a:cubicBezTo>
                  <a:pt x="682172" y="195312"/>
                  <a:pt x="669084" y="183044"/>
                  <a:pt x="653143" y="175959"/>
                </a:cubicBezTo>
                <a:cubicBezTo>
                  <a:pt x="625181" y="163532"/>
                  <a:pt x="595086" y="156607"/>
                  <a:pt x="566057" y="146931"/>
                </a:cubicBezTo>
                <a:lnTo>
                  <a:pt x="478971" y="117902"/>
                </a:lnTo>
                <a:lnTo>
                  <a:pt x="435428" y="103388"/>
                </a:lnTo>
                <a:lnTo>
                  <a:pt x="391886" y="88874"/>
                </a:lnTo>
                <a:cubicBezTo>
                  <a:pt x="267097" y="5681"/>
                  <a:pt x="424984" y="105423"/>
                  <a:pt x="304800" y="45331"/>
                </a:cubicBezTo>
                <a:cubicBezTo>
                  <a:pt x="270245" y="28054"/>
                  <a:pt x="258758" y="4068"/>
                  <a:pt x="217714" y="1788"/>
                </a:cubicBezTo>
                <a:cubicBezTo>
                  <a:pt x="145254" y="-2237"/>
                  <a:pt x="72571" y="1788"/>
                  <a:pt x="0" y="1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B03F1-F467-4565-91A3-34993EF1ACC9}"/>
              </a:ext>
            </a:extLst>
          </p:cNvPr>
          <p:cNvSpPr txBox="1"/>
          <p:nvPr/>
        </p:nvSpPr>
        <p:spPr>
          <a:xfrm>
            <a:off x="5413829" y="715380"/>
            <a:ext cx="3614057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Cost Analysis (Block transfer) 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Case 2 (Best Case):</a:t>
            </a:r>
            <a:r>
              <a:rPr lang="en-US" sz="1600" dirty="0"/>
              <a:t> </a:t>
            </a:r>
            <a:r>
              <a:rPr lang="en-US" altLang="en-US" sz="1600" dirty="0">
                <a:ea typeface="MS PGothic" panose="020B0600070205080204" pitchFamily="34" charset="-128"/>
                <a:sym typeface="Symbol" panose="05050102010706020507" pitchFamily="18" charset="2"/>
              </a:rPr>
              <a:t>the smaller relation fits entirely in memory, use that as the inner relation</a:t>
            </a:r>
            <a:endParaRPr lang="en-US" altLang="en-US" sz="1600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the estimated 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b="1" dirty="0">
                <a:solidFill>
                  <a:srgbClr val="0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18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8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18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Number of seek </a:t>
            </a:r>
            <a:r>
              <a:rPr lang="en-US" sz="1600" dirty="0"/>
              <a:t>= </a:t>
            </a:r>
            <a:r>
              <a:rPr lang="en-US" i="1" dirty="0"/>
              <a:t>2</a:t>
            </a:r>
            <a:endParaRPr lang="en-US" sz="16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6BB3751-2F71-48AB-A218-BC9C21CA7688}"/>
              </a:ext>
            </a:extLst>
          </p:cNvPr>
          <p:cNvSpPr txBox="1">
            <a:spLocks noChangeArrowheads="1"/>
          </p:cNvSpPr>
          <p:nvPr/>
        </p:nvSpPr>
        <p:spPr>
          <a:xfrm>
            <a:off x="120905" y="991639"/>
            <a:ext cx="5002638" cy="4902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7345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87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Char char="▪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09855" indent="0"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 marL="109855" indent="0">
              <a:lnSpc>
                <a:spcPct val="130000"/>
              </a:lnSpc>
              <a:buFont typeface="Noto Sans Symbols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b="1">
                <a:ea typeface="MS PGothic" panose="020B0600070205080204" pitchFamily="34" charset="-128"/>
              </a:rPr>
              <a:t>for each </a:t>
            </a:r>
            <a:r>
              <a:rPr lang="en-US" altLang="en-US">
                <a:ea typeface="MS PGothic" panose="020B0600070205080204" pitchFamily="34" charset="-128"/>
              </a:rPr>
              <a:t>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of</a:t>
            </a:r>
            <a:r>
              <a:rPr lang="en-US" altLang="en-US" b="1" i="1">
                <a:ea typeface="MS PGothic" panose="020B0600070205080204" pitchFamily="34" charset="-128"/>
              </a:rPr>
              <a:t> </a:t>
            </a:r>
            <a:r>
              <a:rPr lang="en-US" altLang="en-US" i="1">
                <a:ea typeface="MS PGothic" panose="020B0600070205080204" pitchFamily="34" charset="-128"/>
              </a:rPr>
              <a:t>r</a:t>
            </a:r>
            <a:r>
              <a:rPr lang="en-US" altLang="en-US" b="1">
                <a:ea typeface="MS PGothic" panose="020B0600070205080204" pitchFamily="34" charset="-128"/>
              </a:rPr>
              <a:t> 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for each</a:t>
            </a:r>
            <a:r>
              <a:rPr lang="en-US" altLang="en-US">
                <a:ea typeface="MS PGothic" panose="020B0600070205080204" pitchFamily="34" charset="-128"/>
              </a:rPr>
              <a:t> block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b="1">
                <a:ea typeface="MS PGothic" panose="020B0600070205080204" pitchFamily="34" charset="-128"/>
              </a:rPr>
              <a:t> of </a:t>
            </a:r>
            <a:r>
              <a:rPr lang="en-US" altLang="en-US" b="1" i="1">
                <a:ea typeface="MS PGothic" panose="020B0600070205080204" pitchFamily="34" charset="-128"/>
              </a:rPr>
              <a:t>s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for each</a:t>
            </a:r>
            <a:r>
              <a:rPr lang="en-US" altLang="en-US">
                <a:ea typeface="MS PGothic" panose="020B0600070205080204" pitchFamily="34" charset="-128"/>
              </a:rPr>
              <a:t> 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r </a:t>
            </a:r>
            <a:r>
              <a:rPr lang="en-US" altLang="en-US" b="1" baseline="-25000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for each </a:t>
            </a:r>
            <a:r>
              <a:rPr lang="en-US" altLang="en-US">
                <a:ea typeface="MS PGothic" panose="020B0600070205080204" pitchFamily="34" charset="-128"/>
              </a:rPr>
              <a:t>tuple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in </a:t>
            </a:r>
            <a:r>
              <a:rPr lang="en-US" altLang="en-US" i="1">
                <a:ea typeface="MS PGothic" panose="020B0600070205080204" pitchFamily="34" charset="-128"/>
              </a:rPr>
              <a:t>B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 </a:t>
            </a:r>
            <a:r>
              <a:rPr lang="en-US" altLang="en-US" b="1">
                <a:ea typeface="MS PGothic" panose="020B0600070205080204" pitchFamily="34" charset="-128"/>
              </a:rPr>
              <a:t>do begin</a:t>
            </a:r>
            <a:br>
              <a:rPr lang="en-US" altLang="en-US" b="1">
                <a:ea typeface="MS PGothic" panose="020B0600070205080204" pitchFamily="34" charset="-128"/>
              </a:rPr>
            </a:br>
            <a:r>
              <a:rPr lang="en-US" altLang="en-US" b="1">
                <a:ea typeface="MS PGothic" panose="020B0600070205080204" pitchFamily="34" charset="-128"/>
              </a:rPr>
              <a:t>				</a:t>
            </a:r>
            <a:r>
              <a:rPr lang="en-US" altLang="en-US">
                <a:ea typeface="MS PGothic" panose="020B0600070205080204" pitchFamily="34" charset="-128"/>
              </a:rPr>
              <a:t>Check if (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>
                <a:ea typeface="MS PGothic" panose="020B0600070205080204" pitchFamily="34" charset="-128"/>
              </a:rPr>
              <a:t>,t</a:t>
            </a:r>
            <a:r>
              <a:rPr lang="en-US" altLang="en-US" i="1" baseline="-25000">
                <a:ea typeface="MS PGothic" panose="020B0600070205080204" pitchFamily="34" charset="-128"/>
              </a:rPr>
              <a:t>s</a:t>
            </a:r>
            <a:r>
              <a:rPr lang="en-US" altLang="en-US" i="1">
                <a:ea typeface="MS PGothic" panose="020B0600070205080204" pitchFamily="34" charset="-128"/>
              </a:rPr>
              <a:t>) </a:t>
            </a:r>
            <a:r>
              <a:rPr lang="en-US" altLang="en-US">
                <a:ea typeface="MS PGothic" panose="020B0600070205080204" pitchFamily="34" charset="-128"/>
              </a:rPr>
              <a:t>satisfy the join 						condition 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				if they do, add </a:t>
            </a:r>
            <a:r>
              <a:rPr lang="en-US" altLang="en-US" i="1">
                <a:ea typeface="MS PGothic" panose="020B0600070205080204" pitchFamily="34" charset="-128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</a:rPr>
              <a:t>r</a:t>
            </a:r>
            <a:r>
              <a:rPr lang="en-US" altLang="en-US" i="1" baseline="30000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4081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208" y="1228774"/>
            <a:ext cx="4860735" cy="373511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C4A918-5A38-494B-9F72-D25D48AA5FAE}"/>
              </a:ext>
            </a:extLst>
          </p:cNvPr>
          <p:cNvGrpSpPr/>
          <p:nvPr/>
        </p:nvGrpSpPr>
        <p:grpSpPr>
          <a:xfrm>
            <a:off x="3976913" y="1228774"/>
            <a:ext cx="5167087" cy="4421477"/>
            <a:chOff x="3976913" y="1228774"/>
            <a:chExt cx="5167087" cy="4421477"/>
          </a:xfrm>
        </p:grpSpPr>
        <p:pic>
          <p:nvPicPr>
            <p:cNvPr id="2" name="Picture 14">
              <a:extLst>
                <a:ext uri="{FF2B5EF4-FFF2-40B4-BE49-F238E27FC236}">
                  <a16:creationId xmlns:a16="http://schemas.microsoft.com/office/drawing/2014/main" id="{96DD2E60-9F57-42AD-88DB-017E132EE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951" y="1228774"/>
              <a:ext cx="3965841" cy="2937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EA54F-5444-4A1C-B033-1E90185C91B8}"/>
                </a:ext>
              </a:extLst>
            </p:cNvPr>
            <p:cNvSpPr txBox="1"/>
            <p:nvPr/>
          </p:nvSpPr>
          <p:spPr>
            <a:xfrm>
              <a:off x="3976913" y="5280919"/>
              <a:ext cx="516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ym typeface="Symbol" panose="05050102010706020507" pitchFamily="18" charset="2"/>
                </a:rPr>
                <a:t></a:t>
              </a:r>
              <a:r>
                <a:rPr lang="en-US" sz="1800" baseline="-25000" dirty="0">
                  <a:sym typeface="Symbol" panose="05050102010706020507" pitchFamily="18" charset="2"/>
                </a:rPr>
                <a:t>name</a:t>
              </a:r>
              <a:r>
                <a:rPr lang="en-US" sz="1800" dirty="0">
                  <a:sym typeface="Symbol" panose="05050102010706020507" pitchFamily="18" charset="2"/>
                </a:rPr>
                <a:t>((</a:t>
              </a:r>
              <a:r>
                <a:rPr lang="en-US" sz="1800" baseline="-25000" dirty="0">
                  <a:sym typeface="Symbol" panose="05050102010706020507" pitchFamily="18" charset="2"/>
                </a:rPr>
                <a:t>building = ‘Watson’</a:t>
              </a:r>
              <a:r>
                <a:rPr lang="en-US" sz="1800" dirty="0">
                  <a:sym typeface="Symbol" panose="05050102010706020507" pitchFamily="18" charset="2"/>
                </a:rPr>
                <a:t>(department)) </a:t>
              </a:r>
              <a:r>
                <a:rPr lang="en-US" sz="18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 instructor)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921" y="69003"/>
            <a:ext cx="3324679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51" y="727074"/>
            <a:ext cx="4033420" cy="565965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1800" dirty="0">
                <a:ea typeface="MS PGothic" panose="020B0600070205080204" pitchFamily="34" charset="-128"/>
              </a:rPr>
              <a:t>:</a:t>
            </a:r>
            <a:r>
              <a:rPr lang="en-US" altLang="en-US" sz="1800" b="1" dirty="0">
                <a:ea typeface="MS PGothic" panose="020B0600070205080204" pitchFamily="34" charset="-128"/>
              </a:rPr>
              <a:t>  </a:t>
            </a:r>
            <a:r>
              <a:rPr lang="en-US" altLang="en-US" sz="18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The </a:t>
            </a:r>
            <a:r>
              <a:rPr lang="en-US" altLang="en-US" sz="1800" i="1" dirty="0">
                <a:ea typeface="MS PGothic" panose="020B0600070205080204" pitchFamily="34" charset="-128"/>
              </a:rPr>
              <a:t>department</a:t>
            </a:r>
            <a:r>
              <a:rPr lang="en-US" altLang="en-US" sz="1800" dirty="0">
                <a:ea typeface="MS PGothic" panose="020B0600070205080204" pitchFamily="34" charset="-128"/>
              </a:rPr>
              <a:t> and </a:t>
            </a:r>
            <a:r>
              <a:rPr lang="en-US" altLang="en-US" sz="1800" i="1" dirty="0" err="1">
                <a:ea typeface="MS PGothic" panose="020B0600070205080204" pitchFamily="34" charset="-128"/>
              </a:rPr>
              <a:t>tinstructor</a:t>
            </a:r>
            <a:r>
              <a:rPr lang="en-US" altLang="en-US" sz="1800" dirty="0">
                <a:ea typeface="MS PGothic" panose="020B0600070205080204" pitchFamily="34" charset="-128"/>
              </a:rPr>
              <a:t> schemas are given below: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instructor (id, name, dept-name, salary)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Department (dept-name, building, budget)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Write relational algebra to find the names of all instructors of all departments in ‘Watson’ building.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Show the query expression tree (operation tree) for the query.</a:t>
            </a:r>
          </a:p>
          <a:p>
            <a:pPr marL="400050" indent="-400050">
              <a:buFont typeface="+mj-lt"/>
              <a:buAutoNum type="romanLcPeriod"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A741C0-1847-4899-AA6F-CC2D917C59EF}"/>
              </a:ext>
            </a:extLst>
          </p:cNvPr>
          <p:cNvGrpSpPr/>
          <p:nvPr/>
        </p:nvGrpSpPr>
        <p:grpSpPr>
          <a:xfrm>
            <a:off x="4136571" y="727075"/>
            <a:ext cx="5167087" cy="905000"/>
            <a:chOff x="4136571" y="727075"/>
            <a:chExt cx="5167087" cy="905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49CD0B-53D4-415C-9BCB-21DB07883123}"/>
                </a:ext>
              </a:extLst>
            </p:cNvPr>
            <p:cNvSpPr txBox="1"/>
            <p:nvPr/>
          </p:nvSpPr>
          <p:spPr>
            <a:xfrm>
              <a:off x="4136571" y="1262743"/>
              <a:ext cx="5167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ym typeface="Symbol" panose="05050102010706020507" pitchFamily="18" charset="2"/>
                </a:rPr>
                <a:t></a:t>
              </a:r>
              <a:r>
                <a:rPr lang="en-US" sz="1800" baseline="-25000" dirty="0">
                  <a:sym typeface="Symbol" panose="05050102010706020507" pitchFamily="18" charset="2"/>
                </a:rPr>
                <a:t>name</a:t>
              </a:r>
              <a:r>
                <a:rPr lang="en-US" sz="1800" dirty="0">
                  <a:sym typeface="Symbol" panose="05050102010706020507" pitchFamily="18" charset="2"/>
                </a:rPr>
                <a:t>((</a:t>
              </a:r>
              <a:r>
                <a:rPr lang="en-US" sz="1800" baseline="-25000" dirty="0">
                  <a:sym typeface="Symbol" panose="05050102010706020507" pitchFamily="18" charset="2"/>
                </a:rPr>
                <a:t>building = ‘Watson’</a:t>
              </a:r>
              <a:r>
                <a:rPr lang="en-US" sz="1800" dirty="0">
                  <a:sym typeface="Symbol" panose="05050102010706020507" pitchFamily="18" charset="2"/>
                </a:rPr>
                <a:t>(department)) </a:t>
              </a:r>
              <a:r>
                <a:rPr lang="en-US" sz="18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⨝ instructor)</a:t>
              </a:r>
              <a:endParaRPr lang="en-US" sz="18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33C28A-34AA-49DA-96FD-96D5DC285B1A}"/>
                </a:ext>
              </a:extLst>
            </p:cNvPr>
            <p:cNvSpPr txBox="1"/>
            <p:nvPr/>
          </p:nvSpPr>
          <p:spPr>
            <a:xfrm>
              <a:off x="4572000" y="727075"/>
              <a:ext cx="32947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Relational algebra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B33911-7142-4BCF-BA5D-EE258C4B64BF}"/>
              </a:ext>
            </a:extLst>
          </p:cNvPr>
          <p:cNvGrpSpPr/>
          <p:nvPr/>
        </p:nvGrpSpPr>
        <p:grpSpPr>
          <a:xfrm>
            <a:off x="4383314" y="2254623"/>
            <a:ext cx="4033420" cy="3658587"/>
            <a:chOff x="4383314" y="2254623"/>
            <a:chExt cx="4033420" cy="36585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A048D-8077-48A1-8616-86972F73B135}"/>
                </a:ext>
              </a:extLst>
            </p:cNvPr>
            <p:cNvSpPr txBox="1"/>
            <p:nvPr/>
          </p:nvSpPr>
          <p:spPr>
            <a:xfrm>
              <a:off x="4383314" y="2254623"/>
              <a:ext cx="4033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Query expression tree</a:t>
              </a:r>
            </a:p>
          </p:txBody>
        </p:sp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0BCD0EE1-0BF0-4CE4-B767-21D9B2C60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113" y="2975428"/>
              <a:ext cx="3965841" cy="2937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921" y="69003"/>
            <a:ext cx="3324679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51" y="727075"/>
            <a:ext cx="4033420" cy="542698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1800" dirty="0">
                <a:ea typeface="MS PGothic" panose="020B0600070205080204" pitchFamily="34" charset="-128"/>
              </a:rPr>
              <a:t>:</a:t>
            </a:r>
            <a:r>
              <a:rPr lang="en-US" altLang="en-US" sz="1800" b="1" dirty="0">
                <a:ea typeface="MS PGothic" panose="020B0600070205080204" pitchFamily="34" charset="-128"/>
              </a:rPr>
              <a:t>  </a:t>
            </a:r>
            <a:r>
              <a:rPr lang="en-US" altLang="en-US" sz="18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Problem 12: </a:t>
            </a:r>
            <a:r>
              <a:rPr lang="en-US" altLang="en-US" sz="1800" dirty="0">
                <a:ea typeface="MS PGothic" panose="020B0600070205080204" pitchFamily="34" charset="-128"/>
              </a:rPr>
              <a:t>The </a:t>
            </a:r>
            <a:r>
              <a:rPr lang="en-US" altLang="en-US" sz="1800" i="1" dirty="0">
                <a:ea typeface="MS PGothic" panose="020B0600070205080204" pitchFamily="34" charset="-128"/>
              </a:rPr>
              <a:t>student</a:t>
            </a:r>
            <a:r>
              <a:rPr lang="en-US" altLang="en-US" sz="1800" dirty="0">
                <a:ea typeface="MS PGothic" panose="020B0600070205080204" pitchFamily="34" charset="-128"/>
              </a:rPr>
              <a:t> and </a:t>
            </a:r>
            <a:r>
              <a:rPr lang="en-US" altLang="en-US" sz="1800" i="1" dirty="0">
                <a:ea typeface="MS PGothic" panose="020B0600070205080204" pitchFamily="34" charset="-128"/>
              </a:rPr>
              <a:t>takes</a:t>
            </a:r>
            <a:r>
              <a:rPr lang="en-US" altLang="en-US" sz="1800" dirty="0">
                <a:ea typeface="MS PGothic" panose="020B0600070205080204" pitchFamily="34" charset="-128"/>
              </a:rPr>
              <a:t> schemas are given below: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student (id, name, CGPA, year-admit)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Takes (id, course-id, semester, year)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Write relational algebra to find the names and CGPA of all students of spring 2019.</a:t>
            </a:r>
          </a:p>
          <a:p>
            <a:pPr marL="400050" indent="-400050">
              <a:buFont typeface="+mj-lt"/>
              <a:buAutoNum type="romanLcPeriod"/>
            </a:pPr>
            <a:r>
              <a:rPr lang="en-US" altLang="en-US" sz="1800" dirty="0">
                <a:ea typeface="MS PGothic" panose="020B0600070205080204" pitchFamily="34" charset="-128"/>
              </a:rPr>
              <a:t>Show the query expression tree (operation tree) for the query.</a:t>
            </a:r>
          </a:p>
          <a:p>
            <a:pPr marL="400050" indent="-400050">
              <a:buFont typeface="+mj-lt"/>
              <a:buAutoNum type="romanLcPeriod"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9CD0B-53D4-415C-9BCB-21DB07883123}"/>
              </a:ext>
            </a:extLst>
          </p:cNvPr>
          <p:cNvSpPr txBox="1"/>
          <p:nvPr/>
        </p:nvSpPr>
        <p:spPr>
          <a:xfrm>
            <a:off x="4136571" y="1262743"/>
            <a:ext cx="51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</a:t>
            </a:r>
            <a:r>
              <a:rPr lang="en-US" sz="1800" dirty="0">
                <a:sym typeface="Symbol" panose="05050102010706020507" pitchFamily="18" charset="2"/>
              </a:rPr>
              <a:t>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3C28A-34AA-49DA-96FD-96D5DC285B1A}"/>
              </a:ext>
            </a:extLst>
          </p:cNvPr>
          <p:cNvSpPr txBox="1"/>
          <p:nvPr/>
        </p:nvSpPr>
        <p:spPr>
          <a:xfrm>
            <a:off x="4572000" y="727075"/>
            <a:ext cx="329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Relational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A048D-8077-48A1-8616-86972F73B135}"/>
              </a:ext>
            </a:extLst>
          </p:cNvPr>
          <p:cNvSpPr txBox="1"/>
          <p:nvPr/>
        </p:nvSpPr>
        <p:spPr>
          <a:xfrm>
            <a:off x="4383314" y="2409371"/>
            <a:ext cx="40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Query expression tree</a:t>
            </a:r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0BCD0EE1-0BF0-4CE4-B767-21D9B2C6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113" y="2975428"/>
            <a:ext cx="3965841" cy="293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657" y="870858"/>
            <a:ext cx="3439886" cy="492034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AB58D-B744-482A-A37A-2827313D6203}"/>
              </a:ext>
            </a:extLst>
          </p:cNvPr>
          <p:cNvGrpSpPr/>
          <p:nvPr/>
        </p:nvGrpSpPr>
        <p:grpSpPr>
          <a:xfrm>
            <a:off x="3802743" y="1714919"/>
            <a:ext cx="5042807" cy="3541487"/>
            <a:chOff x="3802743" y="870858"/>
            <a:chExt cx="5042807" cy="3541487"/>
          </a:xfrm>
        </p:grpSpPr>
        <p:pic>
          <p:nvPicPr>
            <p:cNvPr id="4" name="Picture 14">
              <a:extLst>
                <a:ext uri="{FF2B5EF4-FFF2-40B4-BE49-F238E27FC236}">
                  <a16:creationId xmlns:a16="http://schemas.microsoft.com/office/drawing/2014/main" id="{6C11C364-C0FB-4A0B-9691-F64A93F33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741" y="870858"/>
              <a:ext cx="4780809" cy="354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8577D0-B162-47CC-97F2-1BC393DA48B6}"/>
                </a:ext>
              </a:extLst>
            </p:cNvPr>
            <p:cNvSpPr txBox="1"/>
            <p:nvPr/>
          </p:nvSpPr>
          <p:spPr>
            <a:xfrm>
              <a:off x="3802743" y="2989943"/>
              <a:ext cx="609600" cy="5232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Write Cost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0B8D6-E9CA-4FE8-9825-977A0ADB84FD}"/>
                </a:ext>
              </a:extLst>
            </p:cNvPr>
            <p:cNvSpPr txBox="1"/>
            <p:nvPr/>
          </p:nvSpPr>
          <p:spPr>
            <a:xfrm>
              <a:off x="6959600" y="1763486"/>
              <a:ext cx="609600" cy="5232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Write Cost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" y="870857"/>
            <a:ext cx="4005943" cy="52977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Problem 13: </a:t>
            </a:r>
            <a:r>
              <a:rPr lang="en-US" altLang="en-US" sz="1800" dirty="0"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is 1 seek and 20 block transfer. </a:t>
            </a:r>
          </a:p>
          <a:p>
            <a:pPr marL="0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The cost of 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 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 is 10 seek and 100 block transfer.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2222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 </a:t>
            </a:r>
            <a:r>
              <a:rPr lang="en-US" sz="1800" dirty="0">
                <a:sym typeface="Symbol" panose="05050102010706020507" pitchFamily="18" charset="2"/>
              </a:rPr>
              <a:t>(…….) is 1 seek and 50 block transfer.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 is 1 seek and 10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is 1 seek and 50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Find overall cost of the query.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C11C364-C0FB-4A0B-9691-F64A93F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681" y="1081969"/>
            <a:ext cx="4780809" cy="35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577D0-B162-47CC-97F2-1BC393DA48B6}"/>
              </a:ext>
            </a:extLst>
          </p:cNvPr>
          <p:cNvSpPr txBox="1"/>
          <p:nvPr/>
        </p:nvSpPr>
        <p:spPr>
          <a:xfrm>
            <a:off x="4300681" y="2591102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B8D6-E9CA-4FE8-9825-977A0ADB84FD}"/>
              </a:ext>
            </a:extLst>
          </p:cNvPr>
          <p:cNvSpPr txBox="1"/>
          <p:nvPr/>
        </p:nvSpPr>
        <p:spPr>
          <a:xfrm>
            <a:off x="6959600" y="1763486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</p:spTree>
    <p:extLst>
      <p:ext uri="{BB962C8B-B14F-4D97-AF65-F5344CB8AC3E}">
        <p14:creationId xmlns:p14="http://schemas.microsoft.com/office/powerpoint/2010/main" val="423569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600" y="870857"/>
            <a:ext cx="4005943" cy="529771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FF0000"/>
                </a:solidFill>
                <a:ea typeface="MS PGothic" panose="020B0600070205080204" pitchFamily="34" charset="-128"/>
              </a:rPr>
              <a:t>Problem 13: </a:t>
            </a:r>
            <a:r>
              <a:rPr lang="en-US" altLang="en-US" sz="1800" dirty="0"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is 1 seek and 20 block transfer. </a:t>
            </a:r>
          </a:p>
          <a:p>
            <a:pPr marL="0" indent="0">
              <a:buNone/>
            </a:pPr>
            <a:endParaRPr lang="en-US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The cost of 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 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 is 10 seek and 100 block transfer.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22222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cost of </a:t>
            </a:r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 </a:t>
            </a:r>
            <a:r>
              <a:rPr lang="en-US" sz="1800" dirty="0">
                <a:sym typeface="Symbol" panose="05050102010706020507" pitchFamily="18" charset="2"/>
              </a:rPr>
              <a:t>(…….) is 1 seek and 50 block transfer.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dirty="0">
                <a:sym typeface="Symbol" panose="05050102010706020507" pitchFamily="18" charset="2"/>
              </a:rPr>
              <a:t>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  is 1 seek and 10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Write cost for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is 1 seek and 50 block transfer</a:t>
            </a:r>
          </a:p>
          <a:p>
            <a:pPr marL="0" indent="0">
              <a:buNone/>
            </a:pPr>
            <a:r>
              <a:rPr lang="en-US" altLang="en-US" sz="1800" dirty="0">
                <a:ea typeface="MS PGothic" panose="020B0600070205080204" pitchFamily="34" charset="-128"/>
                <a:sym typeface="Symbol" panose="05050102010706020507" pitchFamily="18" charset="2"/>
              </a:rPr>
              <a:t>Find overall cost of the query.</a:t>
            </a:r>
          </a:p>
          <a:p>
            <a:pPr marL="0" indent="0"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6C11C364-C0FB-4A0B-9691-F64A93F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89" y="870857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577D0-B162-47CC-97F2-1BC393DA48B6}"/>
              </a:ext>
            </a:extLst>
          </p:cNvPr>
          <p:cNvSpPr txBox="1"/>
          <p:nvPr/>
        </p:nvSpPr>
        <p:spPr>
          <a:xfrm>
            <a:off x="5020089" y="215404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B8D6-E9CA-4FE8-9825-977A0ADB84FD}"/>
              </a:ext>
            </a:extLst>
          </p:cNvPr>
          <p:cNvSpPr txBox="1"/>
          <p:nvPr/>
        </p:nvSpPr>
        <p:spPr>
          <a:xfrm>
            <a:off x="7496629" y="128451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04038-7CEE-420D-8142-9F2949D0E1EB}"/>
              </a:ext>
            </a:extLst>
          </p:cNvPr>
          <p:cNvSpPr txBox="1"/>
          <p:nvPr/>
        </p:nvSpPr>
        <p:spPr>
          <a:xfrm>
            <a:off x="4673600" y="3773714"/>
            <a:ext cx="43688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16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1600" dirty="0">
                <a:ea typeface="MS PGothic" panose="020B0600070205080204" pitchFamily="34" charset="-128"/>
              </a:rPr>
              <a:t>= ((1+10+1) seek + (20+100+50) blocks) + ((1+1) seek + (10+50) blocks)</a:t>
            </a:r>
          </a:p>
          <a:p>
            <a:pPr marL="0" indent="0">
              <a:buNone/>
            </a:pPr>
            <a:endParaRPr lang="en-US" altLang="en-US" sz="16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/>
              <a:t>= (12Seek+170Blocks) + (2 seek + 60blocks)</a:t>
            </a:r>
            <a:endParaRPr lang="en-US" altLang="en-US" sz="16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036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1" y="1154950"/>
            <a:ext cx="4978400" cy="517551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18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79ACE-92BF-4815-BCBF-EEBF85DFBEAF}"/>
              </a:ext>
            </a:extLst>
          </p:cNvPr>
          <p:cNvGraphicFramePr>
            <a:graphicFrameLocks noGrp="1"/>
          </p:cNvGraphicFramePr>
          <p:nvPr/>
        </p:nvGraphicFramePr>
        <p:xfrm>
          <a:off x="6792685" y="1154950"/>
          <a:ext cx="1770744" cy="246583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70744">
                  <a:extLst>
                    <a:ext uri="{9D8B030D-6E8A-4147-A177-3AD203B41FA5}">
                      <a16:colId xmlns:a16="http://schemas.microsoft.com/office/drawing/2014/main" val="2613661848"/>
                    </a:ext>
                  </a:extLst>
                </a:gridCol>
              </a:tblGrid>
              <a:tr h="101704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Write (X)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28377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1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62688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2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840351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255021"/>
                  </a:ext>
                </a:extLst>
              </a:tr>
            </a:tbl>
          </a:graphicData>
        </a:graphic>
      </p:graphicFrame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A331666-0A0C-4F50-9C11-BFF2D20B2528}"/>
              </a:ext>
            </a:extLst>
          </p:cNvPr>
          <p:cNvSpPr/>
          <p:nvPr/>
        </p:nvSpPr>
        <p:spPr bwMode="auto">
          <a:xfrm>
            <a:off x="6952343" y="4876800"/>
            <a:ext cx="1611086" cy="13208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60B8A-58C8-4FF5-B6E7-2E6DF7F0AD1F}"/>
              </a:ext>
            </a:extLst>
          </p:cNvPr>
          <p:cNvCxnSpPr/>
          <p:nvPr/>
        </p:nvCxnSpPr>
        <p:spPr bwMode="auto">
          <a:xfrm>
            <a:off x="7170057" y="1727200"/>
            <a:ext cx="0" cy="522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C49480-74E7-4F10-9806-13460D7A470C}"/>
              </a:ext>
            </a:extLst>
          </p:cNvPr>
          <p:cNvSpPr txBox="1"/>
          <p:nvPr/>
        </p:nvSpPr>
        <p:spPr>
          <a:xfrm>
            <a:off x="7329714" y="5457371"/>
            <a:ext cx="7257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1B5AC85-936E-44D2-8023-66E5385448FA}"/>
              </a:ext>
            </a:extLst>
          </p:cNvPr>
          <p:cNvSpPr/>
          <p:nvPr/>
        </p:nvSpPr>
        <p:spPr bwMode="auto">
          <a:xfrm>
            <a:off x="6487954" y="2249714"/>
            <a:ext cx="290215" cy="117928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36DFC-4E6E-48D4-B6E6-C443D4B96A95}"/>
              </a:ext>
            </a:extLst>
          </p:cNvPr>
          <p:cNvSpPr txBox="1"/>
          <p:nvPr/>
        </p:nvSpPr>
        <p:spPr>
          <a:xfrm>
            <a:off x="5355698" y="2509550"/>
            <a:ext cx="108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Double Buffering</a:t>
            </a:r>
          </a:p>
        </p:txBody>
      </p:sp>
    </p:spTree>
    <p:extLst>
      <p:ext uri="{BB962C8B-B14F-4D97-AF65-F5344CB8AC3E}">
        <p14:creationId xmlns:p14="http://schemas.microsoft.com/office/powerpoint/2010/main" val="115784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768350" y="38753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Processing: Optimization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9374" y="1180730"/>
            <a:ext cx="7629923" cy="484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 b="1" dirty="0">
                <a:solidFill>
                  <a:srgbClr val="FF0000"/>
                </a:solidFill>
              </a:rPr>
              <a:t>EQUIVALENT OF EXPRESSION?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 dirty="0"/>
              <a:t>Given schema 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dirty="0"/>
              <a:t>instructor (id, name, dept-name, salary)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dirty="0">
                <a:solidFill>
                  <a:srgbClr val="0000FF"/>
                </a:solidFill>
              </a:rPr>
              <a:t>Query:</a:t>
            </a:r>
            <a:r>
              <a:rPr lang="en-US" sz="2000" dirty="0"/>
              <a:t> Write relational algebra expression to find id and salary of all instructors whose id is greater than 50501. 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dirty="0"/>
              <a:t>SQL: SELECT id, salary FROM INSTRUCTOR WHERE id&gt;50501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dirty="0"/>
              <a:t>Answer 1:  </a:t>
            </a:r>
            <a:r>
              <a:rPr lang="en-US" sz="2000" dirty="0" err="1"/>
              <a:t>σ</a:t>
            </a:r>
            <a:r>
              <a:rPr lang="en-US" sz="2000" i="1" baseline="-25000" dirty="0" err="1"/>
              <a:t>id</a:t>
            </a:r>
            <a:r>
              <a:rPr lang="en-US" sz="2000" i="1" baseline="-25000" dirty="0"/>
              <a:t>&gt;</a:t>
            </a:r>
            <a:r>
              <a:rPr lang="en-US" sz="2000" baseline="-25000" dirty="0"/>
              <a:t>50501</a:t>
            </a:r>
            <a:r>
              <a:rPr lang="en-US" sz="2000" dirty="0"/>
              <a:t>(∏</a:t>
            </a:r>
            <a:r>
              <a:rPr lang="en-US" sz="2000" i="1" baseline="-25000" dirty="0"/>
              <a:t>id, salary</a:t>
            </a:r>
            <a:r>
              <a:rPr lang="en-US" sz="2000" dirty="0"/>
              <a:t>(</a:t>
            </a:r>
            <a:r>
              <a:rPr lang="en-US" sz="2000" i="1" dirty="0"/>
              <a:t>instructor)) 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i="1" dirty="0"/>
              <a:t>	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equivalent to </a:t>
            </a:r>
            <a:endParaRPr sz="2000" i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i="1" dirty="0"/>
              <a:t>Answer 2: </a:t>
            </a:r>
            <a:r>
              <a:rPr lang="en-US" sz="2000" dirty="0">
                <a:latin typeface="MS PGothic"/>
                <a:ea typeface="MS PGothic"/>
                <a:cs typeface="MS PGothic"/>
                <a:sym typeface="MS PGothic"/>
              </a:rPr>
              <a:t>∏</a:t>
            </a:r>
            <a:r>
              <a:rPr lang="en-US" sz="2000" i="1" baseline="-25000" dirty="0"/>
              <a:t>id, salary</a:t>
            </a:r>
            <a:r>
              <a:rPr lang="en-US" sz="2000" dirty="0"/>
              <a:t>(</a:t>
            </a:r>
            <a:r>
              <a:rPr lang="en-US" sz="2000" dirty="0" err="1"/>
              <a:t>σ</a:t>
            </a:r>
            <a:r>
              <a:rPr lang="en-US" sz="2000" i="1" baseline="-25000" dirty="0" err="1"/>
              <a:t>id</a:t>
            </a:r>
            <a:r>
              <a:rPr lang="en-US" sz="2000" i="1" baseline="-25000" dirty="0"/>
              <a:t>&gt;</a:t>
            </a:r>
            <a:r>
              <a:rPr lang="en-US" sz="2000" baseline="-25000" dirty="0"/>
              <a:t>50501</a:t>
            </a:r>
            <a:r>
              <a:rPr lang="en-US" sz="2000" dirty="0"/>
              <a:t>(</a:t>
            </a:r>
            <a:r>
              <a:rPr lang="en-US" sz="2000" i="1" dirty="0"/>
              <a:t>instructor))</a:t>
            </a:r>
            <a:endParaRPr dirty="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0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000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SzPts val="2200"/>
              <a:buNone/>
            </a:pPr>
            <a:r>
              <a:rPr lang="en-US" sz="2000" dirty="0">
                <a:solidFill>
                  <a:srgbClr val="0000FF"/>
                </a:solidFill>
              </a:rPr>
              <a:t>Discussion 1: Instructor is stored physically sorted order of id. Will the query processing cost of answer 1 and answer 2 be the same? How?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54950"/>
            <a:ext cx="5297715" cy="47378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Overall cost  =  Sum of costs of individual operations + cost of writing intermediate results to disk</a:t>
            </a:r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endParaRPr lang="en-US" altLang="en-US" sz="18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18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sz="1800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879ACE-92BF-4815-BCBF-EEBF85DFBEAF}"/>
              </a:ext>
            </a:extLst>
          </p:cNvPr>
          <p:cNvGraphicFramePr>
            <a:graphicFrameLocks noGrp="1"/>
          </p:cNvGraphicFramePr>
          <p:nvPr/>
        </p:nvGraphicFramePr>
        <p:xfrm>
          <a:off x="6792685" y="1154950"/>
          <a:ext cx="1770744" cy="2465837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70744">
                  <a:extLst>
                    <a:ext uri="{9D8B030D-6E8A-4147-A177-3AD203B41FA5}">
                      <a16:colId xmlns:a16="http://schemas.microsoft.com/office/drawing/2014/main" val="2613661848"/>
                    </a:ext>
                  </a:extLst>
                </a:gridCol>
              </a:tblGrid>
              <a:tr h="101704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Write (Y)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628377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1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62688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r>
                        <a:rPr lang="en-US" dirty="0"/>
                        <a:t>Buffer 2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840351"/>
                  </a:ext>
                </a:extLst>
              </a:tr>
              <a:tr h="412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255021"/>
                  </a:ext>
                </a:extLst>
              </a:tr>
            </a:tbl>
          </a:graphicData>
        </a:graphic>
      </p:graphicFrame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A331666-0A0C-4F50-9C11-BFF2D20B2528}"/>
              </a:ext>
            </a:extLst>
          </p:cNvPr>
          <p:cNvSpPr/>
          <p:nvPr/>
        </p:nvSpPr>
        <p:spPr bwMode="auto">
          <a:xfrm>
            <a:off x="6952343" y="4876800"/>
            <a:ext cx="1611086" cy="13208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60B8A-58C8-4FF5-B6E7-2E6DF7F0AD1F}"/>
              </a:ext>
            </a:extLst>
          </p:cNvPr>
          <p:cNvCxnSpPr>
            <a:cxnSpLocks/>
          </p:cNvCxnSpPr>
          <p:nvPr/>
        </p:nvCxnSpPr>
        <p:spPr bwMode="auto">
          <a:xfrm>
            <a:off x="7170057" y="1727200"/>
            <a:ext cx="0" cy="1204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EC49480-74E7-4F10-9806-13460D7A470C}"/>
              </a:ext>
            </a:extLst>
          </p:cNvPr>
          <p:cNvSpPr txBox="1"/>
          <p:nvPr/>
        </p:nvSpPr>
        <p:spPr>
          <a:xfrm>
            <a:off x="7329714" y="5457371"/>
            <a:ext cx="7257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1DC674-6DDB-48FC-8CF1-21979AE4C9A5}"/>
              </a:ext>
            </a:extLst>
          </p:cNvPr>
          <p:cNvSpPr/>
          <p:nvPr/>
        </p:nvSpPr>
        <p:spPr bwMode="auto">
          <a:xfrm>
            <a:off x="6400163" y="2540000"/>
            <a:ext cx="987608" cy="3193143"/>
          </a:xfrm>
          <a:custGeom>
            <a:avLst/>
            <a:gdLst>
              <a:gd name="connsiteX0" fmla="*/ 378008 w 987608"/>
              <a:gd name="connsiteY0" fmla="*/ 0 h 3193143"/>
              <a:gd name="connsiteX1" fmla="*/ 290923 w 987608"/>
              <a:gd name="connsiteY1" fmla="*/ 159657 h 3193143"/>
              <a:gd name="connsiteX2" fmla="*/ 261894 w 987608"/>
              <a:gd name="connsiteY2" fmla="*/ 203200 h 3193143"/>
              <a:gd name="connsiteX3" fmla="*/ 203837 w 987608"/>
              <a:gd name="connsiteY3" fmla="*/ 333829 h 3193143"/>
              <a:gd name="connsiteX4" fmla="*/ 174808 w 987608"/>
              <a:gd name="connsiteY4" fmla="*/ 449943 h 3193143"/>
              <a:gd name="connsiteX5" fmla="*/ 145780 w 987608"/>
              <a:gd name="connsiteY5" fmla="*/ 537029 h 3193143"/>
              <a:gd name="connsiteX6" fmla="*/ 131266 w 987608"/>
              <a:gd name="connsiteY6" fmla="*/ 609600 h 3193143"/>
              <a:gd name="connsiteX7" fmla="*/ 102237 w 987608"/>
              <a:gd name="connsiteY7" fmla="*/ 696686 h 3193143"/>
              <a:gd name="connsiteX8" fmla="*/ 87723 w 987608"/>
              <a:gd name="connsiteY8" fmla="*/ 740229 h 3193143"/>
              <a:gd name="connsiteX9" fmla="*/ 44180 w 987608"/>
              <a:gd name="connsiteY9" fmla="*/ 914400 h 3193143"/>
              <a:gd name="connsiteX10" fmla="*/ 29666 w 987608"/>
              <a:gd name="connsiteY10" fmla="*/ 972457 h 3193143"/>
              <a:gd name="connsiteX11" fmla="*/ 637 w 987608"/>
              <a:gd name="connsiteY11" fmla="*/ 1233714 h 3193143"/>
              <a:gd name="connsiteX12" fmla="*/ 15151 w 987608"/>
              <a:gd name="connsiteY12" fmla="*/ 1494971 h 3193143"/>
              <a:gd name="connsiteX13" fmla="*/ 44180 w 987608"/>
              <a:gd name="connsiteY13" fmla="*/ 1741714 h 3193143"/>
              <a:gd name="connsiteX14" fmla="*/ 58694 w 987608"/>
              <a:gd name="connsiteY14" fmla="*/ 1857829 h 3193143"/>
              <a:gd name="connsiteX15" fmla="*/ 73208 w 987608"/>
              <a:gd name="connsiteY15" fmla="*/ 1901371 h 3193143"/>
              <a:gd name="connsiteX16" fmla="*/ 87723 w 987608"/>
              <a:gd name="connsiteY16" fmla="*/ 1988457 h 3193143"/>
              <a:gd name="connsiteX17" fmla="*/ 116751 w 987608"/>
              <a:gd name="connsiteY17" fmla="*/ 2075543 h 3193143"/>
              <a:gd name="connsiteX18" fmla="*/ 131266 w 987608"/>
              <a:gd name="connsiteY18" fmla="*/ 2133600 h 3193143"/>
              <a:gd name="connsiteX19" fmla="*/ 160294 w 987608"/>
              <a:gd name="connsiteY19" fmla="*/ 2220686 h 3193143"/>
              <a:gd name="connsiteX20" fmla="*/ 203837 w 987608"/>
              <a:gd name="connsiteY20" fmla="*/ 2322286 h 3193143"/>
              <a:gd name="connsiteX21" fmla="*/ 232866 w 987608"/>
              <a:gd name="connsiteY21" fmla="*/ 2409371 h 3193143"/>
              <a:gd name="connsiteX22" fmla="*/ 261894 w 987608"/>
              <a:gd name="connsiteY22" fmla="*/ 2452914 h 3193143"/>
              <a:gd name="connsiteX23" fmla="*/ 290923 w 987608"/>
              <a:gd name="connsiteY23" fmla="*/ 2540000 h 3193143"/>
              <a:gd name="connsiteX24" fmla="*/ 348980 w 987608"/>
              <a:gd name="connsiteY24" fmla="*/ 2627086 h 3193143"/>
              <a:gd name="connsiteX25" fmla="*/ 378008 w 987608"/>
              <a:gd name="connsiteY25" fmla="*/ 2714171 h 3193143"/>
              <a:gd name="connsiteX26" fmla="*/ 436066 w 987608"/>
              <a:gd name="connsiteY26" fmla="*/ 2801257 h 3193143"/>
              <a:gd name="connsiteX27" fmla="*/ 465094 w 987608"/>
              <a:gd name="connsiteY27" fmla="*/ 2844800 h 3193143"/>
              <a:gd name="connsiteX28" fmla="*/ 494123 w 987608"/>
              <a:gd name="connsiteY28" fmla="*/ 2902857 h 3193143"/>
              <a:gd name="connsiteX29" fmla="*/ 581208 w 987608"/>
              <a:gd name="connsiteY29" fmla="*/ 2960914 h 3193143"/>
              <a:gd name="connsiteX30" fmla="*/ 653780 w 987608"/>
              <a:gd name="connsiteY30" fmla="*/ 3018971 h 3193143"/>
              <a:gd name="connsiteX31" fmla="*/ 740866 w 987608"/>
              <a:gd name="connsiteY31" fmla="*/ 3077029 h 3193143"/>
              <a:gd name="connsiteX32" fmla="*/ 784408 w 987608"/>
              <a:gd name="connsiteY32" fmla="*/ 3106057 h 3193143"/>
              <a:gd name="connsiteX33" fmla="*/ 827951 w 987608"/>
              <a:gd name="connsiteY33" fmla="*/ 3135086 h 3193143"/>
              <a:gd name="connsiteX34" fmla="*/ 915037 w 987608"/>
              <a:gd name="connsiteY34" fmla="*/ 3164114 h 3193143"/>
              <a:gd name="connsiteX35" fmla="*/ 958580 w 987608"/>
              <a:gd name="connsiteY35" fmla="*/ 3178629 h 3193143"/>
              <a:gd name="connsiteX36" fmla="*/ 987608 w 987608"/>
              <a:gd name="connsiteY36" fmla="*/ 3193143 h 319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87608" h="3193143">
                <a:moveTo>
                  <a:pt x="378008" y="0"/>
                </a:moveTo>
                <a:cubicBezTo>
                  <a:pt x="336024" y="104963"/>
                  <a:pt x="363431" y="50895"/>
                  <a:pt x="290923" y="159657"/>
                </a:cubicBezTo>
                <a:lnTo>
                  <a:pt x="261894" y="203200"/>
                </a:lnTo>
                <a:cubicBezTo>
                  <a:pt x="227350" y="306835"/>
                  <a:pt x="249839" y="264826"/>
                  <a:pt x="203837" y="333829"/>
                </a:cubicBezTo>
                <a:cubicBezTo>
                  <a:pt x="194161" y="372534"/>
                  <a:pt x="187424" y="412094"/>
                  <a:pt x="174808" y="449943"/>
                </a:cubicBezTo>
                <a:cubicBezTo>
                  <a:pt x="165132" y="478972"/>
                  <a:pt x="151781" y="507024"/>
                  <a:pt x="145780" y="537029"/>
                </a:cubicBezTo>
                <a:cubicBezTo>
                  <a:pt x="140942" y="561219"/>
                  <a:pt x="137757" y="585800"/>
                  <a:pt x="131266" y="609600"/>
                </a:cubicBezTo>
                <a:cubicBezTo>
                  <a:pt x="123215" y="639121"/>
                  <a:pt x="111913" y="667657"/>
                  <a:pt x="102237" y="696686"/>
                </a:cubicBezTo>
                <a:cubicBezTo>
                  <a:pt x="97399" y="711200"/>
                  <a:pt x="91434" y="725386"/>
                  <a:pt x="87723" y="740229"/>
                </a:cubicBezTo>
                <a:lnTo>
                  <a:pt x="44180" y="914400"/>
                </a:lnTo>
                <a:lnTo>
                  <a:pt x="29666" y="972457"/>
                </a:lnTo>
                <a:cubicBezTo>
                  <a:pt x="19990" y="1059543"/>
                  <a:pt x="-4223" y="1146227"/>
                  <a:pt x="637" y="1233714"/>
                </a:cubicBezTo>
                <a:cubicBezTo>
                  <a:pt x="5475" y="1320800"/>
                  <a:pt x="8937" y="1407973"/>
                  <a:pt x="15151" y="1494971"/>
                </a:cubicBezTo>
                <a:cubicBezTo>
                  <a:pt x="24380" y="1624181"/>
                  <a:pt x="28904" y="1627141"/>
                  <a:pt x="44180" y="1741714"/>
                </a:cubicBezTo>
                <a:cubicBezTo>
                  <a:pt x="49335" y="1780378"/>
                  <a:pt x="51716" y="1819452"/>
                  <a:pt x="58694" y="1857829"/>
                </a:cubicBezTo>
                <a:cubicBezTo>
                  <a:pt x="61431" y="1872881"/>
                  <a:pt x="69889" y="1886436"/>
                  <a:pt x="73208" y="1901371"/>
                </a:cubicBezTo>
                <a:cubicBezTo>
                  <a:pt x="79592" y="1930099"/>
                  <a:pt x="80585" y="1959907"/>
                  <a:pt x="87723" y="1988457"/>
                </a:cubicBezTo>
                <a:cubicBezTo>
                  <a:pt x="95144" y="2018142"/>
                  <a:pt x="109329" y="2045858"/>
                  <a:pt x="116751" y="2075543"/>
                </a:cubicBezTo>
                <a:cubicBezTo>
                  <a:pt x="121589" y="2094895"/>
                  <a:pt x="125534" y="2114493"/>
                  <a:pt x="131266" y="2133600"/>
                </a:cubicBezTo>
                <a:cubicBezTo>
                  <a:pt x="140059" y="2162908"/>
                  <a:pt x="152873" y="2191001"/>
                  <a:pt x="160294" y="2220686"/>
                </a:cubicBezTo>
                <a:cubicBezTo>
                  <a:pt x="179039" y="2295666"/>
                  <a:pt x="163743" y="2262145"/>
                  <a:pt x="203837" y="2322286"/>
                </a:cubicBezTo>
                <a:cubicBezTo>
                  <a:pt x="213513" y="2351314"/>
                  <a:pt x="215893" y="2383911"/>
                  <a:pt x="232866" y="2409371"/>
                </a:cubicBezTo>
                <a:cubicBezTo>
                  <a:pt x="242542" y="2423885"/>
                  <a:pt x="254809" y="2436974"/>
                  <a:pt x="261894" y="2452914"/>
                </a:cubicBezTo>
                <a:cubicBezTo>
                  <a:pt x="274321" y="2480876"/>
                  <a:pt x="273950" y="2514540"/>
                  <a:pt x="290923" y="2540000"/>
                </a:cubicBezTo>
                <a:lnTo>
                  <a:pt x="348980" y="2627086"/>
                </a:lnTo>
                <a:cubicBezTo>
                  <a:pt x="358656" y="2656114"/>
                  <a:pt x="361035" y="2688712"/>
                  <a:pt x="378008" y="2714171"/>
                </a:cubicBezTo>
                <a:lnTo>
                  <a:pt x="436066" y="2801257"/>
                </a:lnTo>
                <a:cubicBezTo>
                  <a:pt x="445742" y="2815771"/>
                  <a:pt x="457293" y="2829198"/>
                  <a:pt x="465094" y="2844800"/>
                </a:cubicBezTo>
                <a:cubicBezTo>
                  <a:pt x="474770" y="2864152"/>
                  <a:pt x="478824" y="2887558"/>
                  <a:pt x="494123" y="2902857"/>
                </a:cubicBezTo>
                <a:cubicBezTo>
                  <a:pt x="518792" y="2927526"/>
                  <a:pt x="581208" y="2960914"/>
                  <a:pt x="581208" y="2960914"/>
                </a:cubicBezTo>
                <a:cubicBezTo>
                  <a:pt x="634846" y="3041370"/>
                  <a:pt x="579548" y="2977731"/>
                  <a:pt x="653780" y="3018971"/>
                </a:cubicBezTo>
                <a:cubicBezTo>
                  <a:pt x="684278" y="3035914"/>
                  <a:pt x="711837" y="3057676"/>
                  <a:pt x="740866" y="3077029"/>
                </a:cubicBezTo>
                <a:lnTo>
                  <a:pt x="784408" y="3106057"/>
                </a:lnTo>
                <a:cubicBezTo>
                  <a:pt x="798922" y="3115733"/>
                  <a:pt x="811402" y="3129570"/>
                  <a:pt x="827951" y="3135086"/>
                </a:cubicBezTo>
                <a:lnTo>
                  <a:pt x="915037" y="3164114"/>
                </a:lnTo>
                <a:cubicBezTo>
                  <a:pt x="929551" y="3168952"/>
                  <a:pt x="944896" y="3171787"/>
                  <a:pt x="958580" y="3178629"/>
                </a:cubicBezTo>
                <a:lnTo>
                  <a:pt x="987608" y="319314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B50E7-4BC7-422D-B977-A3557E60A1BC}"/>
              </a:ext>
            </a:extLst>
          </p:cNvPr>
          <p:cNvSpPr txBox="1"/>
          <p:nvPr/>
        </p:nvSpPr>
        <p:spPr>
          <a:xfrm>
            <a:off x="6792685" y="4136571"/>
            <a:ext cx="1770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If Buffer 1 full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10766-FA01-4730-BF52-797492D114B6}"/>
              </a:ext>
            </a:extLst>
          </p:cNvPr>
          <p:cNvSpPr/>
          <p:nvPr/>
        </p:nvSpPr>
        <p:spPr bwMode="auto">
          <a:xfrm>
            <a:off x="6502400" y="4267200"/>
            <a:ext cx="232229" cy="145143"/>
          </a:xfrm>
          <a:custGeom>
            <a:avLst/>
            <a:gdLst>
              <a:gd name="connsiteX0" fmla="*/ 232229 w 232229"/>
              <a:gd name="connsiteY0" fmla="*/ 0 h 145143"/>
              <a:gd name="connsiteX1" fmla="*/ 145143 w 232229"/>
              <a:gd name="connsiteY1" fmla="*/ 29029 h 145143"/>
              <a:gd name="connsiteX2" fmla="*/ 72571 w 232229"/>
              <a:gd name="connsiteY2" fmla="*/ 43543 h 145143"/>
              <a:gd name="connsiteX3" fmla="*/ 14514 w 232229"/>
              <a:gd name="connsiteY3" fmla="*/ 130629 h 145143"/>
              <a:gd name="connsiteX4" fmla="*/ 0 w 232229"/>
              <a:gd name="connsiteY4" fmla="*/ 145143 h 14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29" h="145143">
                <a:moveTo>
                  <a:pt x="232229" y="0"/>
                </a:moveTo>
                <a:cubicBezTo>
                  <a:pt x="203200" y="9676"/>
                  <a:pt x="174664" y="20978"/>
                  <a:pt x="145143" y="29029"/>
                </a:cubicBezTo>
                <a:cubicBezTo>
                  <a:pt x="121343" y="35520"/>
                  <a:pt x="92044" y="28397"/>
                  <a:pt x="72571" y="43543"/>
                </a:cubicBezTo>
                <a:cubicBezTo>
                  <a:pt x="45032" y="64962"/>
                  <a:pt x="39184" y="105959"/>
                  <a:pt x="14514" y="130629"/>
                </a:cubicBezTo>
                <a:lnTo>
                  <a:pt x="0" y="14514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72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9658" y="1185553"/>
            <a:ext cx="4151085" cy="447501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sz="1800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sz="1800" dirty="0"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ea typeface="MS PGothic" panose="020B0600070205080204" pitchFamily="34" charset="-128"/>
              </a:rPr>
              <a:t>t store result of</a:t>
            </a: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sz="1800" dirty="0"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ea typeface="MS PGothic" panose="020B0600070205080204" pitchFamily="34" charset="-128"/>
              </a:rPr>
              <a:t>t store result of join, pass tuples directly to projection. 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id="{4F0A48FF-087B-401A-A1C0-B05A20AB04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31" y="2938874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1676400" imgH="241300" progId="">
                  <p:embed/>
                </p:oleObj>
              </mc:Choice>
              <mc:Fallback>
                <p:oleObj name="Equation" r:id="rId4" imgW="1676400" imgH="241300" progId="">
                  <p:embed/>
                  <p:pic>
                    <p:nvPicPr>
                      <p:cNvPr id="106500" name="Object 5">
                        <a:extLst>
                          <a:ext uri="{FF2B5EF4-FFF2-40B4-BE49-F238E27FC236}">
                            <a16:creationId xmlns:a16="http://schemas.microsoft.com/office/drawing/2014/main" id="{4F0A48FF-087B-401A-A1C0-B05A20AB0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" y="2938874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34A4E3-99FF-446C-B538-EEB04B444A59}"/>
              </a:ext>
            </a:extLst>
          </p:cNvPr>
          <p:cNvSpPr txBox="1"/>
          <p:nvPr/>
        </p:nvSpPr>
        <p:spPr>
          <a:xfrm>
            <a:off x="5020089" y="215404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82F12-83A0-41DB-95CA-499D92D2AECC}"/>
              </a:ext>
            </a:extLst>
          </p:cNvPr>
          <p:cNvSpPr txBox="1"/>
          <p:nvPr/>
        </p:nvSpPr>
        <p:spPr>
          <a:xfrm>
            <a:off x="7496629" y="1284514"/>
            <a:ext cx="609600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Write Cost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87DED354-EA88-44FF-8D62-BCD66BE6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89" y="870857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0F00AE-A6C5-45A0-8EDD-ADEFD68793AE}"/>
              </a:ext>
            </a:extLst>
          </p:cNvPr>
          <p:cNvSpPr txBox="1"/>
          <p:nvPr/>
        </p:nvSpPr>
        <p:spPr>
          <a:xfrm>
            <a:off x="4489411" y="4344813"/>
            <a:ext cx="441234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Discussion: </a:t>
            </a:r>
            <a:r>
              <a:rPr lang="en-US" sz="1800" dirty="0"/>
              <a:t>Explain how the above query is executed using pipelining and compare the cost with materialization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AAD5A-87F3-45C7-BF0F-66EA916206E3}"/>
              </a:ext>
            </a:extLst>
          </p:cNvPr>
          <p:cNvSpPr txBox="1"/>
          <p:nvPr/>
        </p:nvSpPr>
        <p:spPr>
          <a:xfrm>
            <a:off x="4833259" y="191935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FBA38-336F-47A4-AE67-CAF1048781BE}"/>
              </a:ext>
            </a:extLst>
          </p:cNvPr>
          <p:cNvSpPr txBox="1"/>
          <p:nvPr/>
        </p:nvSpPr>
        <p:spPr>
          <a:xfrm>
            <a:off x="7362847" y="108445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087A7-986C-4A0E-995F-3E5F4C0B99F3}"/>
              </a:ext>
            </a:extLst>
          </p:cNvPr>
          <p:cNvSpPr txBox="1"/>
          <p:nvPr/>
        </p:nvSpPr>
        <p:spPr>
          <a:xfrm>
            <a:off x="4310743" y="3712311"/>
            <a:ext cx="516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ym typeface="Symbol" panose="05050102010706020507" pitchFamily="18" charset="2"/>
              </a:rPr>
              <a:t></a:t>
            </a:r>
            <a:r>
              <a:rPr lang="en-US" sz="1800" baseline="-25000" dirty="0">
                <a:sym typeface="Symbol" panose="05050102010706020507" pitchFamily="18" charset="2"/>
              </a:rPr>
              <a:t>name</a:t>
            </a:r>
            <a:r>
              <a:rPr lang="en-US" sz="1800" dirty="0">
                <a:sym typeface="Symbol" panose="05050102010706020507" pitchFamily="18" charset="2"/>
              </a:rPr>
              <a:t>((</a:t>
            </a:r>
            <a:r>
              <a:rPr lang="en-US" sz="1800" baseline="-25000" dirty="0">
                <a:sym typeface="Symbol" panose="05050102010706020507" pitchFamily="18" charset="2"/>
              </a:rPr>
              <a:t>building = ‘Watson’</a:t>
            </a:r>
            <a:r>
              <a:rPr lang="en-US" sz="1800" dirty="0">
                <a:sym typeface="Symbol" panose="05050102010706020507" pitchFamily="18" charset="2"/>
              </a:rPr>
              <a:t>(department))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⨝ instructor)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686" y="1191491"/>
            <a:ext cx="3618144" cy="447501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MS PGothic" panose="020B0600070205080204" pitchFamily="34" charset="-128"/>
              </a:rPr>
              <a:t> can be executed in two ways: 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18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ea typeface="MS PGothic" panose="020B0600070205080204" pitchFamily="34" charset="-128"/>
              </a:rPr>
              <a:t>and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sz="18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CE2CC-FE1E-43FB-A48F-4384414E7483}"/>
              </a:ext>
            </a:extLst>
          </p:cNvPr>
          <p:cNvSpPr txBox="1"/>
          <p:nvPr/>
        </p:nvSpPr>
        <p:spPr>
          <a:xfrm>
            <a:off x="4572000" y="1191491"/>
            <a:ext cx="439782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Discussion: </a:t>
            </a:r>
            <a:r>
              <a:rPr lang="en-US" sz="1800" dirty="0"/>
              <a:t>Explain why p</a:t>
            </a:r>
            <a:r>
              <a:rPr lang="en-US" altLang="en-US" sz="1800" dirty="0">
                <a:ea typeface="MS PGothic" panose="020B0600070205080204" pitchFamily="34" charset="-128"/>
              </a:rPr>
              <a:t>ipelining may not be possible  in case of database sorting</a:t>
            </a:r>
            <a:r>
              <a:rPr lang="en-US" alt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How much it is possible?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044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200" y="1154363"/>
            <a:ext cx="3889829" cy="496141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model of pipelining</a:t>
            </a:r>
          </a:p>
          <a:p>
            <a:pPr lvl="1"/>
            <a:endParaRPr lang="en-US" altLang="ja-JP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F2FF171F-7FD7-44CF-9A43-A106740B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3" y="1494971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B838F-2EE7-4ED8-8F0F-281B6AABC0AC}"/>
              </a:ext>
            </a:extLst>
          </p:cNvPr>
          <p:cNvGrpSpPr/>
          <p:nvPr/>
        </p:nvGrpSpPr>
        <p:grpSpPr>
          <a:xfrm>
            <a:off x="7026076" y="485873"/>
            <a:ext cx="1189919" cy="774460"/>
            <a:chOff x="7185730" y="485873"/>
            <a:chExt cx="1189919" cy="774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3F438-1823-4DA8-9999-C29591573C20}"/>
                </a:ext>
              </a:extLst>
            </p:cNvPr>
            <p:cNvSpPr txBox="1"/>
            <p:nvPr/>
          </p:nvSpPr>
          <p:spPr>
            <a:xfrm>
              <a:off x="7185730" y="485873"/>
              <a:ext cx="118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Output-1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F7AB43-2054-44F0-8614-B9D7B76036DB}"/>
                </a:ext>
              </a:extLst>
            </p:cNvPr>
            <p:cNvCxnSpPr/>
            <p:nvPr/>
          </p:nvCxnSpPr>
          <p:spPr bwMode="auto">
            <a:xfrm>
              <a:off x="7586520" y="824427"/>
              <a:ext cx="0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F51B7-F387-43E4-9838-64A6B32251B0}"/>
              </a:ext>
            </a:extLst>
          </p:cNvPr>
          <p:cNvGrpSpPr/>
          <p:nvPr/>
        </p:nvGrpSpPr>
        <p:grpSpPr>
          <a:xfrm>
            <a:off x="7074071" y="1260333"/>
            <a:ext cx="928914" cy="800696"/>
            <a:chOff x="7074071" y="1260333"/>
            <a:chExt cx="928914" cy="8006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09A48-03D9-4DA5-90DA-C74256D5FBF8}"/>
                </a:ext>
              </a:extLst>
            </p:cNvPr>
            <p:cNvSpPr txBox="1"/>
            <p:nvPr/>
          </p:nvSpPr>
          <p:spPr>
            <a:xfrm>
              <a:off x="7074071" y="12603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2E2C32-CF10-4CD9-A166-01C4D14BE5DC}"/>
                </a:ext>
              </a:extLst>
            </p:cNvPr>
            <p:cNvCxnSpPr/>
            <p:nvPr/>
          </p:nvCxnSpPr>
          <p:spPr bwMode="auto">
            <a:xfrm>
              <a:off x="7416800" y="1598887"/>
              <a:ext cx="0" cy="4621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0C02A8-E2D2-4B19-AB84-FCB5C75F8B28}"/>
              </a:ext>
            </a:extLst>
          </p:cNvPr>
          <p:cNvGrpSpPr/>
          <p:nvPr/>
        </p:nvGrpSpPr>
        <p:grpSpPr>
          <a:xfrm>
            <a:off x="4506688" y="2973804"/>
            <a:ext cx="928914" cy="825813"/>
            <a:chOff x="4506688" y="2973804"/>
            <a:chExt cx="928914" cy="8258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CC102-A2C0-42A0-AAFD-B371F8078FCA}"/>
                </a:ext>
              </a:extLst>
            </p:cNvPr>
            <p:cNvSpPr txBox="1"/>
            <p:nvPr/>
          </p:nvSpPr>
          <p:spPr>
            <a:xfrm>
              <a:off x="4506688" y="2973804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E12B206-6B33-47CB-ABBD-E79D226A08C5}"/>
                </a:ext>
              </a:extLst>
            </p:cNvPr>
            <p:cNvCxnSpPr/>
            <p:nvPr/>
          </p:nvCxnSpPr>
          <p:spPr bwMode="auto">
            <a:xfrm>
              <a:off x="4949371" y="3328490"/>
              <a:ext cx="0" cy="4711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A8AFCD-CD9C-411B-95BE-90DB3C11A0CB}"/>
              </a:ext>
            </a:extLst>
          </p:cNvPr>
          <p:cNvGrpSpPr/>
          <p:nvPr/>
        </p:nvGrpSpPr>
        <p:grpSpPr>
          <a:xfrm>
            <a:off x="5631543" y="2034793"/>
            <a:ext cx="2516582" cy="774460"/>
            <a:chOff x="5631543" y="2034793"/>
            <a:chExt cx="2516582" cy="774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7FB23D-CF3E-4DD5-A37E-375D2DFA7C03}"/>
                </a:ext>
              </a:extLst>
            </p:cNvPr>
            <p:cNvSpPr txBox="1"/>
            <p:nvPr/>
          </p:nvSpPr>
          <p:spPr>
            <a:xfrm>
              <a:off x="6437086" y="203479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E8795A-0194-43B3-822B-FDCCF8C41CA8}"/>
                </a:ext>
              </a:extLst>
            </p:cNvPr>
            <p:cNvCxnSpPr/>
            <p:nvPr/>
          </p:nvCxnSpPr>
          <p:spPr bwMode="auto">
            <a:xfrm flipH="1">
              <a:off x="5631543" y="2373347"/>
              <a:ext cx="805543" cy="4048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B409E2-D608-4C05-A43B-76747F64EE1D}"/>
                </a:ext>
              </a:extLst>
            </p:cNvPr>
            <p:cNvCxnSpPr/>
            <p:nvPr/>
          </p:nvCxnSpPr>
          <p:spPr bwMode="auto">
            <a:xfrm>
              <a:off x="7219211" y="2373347"/>
              <a:ext cx="928914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576" y="831648"/>
            <a:ext cx="4086268" cy="5695761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>
                <a:ea typeface="MS PGothic" panose="020B0600070205080204" pitchFamily="34" charset="-128"/>
              </a:rPr>
              <a:t>In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sz="1800" dirty="0">
                <a:ea typeface="MS PGothic" panose="020B0600070205080204" pitchFamily="34" charset="-128"/>
              </a:rPr>
              <a:t> or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sz="1800" dirty="0">
                <a:ea typeface="MS PGothic" panose="020B0600070205080204" pitchFamily="34" charset="-128"/>
              </a:rPr>
              <a:t> pipelining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sz="1800" dirty="0">
                <a:ea typeface="MS PGothic" panose="020B0600070205080204" pitchFamily="34" charset="-128"/>
              </a:rPr>
              <a:t>Alternative name: </a:t>
            </a:r>
            <a:r>
              <a:rPr lang="en-US" altLang="en-US" sz="1800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sz="1800" dirty="0">
                <a:ea typeface="MS PGothic" panose="020B0600070205080204" pitchFamily="34" charset="-128"/>
              </a:rPr>
              <a:t> model of pipelining</a:t>
            </a:r>
          </a:p>
          <a:p>
            <a:pPr marL="57150" indent="0">
              <a:buNone/>
            </a:pPr>
            <a:endParaRPr lang="en-US" altLang="ja-JP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F2FF171F-7FD7-44CF-9A43-A106740BF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3" y="1494971"/>
            <a:ext cx="3464461" cy="256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B838F-2EE7-4ED8-8F0F-281B6AABC0AC}"/>
              </a:ext>
            </a:extLst>
          </p:cNvPr>
          <p:cNvGrpSpPr/>
          <p:nvPr/>
        </p:nvGrpSpPr>
        <p:grpSpPr>
          <a:xfrm>
            <a:off x="7026076" y="485873"/>
            <a:ext cx="1189919" cy="774460"/>
            <a:chOff x="7185730" y="485873"/>
            <a:chExt cx="1189919" cy="7744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43F438-1823-4DA8-9999-C29591573C20}"/>
                </a:ext>
              </a:extLst>
            </p:cNvPr>
            <p:cNvSpPr txBox="1"/>
            <p:nvPr/>
          </p:nvSpPr>
          <p:spPr>
            <a:xfrm>
              <a:off x="7185730" y="485873"/>
              <a:ext cx="1189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Output-1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F7AB43-2054-44F0-8614-B9D7B76036DB}"/>
                </a:ext>
              </a:extLst>
            </p:cNvPr>
            <p:cNvCxnSpPr/>
            <p:nvPr/>
          </p:nvCxnSpPr>
          <p:spPr bwMode="auto">
            <a:xfrm>
              <a:off x="7586520" y="824427"/>
              <a:ext cx="0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F51B7-F387-43E4-9838-64A6B32251B0}"/>
              </a:ext>
            </a:extLst>
          </p:cNvPr>
          <p:cNvGrpSpPr/>
          <p:nvPr/>
        </p:nvGrpSpPr>
        <p:grpSpPr>
          <a:xfrm>
            <a:off x="7074071" y="1260333"/>
            <a:ext cx="928914" cy="800696"/>
            <a:chOff x="7074071" y="1260333"/>
            <a:chExt cx="928914" cy="80069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F09A48-03D9-4DA5-90DA-C74256D5FBF8}"/>
                </a:ext>
              </a:extLst>
            </p:cNvPr>
            <p:cNvSpPr txBox="1"/>
            <p:nvPr/>
          </p:nvSpPr>
          <p:spPr>
            <a:xfrm>
              <a:off x="7074071" y="12603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2E2C32-CF10-4CD9-A166-01C4D14BE5DC}"/>
                </a:ext>
              </a:extLst>
            </p:cNvPr>
            <p:cNvCxnSpPr/>
            <p:nvPr/>
          </p:nvCxnSpPr>
          <p:spPr bwMode="auto">
            <a:xfrm>
              <a:off x="7416800" y="1598887"/>
              <a:ext cx="0" cy="4621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AF27B5-A902-41A1-9D46-50907F179C3E}"/>
              </a:ext>
            </a:extLst>
          </p:cNvPr>
          <p:cNvGrpSpPr/>
          <p:nvPr/>
        </p:nvGrpSpPr>
        <p:grpSpPr>
          <a:xfrm>
            <a:off x="5699413" y="2017037"/>
            <a:ext cx="2516582" cy="774460"/>
            <a:chOff x="5767785" y="4823207"/>
            <a:chExt cx="2516582" cy="774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7FB23D-CF3E-4DD5-A37E-375D2DFA7C03}"/>
                </a:ext>
              </a:extLst>
            </p:cNvPr>
            <p:cNvSpPr txBox="1"/>
            <p:nvPr/>
          </p:nvSpPr>
          <p:spPr>
            <a:xfrm>
              <a:off x="6573328" y="4823207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E8795A-0194-43B3-822B-FDCCF8C41CA8}"/>
                </a:ext>
              </a:extLst>
            </p:cNvPr>
            <p:cNvCxnSpPr/>
            <p:nvPr/>
          </p:nvCxnSpPr>
          <p:spPr bwMode="auto">
            <a:xfrm flipH="1">
              <a:off x="5767785" y="5161761"/>
              <a:ext cx="805543" cy="4048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9B409E2-D608-4C05-A43B-76747F64EE1D}"/>
                </a:ext>
              </a:extLst>
            </p:cNvPr>
            <p:cNvCxnSpPr/>
            <p:nvPr/>
          </p:nvCxnSpPr>
          <p:spPr bwMode="auto">
            <a:xfrm>
              <a:off x="7355453" y="5161761"/>
              <a:ext cx="928914" cy="43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D448009-F6B1-472B-BAC9-6E0FA31CF3CF}"/>
              </a:ext>
            </a:extLst>
          </p:cNvPr>
          <p:cNvGrpSpPr/>
          <p:nvPr/>
        </p:nvGrpSpPr>
        <p:grpSpPr>
          <a:xfrm>
            <a:off x="4567096" y="3236686"/>
            <a:ext cx="928914" cy="714301"/>
            <a:chOff x="4567096" y="3236686"/>
            <a:chExt cx="928914" cy="7143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4CC102-A2C0-42A0-AAFD-B371F8078FCA}"/>
                </a:ext>
              </a:extLst>
            </p:cNvPr>
            <p:cNvSpPr txBox="1"/>
            <p:nvPr/>
          </p:nvSpPr>
          <p:spPr>
            <a:xfrm>
              <a:off x="4567096" y="3612433"/>
              <a:ext cx="928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Tuple 1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EECF7A9-8EEF-40D1-9614-FD6563CE9F84}"/>
                </a:ext>
              </a:extLst>
            </p:cNvPr>
            <p:cNvCxnSpPr/>
            <p:nvPr/>
          </p:nvCxnSpPr>
          <p:spPr bwMode="auto">
            <a:xfrm flipV="1">
              <a:off x="5050973" y="3236686"/>
              <a:ext cx="0" cy="3757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EEB7E4-8A7A-4612-AB27-30FF219AE14F}"/>
              </a:ext>
            </a:extLst>
          </p:cNvPr>
          <p:cNvSpPr txBox="1"/>
          <p:nvPr/>
        </p:nvSpPr>
        <p:spPr>
          <a:xfrm>
            <a:off x="4567096" y="4583411"/>
            <a:ext cx="43978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</a:rPr>
              <a:t>Discussion: </a:t>
            </a:r>
            <a:r>
              <a:rPr lang="en-US" sz="1800" dirty="0"/>
              <a:t>Give a comparison between pull and push model of pipelining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89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68350" y="38753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Processing: Optimization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839374" y="1180730"/>
            <a:ext cx="7629923" cy="458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 dirty="0"/>
              <a:t>Each relational algebra operation can be evaluated using one of several different algorithms</a:t>
            </a:r>
            <a:endParaRPr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Correspondingly, a relational-algebra expression can be evaluated in many ways. </a:t>
            </a:r>
            <a:endParaRPr dirty="0"/>
          </a:p>
          <a:p>
            <a:pPr marL="342900" lvl="0" indent="-2032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0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 dirty="0"/>
              <a:t>Annotated expression specifying detailed evaluation strategy is called an </a:t>
            </a:r>
            <a:r>
              <a:rPr lang="en-US" sz="2000" b="1" dirty="0">
                <a:solidFill>
                  <a:srgbClr val="002060"/>
                </a:solidFill>
              </a:rPr>
              <a:t>evaluation-plan</a:t>
            </a:r>
            <a:r>
              <a:rPr lang="en-US" sz="2000" dirty="0"/>
              <a:t>.  E.g.,:</a:t>
            </a:r>
            <a:endParaRPr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Use an index on </a:t>
            </a:r>
            <a:r>
              <a:rPr lang="en-US" sz="2000" i="1" dirty="0"/>
              <a:t>id</a:t>
            </a:r>
            <a:r>
              <a:rPr lang="en-US" sz="2000" dirty="0"/>
              <a:t> to find instructors with id &gt; 50501 </a:t>
            </a:r>
            <a:r>
              <a:rPr lang="en-US" sz="2000" dirty="0">
                <a:solidFill>
                  <a:srgbClr val="FF0000"/>
                </a:solidFill>
              </a:rPr>
              <a:t>(Answer 2)</a:t>
            </a:r>
            <a:r>
              <a:rPr lang="en-US" sz="2000" dirty="0"/>
              <a:t>,</a:t>
            </a:r>
            <a:endParaRPr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dirty="0"/>
              <a:t>Or perform complete relation scan and discard instructors with  id &lt;= 50501 </a:t>
            </a:r>
            <a:r>
              <a:rPr lang="en-US" sz="2000" dirty="0">
                <a:solidFill>
                  <a:srgbClr val="FF0000"/>
                </a:solidFill>
              </a:rPr>
              <a:t>(Answer 1)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Steps: Optimization (Cont.)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830496" y="1102497"/>
            <a:ext cx="7533439" cy="427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 b="1">
                <a:solidFill>
                  <a:srgbClr val="002060"/>
                </a:solidFill>
              </a:rPr>
              <a:t>Query Optimization</a:t>
            </a:r>
            <a:r>
              <a:rPr lang="en-US" sz="2000"/>
              <a:t>: Amongst all equivalent evaluation plans choose the one with lowest cost.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 Cost is estimated using statistical information from the</a:t>
            </a:r>
            <a:br>
              <a:rPr lang="en-US" sz="2000"/>
            </a:br>
            <a:r>
              <a:rPr lang="en-US" sz="2000"/>
              <a:t> database catalog</a:t>
            </a:r>
            <a:endParaRPr/>
          </a:p>
          <a:p>
            <a:pPr marL="1085850" lvl="2" indent="-228600" algn="l" rtl="0">
              <a:spcBef>
                <a:spcPts val="7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e.g.. number of tuples in each relation, size of tuples, etc.</a:t>
            </a:r>
            <a:endParaRPr/>
          </a:p>
          <a:p>
            <a:pPr marL="342900" lvl="0" indent="-2032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None/>
            </a:pPr>
            <a:endParaRPr sz="200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In this chapter we study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How to measure query costs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Algorithms for evaluating relational algebra operations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How to combine algorithms for individual operations in order to evaluate a complete expression</a:t>
            </a: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768350" y="727075"/>
            <a:ext cx="7911416" cy="536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Many factors contribute to time cost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i="1">
                <a:solidFill>
                  <a:srgbClr val="FF0000"/>
                </a:solidFill>
              </a:rPr>
              <a:t>disk access, CPU</a:t>
            </a:r>
            <a:r>
              <a:rPr lang="en-US" sz="2000">
                <a:solidFill>
                  <a:srgbClr val="FF0000"/>
                </a:solidFill>
              </a:rPr>
              <a:t>, and network </a:t>
            </a:r>
            <a:r>
              <a:rPr lang="en-US" sz="2000" i="1">
                <a:solidFill>
                  <a:srgbClr val="FF0000"/>
                </a:solidFill>
              </a:rPr>
              <a:t>communication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Cost can be measured based on 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1">
                <a:solidFill>
                  <a:srgbClr val="002060"/>
                </a:solidFill>
              </a:rPr>
              <a:t>response time</a:t>
            </a:r>
            <a:r>
              <a:rPr lang="en-US" sz="2000"/>
              <a:t>, i.e. total elapsed time for answering query, or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total </a:t>
            </a:r>
            <a:r>
              <a:rPr lang="en-US" sz="2000" b="1">
                <a:solidFill>
                  <a:srgbClr val="002060"/>
                </a:solidFill>
              </a:rPr>
              <a:t>resource consumption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We use total resource consumption as cost metric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Response time harder to estimate, and minimizing resource consumption is a good idea in a shared database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We ignore CPU costs for simplicity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Real systems do take CPU cost into account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Network costs must be considered for parallel systems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We describe how to estimate the cost of each operation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We do not include cost to writing output to disk</a:t>
            </a: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661182" y="3615397"/>
            <a:ext cx="6428935" cy="2152357"/>
          </a:xfrm>
          <a:prstGeom prst="irregularSeal2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Helvetica Neue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cost we will consider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Helvetica Neue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query evaluation plan?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Helvetica Neue"/>
              <a:buNone/>
            </a:pP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why? Why not?</a:t>
            </a:r>
            <a:endParaRPr sz="2000" b="0" i="0" u="none" strike="noStrike" cap="non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830496" y="1102497"/>
            <a:ext cx="7576657" cy="520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/>
              <a:t>Disk cost can be estimated as: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Number of seeks             * average-seek-cost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Number of blocks read     * average-block-read-cost</a:t>
            </a:r>
            <a:endParaRPr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SzPts val="2200"/>
              <a:buChar char="•"/>
            </a:pPr>
            <a:r>
              <a:rPr lang="en-US" sz="2000"/>
              <a:t>Number of blocks written * average-block-write-cost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FF0000"/>
                </a:solidFill>
              </a:rPr>
              <a:t>What is number of seeks?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Answer: The number of times, the disk head directly moves from one track to another track.</a:t>
            </a:r>
            <a:endParaRPr sz="20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FF0000"/>
                </a:solidFill>
              </a:rPr>
              <a:t>What is number of block reads?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Answer: The number of blocks need to be transferred from disk to memory to process the query.</a:t>
            </a:r>
            <a:endParaRPr sz="200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FF0000"/>
                </a:solidFill>
              </a:rPr>
              <a:t>What is number of blocks written?</a:t>
            </a:r>
            <a:endParaRPr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000">
                <a:solidFill>
                  <a:srgbClr val="0000FF"/>
                </a:solidFill>
              </a:rPr>
              <a:t>Answer: The number of blocks need to be written to disk from memory to process the query.</a:t>
            </a:r>
            <a:endParaRPr/>
          </a:p>
          <a:p>
            <a:pPr marL="342900" lvl="0" indent="-224155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4699</Words>
  <Application>Microsoft Office PowerPoint</Application>
  <PresentationFormat>On-screen Show (4:3)</PresentationFormat>
  <Paragraphs>1026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Arimo</vt:lpstr>
      <vt:lpstr>Arial</vt:lpstr>
      <vt:lpstr>Times New Roman</vt:lpstr>
      <vt:lpstr>Helvetica</vt:lpstr>
      <vt:lpstr>Calibri</vt:lpstr>
      <vt:lpstr>Helvetica Neue</vt:lpstr>
      <vt:lpstr>Wingdings</vt:lpstr>
      <vt:lpstr>MS PGothic</vt:lpstr>
      <vt:lpstr>Arial</vt:lpstr>
      <vt:lpstr>Monotype Sorts</vt:lpstr>
      <vt:lpstr>Noto Sans Symbols</vt:lpstr>
      <vt:lpstr>db</vt:lpstr>
      <vt:lpstr>Equation</vt:lpstr>
      <vt:lpstr>Query Processing</vt:lpstr>
      <vt:lpstr>Query Processing</vt:lpstr>
      <vt:lpstr>Basic Steps in Query Processing</vt:lpstr>
      <vt:lpstr>Basic Steps in Query Processing (Cont.)</vt:lpstr>
      <vt:lpstr>Basic Steps in Query Processing: Optimization</vt:lpstr>
      <vt:lpstr>Basic Steps in Query Processing: Optimization</vt:lpstr>
      <vt:lpstr>Basic Steps: Optimization (Cont.)</vt:lpstr>
      <vt:lpstr>Measures of Query Cost</vt:lpstr>
      <vt:lpstr>Measures of Query Cost</vt:lpstr>
      <vt:lpstr>Magnetic Hard Disk Mechanism</vt:lpstr>
      <vt:lpstr>Measures of Query Cost</vt:lpstr>
      <vt:lpstr>Selection Operation</vt:lpstr>
      <vt:lpstr>Selections Using Indices</vt:lpstr>
      <vt:lpstr>Selections Using Indices</vt:lpstr>
      <vt:lpstr>Selections Using Indices</vt:lpstr>
      <vt:lpstr>Selections Using Indices</vt:lpstr>
      <vt:lpstr>Implementation of Complex Selections</vt:lpstr>
      <vt:lpstr>Algorithms for Complex Selections</vt:lpstr>
      <vt:lpstr>Sorting</vt:lpstr>
      <vt:lpstr>Example: External Sorting Using Sort-Merge</vt:lpstr>
      <vt:lpstr>External Sort-Merge (Run Creation)</vt:lpstr>
      <vt:lpstr>External Sort-Merge (Sort-Merge)</vt:lpstr>
      <vt:lpstr>External Sort-Merge (Sort Merge)</vt:lpstr>
      <vt:lpstr>External Sort-Merge (Algorithm Analysis)</vt:lpstr>
      <vt:lpstr>External Sort-Merge (Algorithm Analysis)</vt:lpstr>
      <vt:lpstr>External Sort-Merge (Algorithm Analysis)</vt:lpstr>
      <vt:lpstr>External Sort-Merge (Algorithm Analysis)</vt:lpstr>
      <vt:lpstr>External Sort-Merge (Algorithm Analysis)</vt:lpstr>
      <vt:lpstr>Join Operation</vt:lpstr>
      <vt:lpstr>Nested-Loop Join</vt:lpstr>
      <vt:lpstr>Nested-Loop Join</vt:lpstr>
      <vt:lpstr>Nested-Loop Join</vt:lpstr>
      <vt:lpstr>Nested-Loop Join</vt:lpstr>
      <vt:lpstr>Nested-Loop Join</vt:lpstr>
      <vt:lpstr>Nested-Loop Join</vt:lpstr>
      <vt:lpstr>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Block Nested-Loop Join</vt:lpstr>
      <vt:lpstr>Evaluation of Expressions</vt:lpstr>
      <vt:lpstr>Materialization</vt:lpstr>
      <vt:lpstr>Materialization</vt:lpstr>
      <vt:lpstr>Materialization (Cont.)</vt:lpstr>
      <vt:lpstr>Materialization (Cont.)</vt:lpstr>
      <vt:lpstr>Materialization (Cont.)</vt:lpstr>
      <vt:lpstr>Materialization (Cont.)</vt:lpstr>
      <vt:lpstr>Materialization (Cont.)</vt:lpstr>
      <vt:lpstr>Pipelining</vt:lpstr>
      <vt:lpstr>Pipelining</vt:lpstr>
      <vt:lpstr>Example: External Sorting Using Sort-Merge</vt:lpstr>
      <vt:lpstr>Pipelining (Cont.)</vt:lpstr>
      <vt:lpstr>Pipelining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</dc:title>
  <dc:creator>Marilyn Turnamian</dc:creator>
  <cp:lastModifiedBy>NSU</cp:lastModifiedBy>
  <cp:revision>37</cp:revision>
  <dcterms:created xsi:type="dcterms:W3CDTF">2000-02-23T18:58:38Z</dcterms:created>
  <dcterms:modified xsi:type="dcterms:W3CDTF">2025-01-28T06:04:07Z</dcterms:modified>
</cp:coreProperties>
</file>