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4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96" r:id="rId16"/>
    <p:sldId id="297" r:id="rId17"/>
    <p:sldId id="295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94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92" r:id="rId40"/>
    <p:sldId id="293" r:id="rId41"/>
  </p:sldIdLst>
  <p:sldSz cx="9144000" cy="6858000" type="screen4x3"/>
  <p:notesSz cx="6997700" cy="9283700"/>
  <p:embeddedFontLst>
    <p:embeddedFont>
      <p:font typeface="Helvetica" panose="020B0604020202020204" pitchFamily="34" charset="0"/>
      <p:regular r:id="rId43"/>
      <p:bold r:id="rId44"/>
      <p:italic r:id="rId45"/>
      <p:boldItalic r:id="rId46"/>
    </p:embeddedFont>
    <p:embeddedFont>
      <p:font typeface="Helvetica Neue" panose="020B0604020202020204" charset="0"/>
      <p:regular r:id="rId47"/>
      <p:bold r:id="rId48"/>
      <p:italic r:id="rId49"/>
      <p:boldItalic r:id="rId50"/>
    </p:embeddedFont>
    <p:embeddedFont>
      <p:font typeface="Tahoma" panose="020B0604030504040204" pitchFamily="34" charset="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000000"/>
          </p15:clr>
        </p15:guide>
        <p15:guide id="2" pos="576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3" roundtripDataSignature="AMtx7mhkjwOjQZORM2lAc9Qp1ZUHdPfB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C047B4-A4F5-4BB8-AFF8-575519D8DF3B}">
  <a:tblStyle styleId="{67C047B4-A4F5-4BB8-AFF8-575519D8DF3B}" styleName="Table_0">
    <a:wholeTbl>
      <a:tcTxStyle b="off" i="off">
        <a:font>
          <a:latin typeface="Helvetica"/>
          <a:ea typeface="Helvetica"/>
          <a:cs typeface="Helvetica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tcBdr/>
        <a:fill>
          <a:solidFill>
            <a:srgbClr val="CACA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ACA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E6E6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/>
        <a:fill>
          <a:solidFill>
            <a:srgbClr val="E6E6E6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6D7B7E2-9EA6-4083-AED7-C05BD1E89730}" styleName="Table_1">
    <a:wholeTbl>
      <a:tcTxStyle b="off" i="off">
        <a:font>
          <a:latin typeface="Helvetica"/>
          <a:ea typeface="Helvetica"/>
          <a:cs typeface="Helvetica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accent4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707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3.fntdata"/><Relationship Id="rId53" Type="http://customschemas.google.com/relationships/presentationmetadata" Target="meta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4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7.fntdata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2.fntdata"/><Relationship Id="rId5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13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15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16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17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4ecb2d760_0_100:notes"/>
          <p:cNvSpPr txBox="1">
            <a:spLocks noGrp="1"/>
          </p:cNvSpPr>
          <p:nvPr>
            <p:ph type="body" idx="1"/>
          </p:nvPr>
        </p:nvSpPr>
        <p:spPr>
          <a:xfrm>
            <a:off x="933450" y="4410075"/>
            <a:ext cx="5130900" cy="4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g294ecb2d76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900" cy="348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8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4ecb2d760_0_0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294ecb2d7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g294ecb2d760_0_0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4ecb2d760_0_8:notes"/>
          <p:cNvSpPr txBox="1">
            <a:spLocks noGrp="1"/>
          </p:cNvSpPr>
          <p:nvPr>
            <p:ph type="body" idx="1"/>
          </p:nvPr>
        </p:nvSpPr>
        <p:spPr>
          <a:xfrm>
            <a:off x="933450" y="4410075"/>
            <a:ext cx="5130900" cy="4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g294ecb2d76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900" cy="348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9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20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21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22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22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4389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94ecb2d760_0_176:notes"/>
          <p:cNvSpPr txBox="1">
            <a:spLocks noGrp="1"/>
          </p:cNvSpPr>
          <p:nvPr>
            <p:ph type="body" idx="1"/>
          </p:nvPr>
        </p:nvSpPr>
        <p:spPr>
          <a:xfrm>
            <a:off x="933450" y="4410075"/>
            <a:ext cx="5130900" cy="4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9" name="Google Shape;259;g294ecb2d760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900" cy="348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602dbe8f53_0_13:notes"/>
          <p:cNvSpPr txBox="1">
            <a:spLocks noGrp="1"/>
          </p:cNvSpPr>
          <p:nvPr>
            <p:ph type="body" idx="1"/>
          </p:nvPr>
        </p:nvSpPr>
        <p:spPr>
          <a:xfrm>
            <a:off x="933450" y="4410075"/>
            <a:ext cx="5130900" cy="4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g2602dbe8f5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602dbe8f53_0_0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2602dbe8f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900" cy="348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g2602dbe8f53_0_0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602dbe8f53_0_6:notes"/>
          <p:cNvSpPr txBox="1">
            <a:spLocks noGrp="1"/>
          </p:cNvSpPr>
          <p:nvPr>
            <p:ph type="body" idx="1"/>
          </p:nvPr>
        </p:nvSpPr>
        <p:spPr>
          <a:xfrm>
            <a:off x="933450" y="4410075"/>
            <a:ext cx="5130900" cy="4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602dbe8f5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25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p26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602dbe8f53_0_40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2602dbe8f5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g2602dbe8f53_0_40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29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Google Shape;358;p36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710"/>
              <a:buNone/>
              <a:defRPr/>
            </a:lvl2pPr>
            <a:lvl3pPr lvl="2" algn="ctr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5pPr>
            <a:lvl6pPr lvl="5" algn="ctr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6pPr>
            <a:lvl7pPr lvl="6" algn="ctr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7pPr>
            <a:lvl8pPr lvl="7" algn="ctr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8pPr>
            <a:lvl9pPr lvl="8" algn="ctr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8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8"/>
          <p:cNvSpPr txBox="1">
            <a:spLocks noGrp="1"/>
          </p:cNvSpPr>
          <p:nvPr>
            <p:ph type="body" idx="1"/>
          </p:nvPr>
        </p:nvSpPr>
        <p:spPr>
          <a:xfrm>
            <a:off x="814388" y="1093788"/>
            <a:ext cx="3754437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7338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280"/>
              <a:buChar char="●"/>
              <a:defRPr sz="2400"/>
            </a:lvl2pPr>
            <a:lvl3pPr marL="1371600" lvl="2" indent="-3365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Char char="4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marL="2743200" lvl="5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marL="3200400" lvl="6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marL="3657600" lvl="7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marL="4114800" lvl="8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>
            <a:endParaRPr/>
          </a:p>
        </p:txBody>
      </p:sp>
      <p:sp>
        <p:nvSpPr>
          <p:cNvPr id="56" name="Google Shape;56;p48"/>
          <p:cNvSpPr txBox="1">
            <a:spLocks noGrp="1"/>
          </p:cNvSpPr>
          <p:nvPr>
            <p:ph type="body" idx="2"/>
          </p:nvPr>
        </p:nvSpPr>
        <p:spPr>
          <a:xfrm>
            <a:off x="4721225" y="1093788"/>
            <a:ext cx="3754438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7338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280"/>
              <a:buChar char="●"/>
              <a:defRPr sz="2400"/>
            </a:lvl2pPr>
            <a:lvl3pPr marL="1371600" lvl="2" indent="-3365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Char char="4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marL="2743200" lvl="5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marL="3200400" lvl="6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marL="3657600" lvl="7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marL="4114800" lvl="8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>
            <a:endParaRPr/>
          </a:p>
        </p:txBody>
      </p:sp>
      <p:sp>
        <p:nvSpPr>
          <p:cNvPr id="57" name="Google Shape;57;p4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71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36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4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0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315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SzPts val="2090"/>
              <a:buFont typeface="Noto Sans Symbols"/>
              <a:buChar char="▪"/>
              <a:defRPr sz="1900"/>
            </a:lvl1pPr>
            <a:lvl2pPr marL="914400" lvl="1" indent="-35433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Arial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530"/>
              <a:buFont typeface="Noto Sans Symbols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Noto Sans Symbols"/>
              <a:buChar char="▪"/>
              <a:defRPr/>
            </a:lvl5pPr>
            <a:lvl6pPr marL="2743200" lvl="5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4ecb2d760_0_17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1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94ecb2d760_0_81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294ecb2d760_0_81"/>
          <p:cNvSpPr txBox="1">
            <a:spLocks noGrp="1"/>
          </p:cNvSpPr>
          <p:nvPr>
            <p:ph type="body" idx="1"/>
          </p:nvPr>
        </p:nvSpPr>
        <p:spPr>
          <a:xfrm>
            <a:off x="437424" y="1102497"/>
            <a:ext cx="8408100" cy="53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7345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  <a:defRPr sz="1700"/>
            </a:lvl1pPr>
            <a:lvl2pPr marL="914400" lvl="1" indent="-347344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1870"/>
              <a:buFont typeface="Arial"/>
              <a:buChar char="•"/>
              <a:defRPr sz="1700"/>
            </a:lvl2pPr>
            <a:lvl3pPr marL="1371600" lvl="2" indent="-33655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Char char="▪"/>
              <a:defRPr sz="1700"/>
            </a:lvl3pPr>
            <a:lvl4pPr marL="1828800" lvl="3" indent="-33655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1700"/>
              <a:buFont typeface="Arial"/>
              <a:buChar char="•"/>
              <a:defRPr sz="1700"/>
            </a:lvl4pPr>
            <a:lvl5pPr marL="2286000" lvl="4" indent="-33655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Char char="▪"/>
              <a:defRPr sz="1700"/>
            </a:lvl5pPr>
            <a:lvl6pPr marL="2743200" lvl="5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  <p:sp>
        <p:nvSpPr>
          <p:cNvPr id="25" name="Google Shape;25;g294ecb2d760_0_8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>
            <a:spLocks noGrp="1"/>
          </p:cNvSpPr>
          <p:nvPr>
            <p:ph type="title"/>
          </p:nvPr>
        </p:nvSpPr>
        <p:spPr>
          <a:xfrm rot="5400000">
            <a:off x="4895850" y="2047875"/>
            <a:ext cx="588010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2"/>
          <p:cNvSpPr txBox="1">
            <a:spLocks noGrp="1"/>
          </p:cNvSpPr>
          <p:nvPr>
            <p:ph type="body" idx="1"/>
          </p:nvPr>
        </p:nvSpPr>
        <p:spPr>
          <a:xfrm rot="5400000">
            <a:off x="781050" y="104775"/>
            <a:ext cx="5880100" cy="59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718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710"/>
              <a:buChar char="●"/>
              <a:defRPr/>
            </a:lvl2pPr>
            <a:lvl3pPr marL="1371600" lvl="2" indent="-32575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530"/>
              <a:buChar char="4"/>
              <a:defRPr/>
            </a:lvl3pPr>
            <a:lvl4pPr marL="1828800" lvl="3" indent="-3429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  <p:sp>
        <p:nvSpPr>
          <p:cNvPr id="29" name="Google Shape;29;p4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3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3"/>
          <p:cNvSpPr txBox="1">
            <a:spLocks noGrp="1"/>
          </p:cNvSpPr>
          <p:nvPr>
            <p:ph type="body" idx="1"/>
          </p:nvPr>
        </p:nvSpPr>
        <p:spPr>
          <a:xfrm rot="5400000">
            <a:off x="2193131" y="-284957"/>
            <a:ext cx="4903787" cy="766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718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710"/>
              <a:buChar char="●"/>
              <a:defRPr/>
            </a:lvl2pPr>
            <a:lvl3pPr marL="1371600" lvl="2" indent="-32575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530"/>
              <a:buChar char="4"/>
              <a:defRPr/>
            </a:lvl3pPr>
            <a:lvl4pPr marL="1828800" lvl="3" indent="-3429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  <p:sp>
        <p:nvSpPr>
          <p:cNvPr id="33" name="Google Shape;33;p4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4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1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>
            <a:endParaRPr/>
          </a:p>
        </p:txBody>
      </p:sp>
      <p:sp>
        <p:nvSpPr>
          <p:cNvPr id="38" name="Google Shape;38;p4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39751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SzPts val="2660"/>
              <a:buChar char="●"/>
              <a:defRPr sz="2800"/>
            </a:lvl2pPr>
            <a:lvl3pPr marL="1371600" lvl="2" indent="-358139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040"/>
              <a:buChar char="4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238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marL="2743200" lvl="5" indent="-3238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marL="3200400" lvl="6" indent="-3238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marL="3657600" lvl="7" indent="-3238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marL="4114800" lvl="8" indent="-3238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>
            <a:endParaRPr/>
          </a:p>
        </p:txBody>
      </p:sp>
      <p:sp>
        <p:nvSpPr>
          <p:cNvPr id="42" name="Google Shape;42;p4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1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4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492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Char char="●"/>
              <a:defRPr sz="2000"/>
            </a:lvl2pPr>
            <a:lvl3pPr marL="1371600" lvl="2" indent="-32575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530"/>
              <a:buChar char="4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marL="2743200" lvl="5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marL="3200400" lvl="6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marL="3657600" lvl="7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marL="4114800" lvl="8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4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4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492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Char char="●"/>
              <a:defRPr sz="2000"/>
            </a:lvl2pPr>
            <a:lvl3pPr marL="1371600" lvl="2" indent="-32575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530"/>
              <a:buChar char="4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marL="2743200" lvl="5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marL="3200400" lvl="6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marL="3657600" lvl="7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marL="4114800" lvl="8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>
            <a:endParaRPr/>
          </a:p>
        </p:txBody>
      </p:sp>
      <p:sp>
        <p:nvSpPr>
          <p:cNvPr id="52" name="Google Shape;52;p4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718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71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2575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53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Google Shape;11;p3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7"/>
          <p:cNvSpPr txBox="1"/>
          <p:nvPr/>
        </p:nvSpPr>
        <p:spPr>
          <a:xfrm>
            <a:off x="4532312" y="6613525"/>
            <a:ext cx="34290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00"/>
              <a:buFont typeface="Helvetica Neue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7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" name="Google Shape;14;p37"/>
          <p:cNvSpPr/>
          <p:nvPr/>
        </p:nvSpPr>
        <p:spPr>
          <a:xfrm>
            <a:off x="8916987" y="5445125"/>
            <a:ext cx="227012" cy="47625"/>
          </a:xfrm>
          <a:custGeom>
            <a:avLst/>
            <a:gdLst/>
            <a:ahLst/>
            <a:cxnLst/>
            <a:rect l="l" t="t" r="r" b="b"/>
            <a:pathLst>
              <a:path w="285" h="61" extrusionOk="0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9"/>
          <p:cNvSpPr txBox="1"/>
          <p:nvPr/>
        </p:nvSpPr>
        <p:spPr>
          <a:xfrm>
            <a:off x="4532312" y="6613525"/>
            <a:ext cx="34290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00"/>
              <a:buFont typeface="Helvetica Neue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9"/>
          <p:cNvSpPr/>
          <p:nvPr/>
        </p:nvSpPr>
        <p:spPr>
          <a:xfrm>
            <a:off x="8916987" y="5445125"/>
            <a:ext cx="227012" cy="47625"/>
          </a:xfrm>
          <a:custGeom>
            <a:avLst/>
            <a:gdLst/>
            <a:ahLst/>
            <a:cxnLst/>
            <a:rect l="l" t="t" r="r" b="b"/>
            <a:pathLst>
              <a:path w="285" h="61" extrusionOk="0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39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718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71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2575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53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8142287" cy="109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Object-Based Databases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endParaRPr/>
          </a:p>
        </p:txBody>
      </p:sp>
      <p:sp>
        <p:nvSpPr>
          <p:cNvPr id="142" name="Google Shape;142;p10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add a method declaration with a structured type.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SzPts val="2090"/>
              <a:buNone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9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ageOnDate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-US" sz="19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onDate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SzPts val="2090"/>
              <a:buNone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returns interval year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body is given separately.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instance method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ageOnDate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onDate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returns interval year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for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CustomerType</a:t>
            </a: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begin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return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onDate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self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dateOfBirth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now find the age of each customer: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name.lastname, ageOnDate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current_date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Constructor Functions</a:t>
            </a:r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1" i="0" u="none">
                <a:solidFill>
                  <a:srgbClr val="0033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Constructor functions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used to create values of structured types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</a:t>
            </a:r>
            <a:b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function </a:t>
            </a:r>
            <a:r>
              <a:rPr lang="en-US" sz="19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9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f_name </a:t>
            </a: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(20), </a:t>
            </a:r>
            <a:r>
              <a:rPr lang="en-US" sz="19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l_name </a:t>
            </a: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(20))</a:t>
            </a:r>
            <a:b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returns </a:t>
            </a:r>
            <a:r>
              <a:rPr lang="en-US" sz="19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br>
              <a:rPr lang="en-US" sz="19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begin</a:t>
            </a:r>
            <a:b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set self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19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firstname = f_name;</a:t>
            </a:r>
            <a:br>
              <a:rPr lang="en-US" sz="19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9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self.</a:t>
            </a:r>
            <a:r>
              <a:rPr lang="en-US" sz="19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lastname 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</a:t>
            </a:r>
            <a:r>
              <a:rPr lang="en-US" sz="19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l_name;</a:t>
            </a:r>
            <a:b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create a value of type </a:t>
            </a:r>
            <a:r>
              <a:rPr lang="en-US" sz="19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Name,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we use</a:t>
            </a:r>
            <a:b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</a:t>
            </a:r>
            <a:r>
              <a:rPr lang="en-US" sz="19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(‘John’, ‘Smith’)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Normally used in insert statements</a:t>
            </a:r>
            <a:b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into </a:t>
            </a:r>
            <a:r>
              <a:rPr lang="en-US" sz="1900" b="1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</a:t>
            </a:r>
            <a:r>
              <a:rPr lang="en-US" sz="19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values</a:t>
            </a:r>
            <a:b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</a:t>
            </a:r>
            <a:r>
              <a:rPr lang="en-US" sz="19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(‘John’, ‘Smith),</a:t>
            </a:r>
            <a:b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</a:t>
            </a:r>
            <a:r>
              <a:rPr lang="en-US" sz="19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Address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(’20 Main St’, ‘New York’, ‘11001’),</a:t>
            </a:r>
            <a:b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 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‘1960-8-22’);</a:t>
            </a:r>
            <a:endParaRPr/>
          </a:p>
        </p:txBody>
      </p:sp>
      <p:sp>
        <p:nvSpPr>
          <p:cNvPr id="149" name="Google Shape;149;p11"/>
          <p:cNvSpPr txBox="1"/>
          <p:nvPr/>
        </p:nvSpPr>
        <p:spPr>
          <a:xfrm>
            <a:off x="5795962" y="2884487"/>
            <a:ext cx="26797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Helvetica Neue"/>
              <a:buNone/>
            </a:pPr>
            <a:r>
              <a:rPr lang="en-US" sz="1600" b="1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AutoNum type="alphaLcPeriod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 type and create a  constructor function Address for Address type.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AutoNum type="alphaLcPeriod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a tuple using your name and address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 Inheritance</a:t>
            </a:r>
            <a:endParaRPr/>
          </a:p>
        </p:txBody>
      </p:sp>
      <p:sp>
        <p:nvSpPr>
          <p:cNvPr id="156" name="Google Shape;156;p12"/>
          <p:cNvSpPr txBox="1">
            <a:spLocks noGrp="1"/>
          </p:cNvSpPr>
          <p:nvPr>
            <p:ph type="body" idx="4294967295"/>
          </p:nvPr>
        </p:nvSpPr>
        <p:spPr>
          <a:xfrm>
            <a:off x="449262" y="1217612"/>
            <a:ext cx="8501062" cy="557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Suppose that we have the following type definition for people: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type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Person</a:t>
            </a:r>
            <a:b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 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 </a:t>
            </a:r>
            <a:r>
              <a:rPr lang="en-US" sz="1800" b="1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b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</a:t>
            </a: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address </a:t>
            </a:r>
            <a:r>
              <a:rPr lang="en-US" sz="1800" b="1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Address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inheritance to define the student and teacher types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type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Student</a:t>
            </a:r>
            <a:b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 </a:t>
            </a: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Person</a:t>
            </a:r>
            <a:b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degree       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varchar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(20),</a:t>
            </a:r>
            <a:b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</a:t>
            </a: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department 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varchar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(20))</a:t>
            </a:r>
            <a:b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type </a:t>
            </a: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Teacher</a:t>
            </a:r>
            <a:b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 </a:t>
            </a: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Person</a:t>
            </a:r>
            <a:b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salary         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integer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b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</a:t>
            </a: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department 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varchar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(20))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Subtypes can redefine methods by using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overriding method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place of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method declaration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 Inheritance</a:t>
            </a:r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body" idx="4294967295"/>
          </p:nvPr>
        </p:nvSpPr>
        <p:spPr>
          <a:xfrm>
            <a:off x="449262" y="1217612"/>
            <a:ext cx="4333875" cy="557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Suppose that we have the following type definition for people: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type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Person</a:t>
            </a:r>
            <a:br>
              <a:rPr lang="en-US" sz="1800" b="0" i="1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1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 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 </a:t>
            </a:r>
            <a:r>
              <a:rPr lang="en-US" sz="1800" b="1" i="1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address </a:t>
            </a:r>
            <a:r>
              <a:rPr lang="en-US" sz="1800" b="1" i="1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Address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inheritance to define the student and teacher types 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type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Student</a:t>
            </a:r>
            <a:br>
              <a:rPr lang="en-US" sz="1800" b="0" i="1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1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Person</a:t>
            </a:r>
            <a:br>
              <a:rPr lang="en-US" sz="1800" b="0" i="1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1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degree       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varchar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(20),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department 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varchar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(20))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type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Teacher</a:t>
            </a:r>
            <a:br>
              <a:rPr lang="en-US" sz="1800" b="0" i="1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1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Person</a:t>
            </a:r>
            <a:br>
              <a:rPr lang="en-US" sz="1800" b="0" i="1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1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salary         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integer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department 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varchar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(20))</a:t>
            </a:r>
            <a:endParaRPr dirty="0"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6950" y="1217612"/>
            <a:ext cx="3667125" cy="37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/>
        </p:nvSpPr>
        <p:spPr>
          <a:xfrm>
            <a:off x="4806950" y="5205412"/>
            <a:ext cx="3887787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Helvetica Neue"/>
              <a:buNone/>
            </a:pPr>
            <a:r>
              <a:rPr lang="en-US" sz="1600" b="1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c. Define type inheritance for the above ERD Specialization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8EDC5-8BF0-41C6-BE95-7E3875BA3091}"/>
              </a:ext>
            </a:extLst>
          </p:cNvPr>
          <p:cNvSpPr txBox="1"/>
          <p:nvPr/>
        </p:nvSpPr>
        <p:spPr>
          <a:xfrm>
            <a:off x="492369" y="379828"/>
            <a:ext cx="69775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CREATE OR REPLACE TYPE </a:t>
            </a:r>
            <a:r>
              <a:rPr lang="en-US" sz="1800" dirty="0" err="1"/>
              <a:t>person_typ</a:t>
            </a:r>
            <a:r>
              <a:rPr lang="en-US" sz="1800" dirty="0"/>
              <a:t> AS OBJECT ( 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idno</a:t>
            </a:r>
            <a:r>
              <a:rPr lang="en-US" sz="1800" dirty="0"/>
              <a:t> NUMBER, </a:t>
            </a:r>
          </a:p>
          <a:p>
            <a:r>
              <a:rPr lang="en-US" sz="1800" dirty="0"/>
              <a:t>	name VARCHAR2(30), </a:t>
            </a:r>
          </a:p>
          <a:p>
            <a:r>
              <a:rPr lang="en-US" sz="1800" dirty="0"/>
              <a:t>	phone VARCHAR2(20)) NOT FINAL;</a:t>
            </a:r>
          </a:p>
          <a:p>
            <a:endParaRPr lang="en-US" sz="1800" dirty="0"/>
          </a:p>
          <a:p>
            <a:r>
              <a:rPr lang="en-US" sz="1800" dirty="0"/>
              <a:t>CREATE TYPE </a:t>
            </a:r>
            <a:r>
              <a:rPr lang="en-US" sz="1800" dirty="0" err="1"/>
              <a:t>student_typ</a:t>
            </a:r>
            <a:r>
              <a:rPr lang="en-US" sz="1800" dirty="0"/>
              <a:t> </a:t>
            </a:r>
            <a:r>
              <a:rPr lang="en-US" sz="1800" b="1" dirty="0"/>
              <a:t>UNDER</a:t>
            </a:r>
            <a:r>
              <a:rPr lang="en-US" sz="1800" dirty="0"/>
              <a:t> </a:t>
            </a:r>
            <a:r>
              <a:rPr lang="en-US" sz="1800" dirty="0" err="1"/>
              <a:t>person_typ</a:t>
            </a:r>
            <a:r>
              <a:rPr lang="en-US" sz="1800" dirty="0"/>
              <a:t> ( 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dept_id</a:t>
            </a:r>
            <a:r>
              <a:rPr lang="en-US" sz="1800" dirty="0"/>
              <a:t> NUMBER, </a:t>
            </a:r>
          </a:p>
          <a:p>
            <a:r>
              <a:rPr lang="en-US" sz="1800" dirty="0"/>
              <a:t>	major VARCHAR2(30) NOT FINAL;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CREATE OR REPLACE TYPE </a:t>
            </a:r>
            <a:r>
              <a:rPr lang="en-US" sz="1800" dirty="0" err="1"/>
              <a:t>employee_typ</a:t>
            </a:r>
            <a:r>
              <a:rPr lang="en-US" sz="1800" dirty="0"/>
              <a:t> UNDER </a:t>
            </a:r>
            <a:r>
              <a:rPr lang="en-US" sz="1800" dirty="0" err="1"/>
              <a:t>person_typ</a:t>
            </a:r>
            <a:r>
              <a:rPr lang="en-US" sz="1800" dirty="0"/>
              <a:t> ( 	</a:t>
            </a:r>
            <a:r>
              <a:rPr lang="en-US" sz="1800" dirty="0" err="1"/>
              <a:t>emp_id</a:t>
            </a:r>
            <a:r>
              <a:rPr lang="en-US" sz="1800" dirty="0"/>
              <a:t> NUMBER, 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mgr</a:t>
            </a:r>
            <a:r>
              <a:rPr lang="en-US" sz="1800" dirty="0"/>
              <a:t> VARCHAR2(30)); </a:t>
            </a:r>
          </a:p>
          <a:p>
            <a:endParaRPr lang="en-US" sz="1800" dirty="0"/>
          </a:p>
          <a:p>
            <a:r>
              <a:rPr lang="en-US" sz="1800" dirty="0"/>
              <a:t>CREATE TYPE </a:t>
            </a:r>
            <a:r>
              <a:rPr lang="en-US" sz="1800" dirty="0" err="1"/>
              <a:t>part_time_student_typ</a:t>
            </a:r>
            <a:r>
              <a:rPr lang="en-US" sz="1800" dirty="0"/>
              <a:t> UNDER </a:t>
            </a:r>
            <a:r>
              <a:rPr lang="en-US" sz="1800" dirty="0" err="1"/>
              <a:t>student_typ</a:t>
            </a:r>
            <a:r>
              <a:rPr lang="en-US" sz="1800" dirty="0"/>
              <a:t> ( 	</a:t>
            </a:r>
            <a:r>
              <a:rPr lang="en-US" sz="1800" b="1" dirty="0" err="1"/>
              <a:t>number_hours</a:t>
            </a:r>
            <a:r>
              <a:rPr lang="en-US" sz="1800" b="1" dirty="0"/>
              <a:t> NUMBER</a:t>
            </a:r>
            <a:r>
              <a:rPr lang="en-US" sz="1800" dirty="0"/>
              <a:t>); </a:t>
            </a:r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15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311AD-0720-4BAD-87F8-B707AE982D6C}"/>
              </a:ext>
            </a:extLst>
          </p:cNvPr>
          <p:cNvSpPr txBox="1"/>
          <p:nvPr/>
        </p:nvSpPr>
        <p:spPr>
          <a:xfrm>
            <a:off x="534572" y="548640"/>
            <a:ext cx="777943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CREATE TABLE </a:t>
            </a:r>
            <a:r>
              <a:rPr lang="en-US" sz="1800" dirty="0" err="1"/>
              <a:t>person_obj_table</a:t>
            </a:r>
            <a:r>
              <a:rPr lang="en-US" sz="1800" dirty="0"/>
              <a:t> OF </a:t>
            </a:r>
            <a:r>
              <a:rPr lang="en-US" sz="1800" dirty="0" err="1"/>
              <a:t>person_typ</a:t>
            </a:r>
            <a:r>
              <a:rPr lang="en-US" sz="1800" dirty="0"/>
              <a:t>; </a:t>
            </a:r>
          </a:p>
          <a:p>
            <a:endParaRPr lang="en-US" sz="1800" dirty="0"/>
          </a:p>
          <a:p>
            <a:r>
              <a:rPr lang="en-US" sz="1800" dirty="0"/>
              <a:t>INSERT INTO </a:t>
            </a:r>
            <a:r>
              <a:rPr lang="en-US" sz="1800" dirty="0" err="1"/>
              <a:t>person_obj_table</a:t>
            </a:r>
            <a:r>
              <a:rPr lang="en-US" sz="1800" dirty="0"/>
              <a:t> VALUES (</a:t>
            </a:r>
            <a:r>
              <a:rPr lang="en-US" sz="1800" dirty="0" err="1"/>
              <a:t>person_typ</a:t>
            </a:r>
            <a:r>
              <a:rPr lang="en-US" sz="1800" dirty="0"/>
              <a:t>(12, 'Bob Jones', '650-555-0130')); </a:t>
            </a:r>
          </a:p>
          <a:p>
            <a:endParaRPr lang="en-US" sz="1800" dirty="0"/>
          </a:p>
          <a:p>
            <a:r>
              <a:rPr lang="en-US" sz="1800" dirty="0"/>
              <a:t>INSERT INTO </a:t>
            </a:r>
            <a:r>
              <a:rPr lang="en-US" sz="1800" dirty="0" err="1"/>
              <a:t>person_obj_table</a:t>
            </a:r>
            <a:r>
              <a:rPr lang="en-US" sz="1800" dirty="0"/>
              <a:t> VALUES (</a:t>
            </a:r>
            <a:r>
              <a:rPr lang="en-US" sz="1800" dirty="0" err="1"/>
              <a:t>student_typ</a:t>
            </a:r>
            <a:r>
              <a:rPr lang="en-US" sz="1800" dirty="0"/>
              <a:t>(51, 'Joe Lane', '1-650-555-0140', 12, 'HISTORY')); </a:t>
            </a:r>
          </a:p>
          <a:p>
            <a:endParaRPr lang="en-US" sz="1800" dirty="0"/>
          </a:p>
          <a:p>
            <a:r>
              <a:rPr lang="en-US" sz="1800" dirty="0"/>
              <a:t>INSERT INTO </a:t>
            </a:r>
            <a:r>
              <a:rPr lang="en-US" sz="1800" dirty="0" err="1"/>
              <a:t>person_obj_table</a:t>
            </a:r>
            <a:r>
              <a:rPr lang="en-US" sz="1800" dirty="0"/>
              <a:t> VALUES (</a:t>
            </a:r>
            <a:r>
              <a:rPr lang="en-US" sz="1800" dirty="0" err="1"/>
              <a:t>employee_typ</a:t>
            </a:r>
            <a:r>
              <a:rPr lang="en-US" sz="1800" dirty="0"/>
              <a:t>(55, 'Jane Smith', '1-650-555-0144', 100, 'Jennifer Nelson')); </a:t>
            </a:r>
          </a:p>
          <a:p>
            <a:endParaRPr lang="en-US" sz="1800" dirty="0"/>
          </a:p>
          <a:p>
            <a:r>
              <a:rPr lang="en-US" sz="1800" dirty="0"/>
              <a:t>INSERT INTO </a:t>
            </a:r>
            <a:r>
              <a:rPr lang="en-US" sz="1800" dirty="0" err="1"/>
              <a:t>person_obj_table</a:t>
            </a:r>
            <a:r>
              <a:rPr lang="en-US" sz="1800" dirty="0"/>
              <a:t> VALUES (</a:t>
            </a:r>
            <a:r>
              <a:rPr lang="en-US" sz="1800" dirty="0" err="1"/>
              <a:t>part_time_student_typ</a:t>
            </a:r>
            <a:r>
              <a:rPr lang="en-US" sz="1800" dirty="0"/>
              <a:t>(52, 'Kim Patel', '1-650-555-0135', 14, 'PHYSICS', 20));</a:t>
            </a:r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24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99BA34-701C-44E7-B4D4-8D1A2086C3CA}"/>
              </a:ext>
            </a:extLst>
          </p:cNvPr>
          <p:cNvSpPr txBox="1"/>
          <p:nvPr/>
        </p:nvSpPr>
        <p:spPr>
          <a:xfrm>
            <a:off x="337625" y="351692"/>
            <a:ext cx="8609427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Oracle Sub-type Example</a:t>
            </a:r>
          </a:p>
          <a:p>
            <a:pPr algn="ctr"/>
            <a:endParaRPr lang="en-US" sz="2400" dirty="0"/>
          </a:p>
          <a:p>
            <a:r>
              <a:rPr lang="en-US" sz="1800" dirty="0"/>
              <a:t>CREATE OR REPLACE TYPE </a:t>
            </a:r>
            <a:r>
              <a:rPr lang="en-US" sz="1800" dirty="0" err="1"/>
              <a:t>person_typ</a:t>
            </a:r>
            <a:r>
              <a:rPr lang="en-US" sz="1800" dirty="0"/>
              <a:t> AS OBJECT ( </a:t>
            </a:r>
            <a:r>
              <a:rPr lang="en-US" sz="1800" dirty="0" err="1"/>
              <a:t>idno</a:t>
            </a:r>
            <a:r>
              <a:rPr lang="en-US" sz="1800" dirty="0"/>
              <a:t> NUMBER, name VARCHAR2(30), phone VARCHAR2(20)) NOT FINAL;/ </a:t>
            </a:r>
          </a:p>
          <a:p>
            <a:endParaRPr lang="en-US" sz="1800" dirty="0"/>
          </a:p>
          <a:p>
            <a:r>
              <a:rPr lang="en-US" sz="1800" dirty="0"/>
              <a:t>CREATE TYPE </a:t>
            </a:r>
            <a:r>
              <a:rPr lang="en-US" sz="1800" dirty="0" err="1"/>
              <a:t>student_typ</a:t>
            </a:r>
            <a:r>
              <a:rPr lang="en-US" sz="1800" dirty="0"/>
              <a:t> UNDER </a:t>
            </a:r>
            <a:r>
              <a:rPr lang="en-US" sz="1800" dirty="0" err="1"/>
              <a:t>person_typ</a:t>
            </a:r>
            <a:r>
              <a:rPr lang="en-US" sz="1800" dirty="0"/>
              <a:t> ( </a:t>
            </a:r>
            <a:r>
              <a:rPr lang="en-US" sz="1800" dirty="0" err="1"/>
              <a:t>dept_id</a:t>
            </a:r>
            <a:r>
              <a:rPr lang="en-US" sz="1800" dirty="0"/>
              <a:t> NUMBER, major VARCHAR2(30)) NOT FINAL; / </a:t>
            </a:r>
          </a:p>
          <a:p>
            <a:endParaRPr lang="en-US" sz="1800" dirty="0"/>
          </a:p>
          <a:p>
            <a:r>
              <a:rPr lang="en-US" sz="1800" dirty="0"/>
              <a:t>CREATE TYPE </a:t>
            </a:r>
            <a:r>
              <a:rPr lang="en-US" sz="1800" dirty="0" err="1"/>
              <a:t>part_time_student_typ</a:t>
            </a:r>
            <a:r>
              <a:rPr lang="en-US" sz="1800" dirty="0"/>
              <a:t> UNDER </a:t>
            </a:r>
            <a:r>
              <a:rPr lang="en-US" sz="1800" dirty="0" err="1"/>
              <a:t>student_typ</a:t>
            </a:r>
            <a:r>
              <a:rPr lang="en-US" sz="1800" dirty="0"/>
              <a:t> ( </a:t>
            </a:r>
            <a:r>
              <a:rPr lang="en-US" sz="1800" dirty="0" err="1"/>
              <a:t>number_hours</a:t>
            </a:r>
            <a:r>
              <a:rPr lang="en-US" sz="1800" dirty="0"/>
              <a:t> NUMBER); / </a:t>
            </a:r>
          </a:p>
          <a:p>
            <a:endParaRPr lang="en-US" sz="1800" dirty="0"/>
          </a:p>
          <a:p>
            <a:r>
              <a:rPr lang="en-US" sz="1800" dirty="0"/>
              <a:t>CREATE TABLE contacts ( </a:t>
            </a:r>
            <a:r>
              <a:rPr lang="en-US" sz="1800" b="1" dirty="0"/>
              <a:t>contact </a:t>
            </a:r>
            <a:r>
              <a:rPr lang="en-US" sz="1800" b="1" dirty="0" err="1"/>
              <a:t>person_typ</a:t>
            </a:r>
            <a:r>
              <a:rPr lang="en-US" sz="1800" dirty="0"/>
              <a:t>, </a:t>
            </a:r>
            <a:r>
              <a:rPr lang="en-US" sz="1800" dirty="0" err="1"/>
              <a:t>contact_date</a:t>
            </a:r>
            <a:r>
              <a:rPr lang="en-US" sz="1800" dirty="0"/>
              <a:t> DATE ); </a:t>
            </a:r>
          </a:p>
          <a:p>
            <a:endParaRPr lang="en-US" sz="1800" b="1" dirty="0"/>
          </a:p>
          <a:p>
            <a:r>
              <a:rPr lang="en-US" sz="1800" b="1" dirty="0"/>
              <a:t>INSERT INTO contacts</a:t>
            </a:r>
            <a:r>
              <a:rPr lang="en-US" sz="1800" dirty="0"/>
              <a:t> </a:t>
            </a:r>
            <a:r>
              <a:rPr lang="en-US" sz="1800" b="1" dirty="0"/>
              <a:t>VALUES</a:t>
            </a:r>
            <a:r>
              <a:rPr lang="en-US" sz="1800" dirty="0"/>
              <a:t> (</a:t>
            </a:r>
            <a:r>
              <a:rPr lang="en-US" sz="1800" dirty="0" err="1"/>
              <a:t>person_typ</a:t>
            </a:r>
            <a:r>
              <a:rPr lang="en-US" sz="1800" dirty="0"/>
              <a:t> (12, 'Bob Jones', '650-555-0130'), '24 Jun 2003' ); </a:t>
            </a:r>
          </a:p>
          <a:p>
            <a:endParaRPr lang="en-US" sz="1800" b="1" dirty="0"/>
          </a:p>
          <a:p>
            <a:r>
              <a:rPr lang="en-US" sz="1800" b="1" dirty="0"/>
              <a:t>INSERT INTO contacts</a:t>
            </a:r>
            <a:r>
              <a:rPr lang="en-US" sz="1800" dirty="0"/>
              <a:t> </a:t>
            </a:r>
            <a:r>
              <a:rPr lang="en-US" sz="1800" b="1" dirty="0"/>
              <a:t>VALUES</a:t>
            </a:r>
            <a:r>
              <a:rPr lang="en-US" sz="1800" dirty="0"/>
              <a:t> (</a:t>
            </a:r>
            <a:r>
              <a:rPr lang="en-US" sz="1800" dirty="0" err="1"/>
              <a:t>student_typ</a:t>
            </a:r>
            <a:r>
              <a:rPr lang="en-US" sz="1800" dirty="0"/>
              <a:t>(51, 'Joe Lane', '1-650-555-0178', 12, 'HISTORY'), '24 Jun 2003' ); </a:t>
            </a:r>
          </a:p>
          <a:p>
            <a:endParaRPr lang="en-US" sz="1800" b="1" dirty="0"/>
          </a:p>
          <a:p>
            <a:r>
              <a:rPr lang="en-US" sz="1800" b="1" dirty="0"/>
              <a:t>INSERT INTO contacts</a:t>
            </a:r>
            <a:r>
              <a:rPr lang="en-US" sz="1800" dirty="0"/>
              <a:t> </a:t>
            </a:r>
            <a:r>
              <a:rPr lang="en-US" sz="1800" b="1" dirty="0"/>
              <a:t>VALUES</a:t>
            </a:r>
            <a:r>
              <a:rPr lang="en-US" sz="1800" dirty="0"/>
              <a:t> (</a:t>
            </a:r>
            <a:r>
              <a:rPr lang="en-US" sz="1800" dirty="0" err="1"/>
              <a:t>part_time_student_typ</a:t>
            </a:r>
            <a:r>
              <a:rPr lang="en-US" sz="1800" dirty="0"/>
              <a:t>(52, 'Kim Patel', '1-650-555-0190', 14, 'PHYSICS', 20), '24 Jun 2003’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3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 Inheritance</a:t>
            </a:r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body" idx="1"/>
          </p:nvPr>
        </p:nvSpPr>
        <p:spPr>
          <a:xfrm>
            <a:off x="1128712" y="1093787"/>
            <a:ext cx="7142162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60"/>
              <a:buFont typeface="Noto Sans Symbols"/>
              <a:buChar char="▪"/>
            </a:pPr>
            <a:r>
              <a:rPr lang="en-US" sz="16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Tables created from subtypes can further be specified as </a:t>
            </a:r>
            <a:r>
              <a:rPr lang="en-US" sz="1600" b="1" i="0" u="none" dirty="0" err="1">
                <a:solidFill>
                  <a:srgbClr val="0033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subtables</a:t>
            </a:r>
            <a:endParaRPr dirty="0"/>
          </a:p>
          <a:p>
            <a:pPr marL="342900" lvl="0" indent="-23114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1760"/>
              <a:buFont typeface="Noto Sans Symbols"/>
              <a:buNone/>
            </a:pPr>
            <a:endParaRPr sz="16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1760"/>
              <a:buFont typeface="Noto Sans Symbols"/>
              <a:buChar char="▪"/>
            </a:pPr>
            <a:r>
              <a:rPr lang="en-US" sz="16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</a:t>
            </a:r>
            <a:r>
              <a:rPr lang="en-US" sz="16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table </a:t>
            </a:r>
            <a:r>
              <a:rPr lang="en-US" sz="16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 </a:t>
            </a:r>
            <a:r>
              <a:rPr lang="en-US" sz="16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</a:t>
            </a:r>
            <a:r>
              <a:rPr lang="en-US" sz="16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Person;</a:t>
            </a:r>
            <a:br>
              <a:rPr lang="en-US" sz="16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n-US" sz="16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table </a:t>
            </a:r>
            <a:r>
              <a:rPr lang="en-US" sz="16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students </a:t>
            </a:r>
            <a:r>
              <a:rPr lang="en-US" sz="16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</a:t>
            </a:r>
            <a:r>
              <a:rPr lang="en-US" sz="16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 </a:t>
            </a:r>
            <a:r>
              <a:rPr lang="en-US" sz="16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 </a:t>
            </a:r>
            <a:r>
              <a:rPr lang="en-US" sz="16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people;</a:t>
            </a:r>
            <a:br>
              <a:rPr lang="en-US" sz="16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n-US" sz="16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table </a:t>
            </a:r>
            <a:r>
              <a:rPr lang="en-US" sz="16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teachers </a:t>
            </a:r>
            <a:r>
              <a:rPr lang="en-US" sz="16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</a:t>
            </a:r>
            <a:r>
              <a:rPr lang="en-US" sz="16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Teacher </a:t>
            </a:r>
            <a:r>
              <a:rPr lang="en-US" sz="16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 </a:t>
            </a:r>
            <a:r>
              <a:rPr lang="en-US" sz="16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people;</a:t>
            </a:r>
            <a:endParaRPr dirty="0"/>
          </a:p>
          <a:p>
            <a:pPr marL="342900" lvl="0" indent="-23114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1760"/>
              <a:buFont typeface="Noto Sans Symbols"/>
              <a:buNone/>
            </a:pPr>
            <a:endParaRPr sz="1600" b="0" i="1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1760"/>
              <a:buFont typeface="Noto Sans Symbols"/>
              <a:buChar char="▪"/>
            </a:pPr>
            <a:r>
              <a:rPr lang="en-US" sz="16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Tuples added to a </a:t>
            </a:r>
            <a:r>
              <a:rPr lang="en-US" sz="1600" b="0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subtable</a:t>
            </a:r>
            <a:r>
              <a:rPr lang="en-US" sz="16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automatically visible to queries on the </a:t>
            </a:r>
            <a:r>
              <a:rPr lang="en-US" sz="1600" b="0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supertable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•"/>
            </a:pPr>
            <a:r>
              <a:rPr lang="en-US" sz="16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query on </a:t>
            </a:r>
            <a:r>
              <a:rPr lang="en-US" sz="16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</a:t>
            </a:r>
            <a:r>
              <a:rPr lang="en-US" sz="16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also sees </a:t>
            </a:r>
            <a:r>
              <a:rPr lang="en-US" sz="16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students</a:t>
            </a:r>
            <a:r>
              <a:rPr lang="en-US" sz="16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lang="en-US" sz="16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teacher</a:t>
            </a:r>
            <a:r>
              <a:rPr lang="en-US" sz="16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•"/>
            </a:pPr>
            <a:r>
              <a:rPr lang="en-US" sz="16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Similarly updates/deletes on </a:t>
            </a:r>
            <a:r>
              <a:rPr lang="en-US" sz="16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</a:t>
            </a:r>
            <a:r>
              <a:rPr lang="en-US" sz="16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also result in updates/deletes on </a:t>
            </a:r>
            <a:r>
              <a:rPr lang="en-US" sz="1600" b="0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subtables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•"/>
            </a:pPr>
            <a:r>
              <a:rPr lang="en-US" sz="16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override this </a:t>
            </a:r>
            <a:r>
              <a:rPr lang="en-US" sz="1600" b="0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behaviour</a:t>
            </a:r>
            <a:r>
              <a:rPr lang="en-US" sz="16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use “</a:t>
            </a:r>
            <a:r>
              <a:rPr lang="en-US" sz="16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</a:t>
            </a:r>
            <a:r>
              <a:rPr lang="en-US" sz="16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people” </a:t>
            </a:r>
            <a:r>
              <a:rPr lang="en-US" sz="16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query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6DE0E-CA98-4746-9A31-D7F3177A1649}"/>
              </a:ext>
            </a:extLst>
          </p:cNvPr>
          <p:cNvSpPr txBox="1"/>
          <p:nvPr/>
        </p:nvSpPr>
        <p:spPr>
          <a:xfrm>
            <a:off x="942535" y="4712677"/>
            <a:ext cx="74277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Questions: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Insert tuples to people, students and teachers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Find all people who are neither student or teacher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>
            <a:spLocks noGrp="1"/>
          </p:cNvSpPr>
          <p:nvPr>
            <p:ph type="title"/>
          </p:nvPr>
        </p:nvSpPr>
        <p:spPr>
          <a:xfrm>
            <a:off x="1258887" y="195262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Helvetica Neue"/>
              <a:buNone/>
            </a:pPr>
            <a:r>
              <a:rPr lang="en-US" sz="2800" b="1" i="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Consistency Requirements for Subtables</a:t>
            </a:r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body" idx="1"/>
          </p:nvPr>
        </p:nvSpPr>
        <p:spPr>
          <a:xfrm>
            <a:off x="1060450" y="1277937"/>
            <a:ext cx="7005637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60"/>
              <a:buFont typeface="Noto Sans Symbols"/>
              <a:buChar char="▪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Consistency requirements on subtables and supertables.</a:t>
            </a:r>
            <a:endParaRPr/>
          </a:p>
          <a:p>
            <a:pPr marL="762000" lvl="1" indent="-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tuple of the supertable (e.g.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people)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can correspond to at most one tuple in each of the subtables (e.g.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students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teachers)</a:t>
            </a:r>
            <a:endParaRPr/>
          </a:p>
          <a:p>
            <a:pPr marL="762000" lvl="1" indent="-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Additional constraint in SQL:1999:</a:t>
            </a:r>
            <a:endParaRPr/>
          </a:p>
          <a:p>
            <a:pPr marL="762000" lvl="1" indent="-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760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All tuples corresponding to each other (that is, with the same values for inherited attributes) must be derived from one tuple (inserted into one table).   </a:t>
            </a:r>
            <a:endParaRPr/>
          </a:p>
          <a:p>
            <a:pPr marL="1162050" lvl="2" indent="-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CC33"/>
              </a:buClr>
              <a:buSzPts val="1360"/>
              <a:buFont typeface="Noto Sans Symbols"/>
              <a:buChar char="▪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is, each entity must have a most specific type</a:t>
            </a:r>
            <a:endParaRPr/>
          </a:p>
          <a:p>
            <a:pPr marL="1162050" lvl="2" indent="-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CC33"/>
              </a:buClr>
              <a:buSzPts val="1360"/>
              <a:buFont typeface="Noto Sans Symbols"/>
              <a:buChar char="▪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cannot have a tuple in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corresponding to a tuple each in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students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teachers </a:t>
            </a:r>
            <a:endParaRPr/>
          </a:p>
          <a:p>
            <a:pPr marL="342900" lvl="0" indent="-2311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Noto Sans Symbols"/>
              <a:buNone/>
            </a:pPr>
            <a:endParaRPr sz="1600" b="0" i="1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 and Multiset Types in SQL</a:t>
            </a:r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body" idx="1"/>
          </p:nvPr>
        </p:nvSpPr>
        <p:spPr>
          <a:xfrm>
            <a:off x="1327150" y="1247775"/>
            <a:ext cx="7285037" cy="345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80"/>
              <a:buFont typeface="Noto Sans Symbols"/>
              <a:buChar char="▪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of array and multiset declaration</a:t>
            </a:r>
            <a:r>
              <a:rPr lang="en-US" sz="1800" b="0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	    create type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Publisher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</a:t>
            </a:r>
            <a:b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(20),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           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(20));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type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</a:t>
            </a:r>
            <a:b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(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title                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(20),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author_array  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[10],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pub_date        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publisher        Publisher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keyword-set  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multiset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create table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books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Object-Based Databases</a:t>
            </a:r>
            <a:endParaRPr/>
          </a:p>
        </p:txBody>
      </p:sp>
      <p:sp>
        <p:nvSpPr>
          <p:cNvPr id="84" name="Google Shape;84;p2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 Data Types and Object Orientation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Structured Data Types and Inheritance in SQL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 Inheritance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 and Multiset Types in SQL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 Identity and Reference Types in SQL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Implementing O-R Features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 of Object-Oriented and Object-Relational Databases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Creation of Collection Values</a:t>
            </a:r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body" idx="1"/>
          </p:nvPr>
        </p:nvSpPr>
        <p:spPr>
          <a:xfrm>
            <a:off x="1317625" y="1101725"/>
            <a:ext cx="7321550" cy="50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60"/>
              <a:buFont typeface="Noto Sans Symbols"/>
              <a:buChar char="▪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 construction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[‘Silberschatz’,`Korth’,`Sudarshan’]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None/>
            </a:pPr>
            <a:endParaRPr sz="16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1760"/>
              <a:buFont typeface="Noto Sans Symbols"/>
              <a:buChar char="▪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Multisets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multiset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[‘computer’, ‘database’, ‘SQL’]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None/>
            </a:pPr>
            <a:endParaRPr sz="16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1760"/>
              <a:buFont typeface="Noto Sans Symbols"/>
              <a:buChar char="▪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create a tuple of the type defined by the books relation:               	(‘Compilers’,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[`Smith’,`Jones’], </a:t>
            </a:r>
            <a:b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Publisher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(`McGraw-Hill’,`New York’), 				        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multiset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[`parsing’,`analysis’ ])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760"/>
              <a:buNone/>
            </a:pPr>
            <a:endParaRPr sz="16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1760"/>
              <a:buFont typeface="Noto Sans Symbols"/>
              <a:buChar char="▪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insert the preceding tuple into the relation books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760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into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books</a:t>
            </a:r>
            <a:b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values</a:t>
            </a:r>
            <a:b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	(‘Compilers’,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[`Smith’,`Jones’], </a:t>
            </a:r>
            <a:b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Publisher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(`McGraw-Hill’,`New York’),</a:t>
            </a:r>
            <a:b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multiset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[`parsing’,`analysis’ ]);</a:t>
            </a:r>
            <a:endParaRPr/>
          </a:p>
          <a:p>
            <a:pPr marL="342900" lvl="0" indent="-21018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None/>
            </a:pPr>
            <a:endParaRPr sz="19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665"/>
              </a:spcBef>
              <a:spcAft>
                <a:spcPts val="0"/>
              </a:spcAft>
              <a:buSzPts val="2090"/>
              <a:buNone/>
            </a:pPr>
            <a:endParaRPr sz="19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210184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SzPts val="2090"/>
              <a:buFont typeface="Noto Sans Symbols"/>
              <a:buNone/>
            </a:pPr>
            <a:endParaRPr sz="19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4ecb2d760_0_100"/>
          <p:cNvSpPr txBox="1"/>
          <p:nvPr/>
        </p:nvSpPr>
        <p:spPr>
          <a:xfrm>
            <a:off x="225084" y="1304039"/>
            <a:ext cx="8229600" cy="42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car-rental company maintains a database for all vehicles in its current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fleet. For all vehicles, it includes the vehicle identification number,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license number, manufacturer, model, date of purchase, and color. Special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are included for certain types of vehicles: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Trucks: cargo capacity.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Sports cars: horsepower, renter age requirement.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Vans: number of passengers.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Off-road vehicles: ground clearance, drivetrain (four- or two-wheel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drive).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94ecb2d760_0_100"/>
          <p:cNvSpPr txBox="1"/>
          <p:nvPr/>
        </p:nvSpPr>
        <p:spPr>
          <a:xfrm>
            <a:off x="225084" y="5352256"/>
            <a:ext cx="8919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an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 </a:t>
            </a: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schema definition for this database. Use inheritance where appropriate.</a:t>
            </a:r>
            <a:endParaRPr sz="24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g294ecb2d760_0_100"/>
          <p:cNvSpPr txBox="1"/>
          <p:nvPr/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 and Table Inheritance Problem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Querying Collection-Valued Attributes</a:t>
            </a:r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body" idx="4294967295"/>
          </p:nvPr>
        </p:nvSpPr>
        <p:spPr>
          <a:xfrm>
            <a:off x="1025525" y="4479925"/>
            <a:ext cx="7432675" cy="131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find all books that have the word “database” as a keyword,	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select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title</a:t>
            </a:r>
            <a:b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books</a:t>
            </a:r>
            <a:b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‘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database’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unnest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keyword-set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</a:t>
            </a:r>
            <a:endParaRPr/>
          </a:p>
        </p:txBody>
      </p:sp>
      <p:sp>
        <p:nvSpPr>
          <p:cNvPr id="207" name="Google Shape;207;p18"/>
          <p:cNvSpPr txBox="1"/>
          <p:nvPr/>
        </p:nvSpPr>
        <p:spPr>
          <a:xfrm>
            <a:off x="768350" y="1214437"/>
            <a:ext cx="7285037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create type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Publisher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</a:t>
            </a:r>
            <a:b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(20),</a:t>
            </a:r>
            <a:b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           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(20));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type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</a:t>
            </a:r>
            <a:b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(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title                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(20),</a:t>
            </a:r>
            <a:b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author_array  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[10],</a:t>
            </a:r>
            <a:b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pub_date        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b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publisher        Publisher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b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keyword-set  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multiset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create table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books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94ecb2d760_0_0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Querying Collection-Valued Attributes</a:t>
            </a:r>
            <a:endParaRPr/>
          </a:p>
        </p:txBody>
      </p:sp>
      <p:sp>
        <p:nvSpPr>
          <p:cNvPr id="214" name="Google Shape;214;g294ecb2d760_0_0"/>
          <p:cNvSpPr txBox="1">
            <a:spLocks noGrp="1"/>
          </p:cNvSpPr>
          <p:nvPr>
            <p:ph type="body" idx="4294967295"/>
          </p:nvPr>
        </p:nvSpPr>
        <p:spPr>
          <a:xfrm>
            <a:off x="1025525" y="4479925"/>
            <a:ext cx="7432800" cy="13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find all books that have the word “database” as a keyword,	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select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title</a:t>
            </a:r>
            <a:b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books</a:t>
            </a:r>
            <a:b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‘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database’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unnest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keyword-set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</a:t>
            </a:r>
            <a:endParaRPr/>
          </a:p>
        </p:txBody>
      </p:sp>
      <p:sp>
        <p:nvSpPr>
          <p:cNvPr id="215" name="Google Shape;215;g294ecb2d760_0_0"/>
          <p:cNvSpPr txBox="1"/>
          <p:nvPr/>
        </p:nvSpPr>
        <p:spPr>
          <a:xfrm>
            <a:off x="768350" y="1214425"/>
            <a:ext cx="5154148" cy="29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create type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Publisher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</a:t>
            </a:r>
            <a:b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(20),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         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type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</a:t>
            </a:r>
            <a:b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(ID                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varchar(10)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key,</a:t>
            </a:r>
            <a:endParaRPr sz="1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title              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(20),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author_array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[10],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pub_date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publisher       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keyword-set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multiset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create table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books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4ecb2d760_0_8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Object-Relational Database Systems</a:t>
            </a:r>
            <a:endParaRPr/>
          </a:p>
        </p:txBody>
      </p:sp>
      <p:sp>
        <p:nvSpPr>
          <p:cNvPr id="221" name="Google Shape;221;g294ecb2d760_0_8"/>
          <p:cNvSpPr txBox="1">
            <a:spLocks noGrp="1"/>
          </p:cNvSpPr>
          <p:nvPr>
            <p:ph type="body" idx="1"/>
          </p:nvPr>
        </p:nvSpPr>
        <p:spPr>
          <a:xfrm>
            <a:off x="701325" y="1102499"/>
            <a:ext cx="8144100" cy="3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000"/>
              <a:t>Defining type and creating table using the defined type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200"/>
              <a:buNone/>
            </a:pPr>
            <a:r>
              <a:rPr lang="en-US" sz="2000"/>
              <a:t>Example: Define a type Person with attributes id, name and address. ID is primary key .</a:t>
            </a:r>
            <a:endParaRPr/>
          </a:p>
          <a:p>
            <a:pPr marL="342900" lvl="0" indent="-224155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User-defined type: Person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 sz="1800" b="1"/>
              <a:t>create type </a:t>
            </a:r>
            <a:r>
              <a:rPr lang="en-US" sz="1800" i="1"/>
              <a:t>Person</a:t>
            </a:r>
            <a:br>
              <a:rPr lang="en-US" sz="1800" i="1"/>
            </a:br>
            <a:r>
              <a:rPr lang="en-US" sz="1800" i="1"/>
              <a:t>    </a:t>
            </a:r>
            <a:r>
              <a:rPr lang="en-US" sz="1800"/>
              <a:t>(</a:t>
            </a:r>
            <a:r>
              <a:rPr lang="en-US" sz="1800" i="1"/>
              <a:t>ID </a:t>
            </a:r>
            <a:r>
              <a:rPr lang="en-US" sz="1800" b="1"/>
              <a:t>varchar</a:t>
            </a:r>
            <a:r>
              <a:rPr lang="en-US" sz="1800"/>
              <a:t>(20) </a:t>
            </a:r>
            <a:r>
              <a:rPr lang="en-US" sz="1800" b="1"/>
              <a:t>primary key</a:t>
            </a:r>
            <a:r>
              <a:rPr lang="en-US" sz="1800"/>
              <a:t>,</a:t>
            </a:r>
            <a:br>
              <a:rPr lang="en-US" sz="1800"/>
            </a:br>
            <a:r>
              <a:rPr lang="en-US" sz="1800"/>
              <a:t>     </a:t>
            </a:r>
            <a:r>
              <a:rPr lang="en-US" sz="1800" i="1"/>
              <a:t>name </a:t>
            </a:r>
            <a:r>
              <a:rPr lang="en-US" sz="1800" b="1"/>
              <a:t>varchar</a:t>
            </a:r>
            <a:r>
              <a:rPr lang="en-US" sz="1800"/>
              <a:t>(20),</a:t>
            </a:r>
            <a:br>
              <a:rPr lang="en-US" sz="1800"/>
            </a:br>
            <a:r>
              <a:rPr lang="en-US" sz="1800"/>
              <a:t>     </a:t>
            </a:r>
            <a:r>
              <a:rPr lang="en-US" sz="1800" i="1"/>
              <a:t>address </a:t>
            </a:r>
            <a:r>
              <a:rPr lang="en-US" sz="1800" b="1"/>
              <a:t>Address</a:t>
            </a:r>
            <a:r>
              <a:rPr lang="en-US" sz="1800"/>
              <a:t>) </a:t>
            </a:r>
            <a:br>
              <a:rPr lang="en-US" sz="1800"/>
            </a:br>
            <a:r>
              <a:rPr lang="en-US" sz="1800" b="1"/>
              <a:t>create table </a:t>
            </a:r>
            <a:r>
              <a:rPr lang="en-US" sz="1800" i="1"/>
              <a:t>people </a:t>
            </a:r>
            <a:r>
              <a:rPr lang="en-US" sz="1800" b="1"/>
              <a:t>of </a:t>
            </a:r>
            <a:r>
              <a:rPr lang="en-US" sz="1800" i="1"/>
              <a:t>Person</a:t>
            </a:r>
            <a:r>
              <a:rPr lang="en-US" sz="1800"/>
              <a:t>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Querying Collection-Valued Attributes</a:t>
            </a:r>
            <a:endParaRPr/>
          </a:p>
        </p:txBody>
      </p:sp>
      <p:sp>
        <p:nvSpPr>
          <p:cNvPr id="228" name="Google Shape;228;p19"/>
          <p:cNvSpPr txBox="1">
            <a:spLocks noGrp="1"/>
          </p:cNvSpPr>
          <p:nvPr>
            <p:ph type="body" idx="4294967295"/>
          </p:nvPr>
        </p:nvSpPr>
        <p:spPr>
          <a:xfrm>
            <a:off x="1025525" y="4079875"/>
            <a:ext cx="7432675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Query: Find author 1, author 2 and author 3 of book with title `Database System Concepts’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access individual elements of an array by using indices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52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E.g.: If we know that a particular book has three authors, we could write: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select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author_array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[1],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author_array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[2],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author_array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[3]</a:t>
            </a:r>
            <a:b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books</a:t>
            </a:r>
            <a:b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title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`Database System Concepts’</a:t>
            </a:r>
            <a:endParaRPr/>
          </a:p>
        </p:txBody>
      </p:sp>
      <p:sp>
        <p:nvSpPr>
          <p:cNvPr id="229" name="Google Shape;229;p19"/>
          <p:cNvSpPr txBox="1"/>
          <p:nvPr/>
        </p:nvSpPr>
        <p:spPr>
          <a:xfrm>
            <a:off x="768349" y="913950"/>
            <a:ext cx="4872795" cy="30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create type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Publisher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</a:t>
            </a:r>
            <a:b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(20),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         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type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</a:t>
            </a:r>
            <a:b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(ID                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varchar(10)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key,</a:t>
            </a:r>
            <a:endParaRPr sz="1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title              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(20),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author_array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[10],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pub_date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publisher       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keyword-set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multiset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create table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books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Querying Collection-Valued Attributes</a:t>
            </a:r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body" idx="4294967295"/>
          </p:nvPr>
        </p:nvSpPr>
        <p:spPr>
          <a:xfrm>
            <a:off x="1025525" y="4079875"/>
            <a:ext cx="7432675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get a relation containing pairs of the form “title, author_name” for each book and each author of the book</a:t>
            </a:r>
            <a:endParaRPr/>
          </a:p>
          <a:p>
            <a:pPr marL="342900" marR="0" lvl="0" indent="-2413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select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B.title, A.author</a:t>
            </a:r>
            <a:endParaRPr/>
          </a:p>
          <a:p>
            <a:pPr marL="342900" marR="0" lvl="0" indent="-342900" algn="l" rtl="0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books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unnest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B.author_array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author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  <p:sp>
        <p:nvSpPr>
          <p:cNvPr id="237" name="Google Shape;237;p20"/>
          <p:cNvSpPr txBox="1"/>
          <p:nvPr/>
        </p:nvSpPr>
        <p:spPr>
          <a:xfrm>
            <a:off x="5580900" y="1697725"/>
            <a:ext cx="2743200" cy="17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 sz="1400" b="1" i="0" u="none" strike="noStrike" cap="none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AutoNum type="alphaLcPeriod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a SQL to find ID, title and keywords of books.</a:t>
            </a:r>
            <a:endParaRPr sz="14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AutoNum type="alphaLcPeriod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a SQL to find ID, title and first author name of books.</a:t>
            </a:r>
            <a:endParaRPr sz="14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p20"/>
          <p:cNvSpPr txBox="1"/>
          <p:nvPr/>
        </p:nvSpPr>
        <p:spPr>
          <a:xfrm>
            <a:off x="422031" y="913950"/>
            <a:ext cx="4915019" cy="30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create type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Publisher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</a:t>
            </a:r>
            <a:b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(20),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         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type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</a:t>
            </a:r>
            <a:b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(ID                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varchar(10)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key,</a:t>
            </a:r>
            <a:endParaRPr sz="1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title              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(20),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author_array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[10],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pub_date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publisher       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keyword-set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multiset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create table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books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Querying Collection-Valued Attributes</a:t>
            </a:r>
            <a:endParaRPr/>
          </a:p>
        </p:txBody>
      </p:sp>
      <p:sp>
        <p:nvSpPr>
          <p:cNvPr id="245" name="Google Shape;245;p21"/>
          <p:cNvSpPr txBox="1">
            <a:spLocks noGrp="1"/>
          </p:cNvSpPr>
          <p:nvPr>
            <p:ph type="body" idx="4294967295"/>
          </p:nvPr>
        </p:nvSpPr>
        <p:spPr>
          <a:xfrm>
            <a:off x="891425" y="4515973"/>
            <a:ext cx="7432675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retain ordering information we add a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ordinality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clause</a:t>
            </a:r>
            <a:endParaRPr dirty="0"/>
          </a:p>
          <a:p>
            <a:pPr marL="342900" marR="0" lvl="0" indent="-241300" algn="l" rtl="0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		select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B.title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A.author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A.position</a:t>
            </a:r>
            <a:endParaRPr dirty="0"/>
          </a:p>
          <a:p>
            <a:pPr marL="342900" marR="0" lvl="0" indent="-342900" algn="l" rtl="0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books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unnest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B.author_array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ordinality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endParaRPr dirty="0"/>
          </a:p>
          <a:p>
            <a:pPr marL="342900" marR="0" lvl="0" indent="-342900" algn="l" rtl="0">
              <a:lnSpc>
                <a:spcPct val="60000"/>
              </a:lnSpc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author, position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dirty="0"/>
          </a:p>
          <a:p>
            <a:pPr marL="342900" marR="0" lvl="0" indent="-2413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</a:t>
            </a:r>
            <a:endParaRPr dirty="0"/>
          </a:p>
        </p:txBody>
      </p:sp>
      <p:sp>
        <p:nvSpPr>
          <p:cNvPr id="246" name="Google Shape;246;p21"/>
          <p:cNvSpPr txBox="1"/>
          <p:nvPr/>
        </p:nvSpPr>
        <p:spPr>
          <a:xfrm>
            <a:off x="768350" y="913950"/>
            <a:ext cx="4568700" cy="30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create type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Publisher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</a:t>
            </a:r>
            <a:b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(20),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         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type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</a:t>
            </a:r>
            <a:b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(ID                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varchar(10)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key,</a:t>
            </a:r>
            <a:endParaRPr sz="1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title              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(20),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author_array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[10],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pub_date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publisher       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keyword-set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multiset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create table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books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1"/>
          <p:cNvSpPr txBox="1"/>
          <p:nvPr/>
        </p:nvSpPr>
        <p:spPr>
          <a:xfrm>
            <a:off x="5580900" y="1697725"/>
            <a:ext cx="2743200" cy="17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 sz="1400" b="1" i="0" u="none" strike="noStrike" cap="none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AutoNum type="alphaLcPeriod" startAt="3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the output of the following query for book title ‘Database’ and authors Abid,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Marium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Shahid.</a:t>
            </a:r>
            <a:endParaRPr sz="14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>
            <a:spLocks noGrp="1"/>
          </p:cNvSpPr>
          <p:nvPr>
            <p:ph type="title"/>
          </p:nvPr>
        </p:nvSpPr>
        <p:spPr>
          <a:xfrm>
            <a:off x="783600" y="0"/>
            <a:ext cx="80772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None/>
            </a:pPr>
            <a:r>
              <a:rPr lang="en-US" sz="2400" b="1" i="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Unnesting</a:t>
            </a:r>
            <a:endParaRPr sz="2400"/>
          </a:p>
        </p:txBody>
      </p:sp>
      <p:sp>
        <p:nvSpPr>
          <p:cNvPr id="254" name="Google Shape;254;p22"/>
          <p:cNvSpPr txBox="1">
            <a:spLocks noGrp="1"/>
          </p:cNvSpPr>
          <p:nvPr>
            <p:ph type="body" idx="4294967295"/>
          </p:nvPr>
        </p:nvSpPr>
        <p:spPr>
          <a:xfrm>
            <a:off x="420350" y="487373"/>
            <a:ext cx="7362900" cy="22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transformation of a nested relation into a form with fewer (or no) relation-valued attributes called </a:t>
            </a:r>
            <a:r>
              <a:rPr lang="en-US" sz="1600" b="1" i="0" u="none" strike="noStrike" cap="none">
                <a:solidFill>
                  <a:srgbClr val="0033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unnesting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600"/>
          </a:p>
          <a:p>
            <a:pPr marL="342900" marR="0" lvl="0" indent="-33655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</a:t>
            </a:r>
            <a:b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title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A.</a:t>
            </a:r>
            <a:r>
              <a:rPr lang="en-US" sz="1600" b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author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author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publisher.name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pub_name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b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publisher.branch 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pub_branch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K.keyword</a:t>
            </a:r>
            <a:r>
              <a:rPr lang="en-US" sz="1600" b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 keyword</a:t>
            </a:r>
            <a:b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books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unnest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B.author_array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author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b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unnest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B.keyword_set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keyword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600"/>
          </a:p>
          <a:p>
            <a:pPr marL="342900" marR="0" lvl="0" indent="-33655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 relation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flat_books</a:t>
            </a:r>
            <a:endParaRPr sz="1600"/>
          </a:p>
        </p:txBody>
      </p:sp>
      <p:pic>
        <p:nvPicPr>
          <p:cNvPr id="255" name="Google Shape;25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812" y="2788562"/>
            <a:ext cx="6427787" cy="23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6;p5">
            <a:extLst>
              <a:ext uri="{FF2B5EF4-FFF2-40B4-BE49-F238E27FC236}">
                <a16:creationId xmlns:a16="http://schemas.microsoft.com/office/drawing/2014/main" id="{456FCFD4-D6EC-48C0-B3A2-44A9D4A4883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101" y="5194576"/>
            <a:ext cx="8447087" cy="132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>
            <a:spLocks noGrp="1"/>
          </p:cNvSpPr>
          <p:nvPr>
            <p:ph type="title"/>
          </p:nvPr>
        </p:nvSpPr>
        <p:spPr>
          <a:xfrm>
            <a:off x="783600" y="0"/>
            <a:ext cx="80772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None/>
            </a:pPr>
            <a:r>
              <a:rPr lang="en-US" sz="2400" b="1" i="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Unnesting</a:t>
            </a:r>
            <a:endParaRPr sz="2400"/>
          </a:p>
        </p:txBody>
      </p:sp>
      <p:sp>
        <p:nvSpPr>
          <p:cNvPr id="254" name="Google Shape;254;p22"/>
          <p:cNvSpPr txBox="1">
            <a:spLocks noGrp="1"/>
          </p:cNvSpPr>
          <p:nvPr>
            <p:ph type="body" idx="4294967295"/>
          </p:nvPr>
        </p:nvSpPr>
        <p:spPr>
          <a:xfrm>
            <a:off x="420350" y="487373"/>
            <a:ext cx="7362900" cy="22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transformation of a nested relation into a form with fewer (or no) relation-valued attributes called </a:t>
            </a:r>
            <a:r>
              <a:rPr lang="en-US" sz="1600" b="1" i="0" u="none" strike="noStrike" cap="none">
                <a:solidFill>
                  <a:srgbClr val="0033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unnesting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600"/>
          </a:p>
          <a:p>
            <a:pPr marL="342900" marR="0" lvl="0" indent="-33655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</a:t>
            </a:r>
            <a:b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title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A.</a:t>
            </a:r>
            <a:r>
              <a:rPr lang="en-US" sz="1600" b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author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author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publisher.name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pub_name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b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publisher.branch 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pub_branch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K.keyword</a:t>
            </a:r>
            <a:r>
              <a:rPr lang="en-US" sz="1600" b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 keyword</a:t>
            </a:r>
            <a:b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books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unnest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B.author_array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author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b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unnest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B.keyword_set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keyword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600"/>
          </a:p>
          <a:p>
            <a:pPr marL="342900" marR="0" lvl="0" indent="-33655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 relation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flat_books</a:t>
            </a:r>
            <a:endParaRPr sz="1600"/>
          </a:p>
        </p:txBody>
      </p:sp>
      <p:pic>
        <p:nvPicPr>
          <p:cNvPr id="255" name="Google Shape;25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812" y="2788562"/>
            <a:ext cx="6427787" cy="23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2"/>
          <p:cNvSpPr txBox="1"/>
          <p:nvPr/>
        </p:nvSpPr>
        <p:spPr>
          <a:xfrm>
            <a:off x="533400" y="5279125"/>
            <a:ext cx="80772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 sz="1400" b="1" i="0" u="none" strike="noStrike" cap="none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AutoNum type="alphaLcPeriod" startAt="4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tuples for ‘Database’ book with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authors Abid,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Marium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Shahid and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kyywords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‘ERD’ and ‘RDBMS’</a:t>
            </a:r>
            <a:endParaRPr sz="14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006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Object-Relational Data Models</a:t>
            </a:r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 the relational data model by including object orientation and constructs to deal with added data types.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attributes of tuples to have complex types, including non-atomic values such as nested relations.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Preserve relational foundations, in particular the declarative access to data, while extending modeling power.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Upward compatibility with existing relational languages.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94ecb2d760_0_176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Reference Types</a:t>
            </a:r>
            <a:endParaRPr/>
          </a:p>
        </p:txBody>
      </p:sp>
      <p:sp>
        <p:nvSpPr>
          <p:cNvPr id="262" name="Google Shape;262;g294ecb2d760_0_176"/>
          <p:cNvSpPr txBox="1"/>
          <p:nvPr/>
        </p:nvSpPr>
        <p:spPr>
          <a:xfrm>
            <a:off x="5190978" y="942536"/>
            <a:ext cx="39531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Creating reference types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type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</a:t>
            </a:r>
            <a:b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 </a:t>
            </a: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 </a:t>
            </a: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key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b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 </a:t>
            </a: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(20),</a:t>
            </a:r>
            <a:b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address </a:t>
            </a: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(20))</a:t>
            </a:r>
            <a:b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 from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);</a:t>
            </a:r>
            <a:b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table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 </a:t>
            </a: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3" name="Google Shape;263;g294ecb2d760_0_176"/>
          <p:cNvSpPr txBox="1"/>
          <p:nvPr/>
        </p:nvSpPr>
        <p:spPr>
          <a:xfrm>
            <a:off x="281354" y="1157997"/>
            <a:ext cx="4192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person has id, name and address and reference is ID.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 the type and create a table people of type Person.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294ecb2d760_0_176"/>
          <p:cNvSpPr txBox="1"/>
          <p:nvPr/>
        </p:nvSpPr>
        <p:spPr>
          <a:xfrm>
            <a:off x="281354" y="3429000"/>
            <a:ext cx="4192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department has dept-name and head.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 the type Department and create table departments of type Department.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294ecb2d760_0_176"/>
          <p:cNvSpPr txBox="1"/>
          <p:nvPr/>
        </p:nvSpPr>
        <p:spPr>
          <a:xfrm>
            <a:off x="407963" y="5114718"/>
            <a:ext cx="3516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 is reference type and refer to people table under person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294ecb2d760_0_176"/>
          <p:cNvSpPr txBox="1"/>
          <p:nvPr/>
        </p:nvSpPr>
        <p:spPr>
          <a:xfrm>
            <a:off x="5303519" y="3315276"/>
            <a:ext cx="3362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type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b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varchar(20)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b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n-US" sz="1600" b="0" i="1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 </a:t>
            </a:r>
            <a:r>
              <a:rPr lang="en-US" sz="1600" b="1" i="1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varchar(30))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table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departments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</a:t>
            </a: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" name="Google Shape;267;g294ecb2d760_0_176"/>
          <p:cNvSpPr txBox="1"/>
          <p:nvPr/>
        </p:nvSpPr>
        <p:spPr>
          <a:xfrm>
            <a:off x="5303518" y="4994031"/>
            <a:ext cx="39531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type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b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varchar(20)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b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n-US" sz="1600" b="0" i="1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 </a:t>
            </a:r>
            <a:r>
              <a:rPr lang="en-US" sz="1600" b="1" i="0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</a:t>
            </a:r>
            <a:r>
              <a:rPr lang="en-US" sz="1600" b="0" i="0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600" b="0" i="1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</a:t>
            </a:r>
            <a:r>
              <a:rPr lang="en-US" sz="1600" b="0" i="0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r>
              <a:rPr lang="en-US" sz="1600" b="1" i="0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 </a:t>
            </a:r>
            <a:r>
              <a:rPr lang="en-US" sz="1600" b="0" i="1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table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departments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</a:t>
            </a: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02dbe8f53_0_13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Reference Types</a:t>
            </a:r>
            <a:endParaRPr/>
          </a:p>
        </p:txBody>
      </p:sp>
      <p:sp>
        <p:nvSpPr>
          <p:cNvPr id="276" name="Google Shape;276;g2602dbe8f53_0_13"/>
          <p:cNvSpPr txBox="1"/>
          <p:nvPr/>
        </p:nvSpPr>
        <p:spPr>
          <a:xfrm>
            <a:off x="4806950" y="3052580"/>
            <a:ext cx="39531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type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b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varchar(20)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b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n-US" sz="1600" b="0" i="1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 </a:t>
            </a:r>
            <a:r>
              <a:rPr lang="en-US" sz="1600" b="1" i="0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</a:t>
            </a:r>
            <a:r>
              <a:rPr lang="en-US" sz="1600" b="0" i="0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600" b="0" i="1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</a:t>
            </a:r>
            <a:r>
              <a:rPr lang="en-US" sz="1600" b="0" i="0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r>
              <a:rPr lang="en-US" sz="1600" b="1" i="0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 </a:t>
            </a:r>
            <a:r>
              <a:rPr lang="en-US" sz="1600" b="0" i="1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table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departments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</a:t>
            </a: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77" name="Google Shape;277;g2602dbe8f53_0_13"/>
          <p:cNvGraphicFramePr/>
          <p:nvPr/>
        </p:nvGraphicFramePr>
        <p:xfrm>
          <a:off x="4473526" y="1676728"/>
          <a:ext cx="4637625" cy="1112550"/>
        </p:xfrm>
        <a:graphic>
          <a:graphicData uri="http://schemas.openxmlformats.org/drawingml/2006/table">
            <a:tbl>
              <a:tblPr firstRow="1" bandRow="1">
                <a:noFill/>
                <a:tableStyleId>{67C047B4-A4F5-4BB8-AFF8-575519D8DF3B}</a:tableStyleId>
              </a:tblPr>
              <a:tblGrid>
                <a:gridCol w="154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Name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Address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Abid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Mirpur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2002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Shahid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Bashundhara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8" name="Google Shape;278;g2602dbe8f53_0_13"/>
          <p:cNvSpPr txBox="1"/>
          <p:nvPr/>
        </p:nvSpPr>
        <p:spPr>
          <a:xfrm>
            <a:off x="4600136" y="1248086"/>
            <a:ext cx="239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2602dbe8f53_0_13"/>
          <p:cNvSpPr txBox="1"/>
          <p:nvPr/>
        </p:nvSpPr>
        <p:spPr>
          <a:xfrm>
            <a:off x="4600136" y="4642338"/>
            <a:ext cx="4511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into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departments </a:t>
            </a: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values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(‘ECE', ‘2002’)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EA98E91-582C-4F6C-B6B2-6038DF11D982}"/>
              </a:ext>
            </a:extLst>
          </p:cNvPr>
          <p:cNvGrpSpPr/>
          <p:nvPr/>
        </p:nvGrpSpPr>
        <p:grpSpPr>
          <a:xfrm>
            <a:off x="281354" y="1157997"/>
            <a:ext cx="4192200" cy="5020342"/>
            <a:chOff x="281354" y="1157997"/>
            <a:chExt cx="4192200" cy="5020342"/>
          </a:xfrm>
        </p:grpSpPr>
        <p:sp>
          <p:nvSpPr>
            <p:cNvPr id="273" name="Google Shape;273;g2602dbe8f53_0_13"/>
            <p:cNvSpPr txBox="1"/>
            <p:nvPr/>
          </p:nvSpPr>
          <p:spPr>
            <a:xfrm>
              <a:off x="281354" y="1157997"/>
              <a:ext cx="41922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 person has id, name and address and reference is ID.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Define the type and create a table people of type Person.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2602dbe8f53_0_13"/>
            <p:cNvSpPr txBox="1"/>
            <p:nvPr/>
          </p:nvSpPr>
          <p:spPr>
            <a:xfrm>
              <a:off x="281354" y="2283138"/>
              <a:ext cx="41922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 department has dept-name and head.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Define the type Department and create table departments of type Department.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2602dbe8f53_0_13"/>
            <p:cNvSpPr txBox="1"/>
            <p:nvPr/>
          </p:nvSpPr>
          <p:spPr>
            <a:xfrm>
              <a:off x="281354" y="3483467"/>
              <a:ext cx="3516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Head is reference type and refer to people table under person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2602dbe8f53_0_13"/>
            <p:cNvSpPr txBox="1"/>
            <p:nvPr/>
          </p:nvSpPr>
          <p:spPr>
            <a:xfrm>
              <a:off x="281354" y="4129798"/>
              <a:ext cx="382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Shahid has been appointed as head of the department of ECE.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Insert shahid’s data into department table.</a:t>
              </a:r>
              <a:endParaRPr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1" name="Google Shape;281;g2602dbe8f53_0_13"/>
            <p:cNvSpPr txBox="1"/>
            <p:nvPr/>
          </p:nvSpPr>
          <p:spPr>
            <a:xfrm>
              <a:off x="337624" y="5254939"/>
              <a:ext cx="38265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Write SQL statement to find all department name and name of the head.</a:t>
              </a:r>
              <a:endParaRPr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82" name="Google Shape;282;g2602dbe8f53_0_13"/>
          <p:cNvSpPr txBox="1"/>
          <p:nvPr/>
        </p:nvSpPr>
        <p:spPr>
          <a:xfrm>
            <a:off x="4909625" y="5330127"/>
            <a:ext cx="3850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dept_name,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&gt;name</a:t>
            </a:r>
            <a:b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lang="en-US" sz="16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departments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602dbe8f53_0_0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Generated Identifiers</a:t>
            </a:r>
            <a:endParaRPr/>
          </a:p>
        </p:txBody>
      </p:sp>
      <p:sp>
        <p:nvSpPr>
          <p:cNvPr id="289" name="Google Shape;289;g2602dbe8f53_0_0"/>
          <p:cNvSpPr txBox="1">
            <a:spLocks noGrp="1"/>
          </p:cNvSpPr>
          <p:nvPr>
            <p:ph type="body" idx="1"/>
          </p:nvPr>
        </p:nvSpPr>
        <p:spPr>
          <a:xfrm>
            <a:off x="1112837" y="1206500"/>
            <a:ext cx="7389900" cy="56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60"/>
              <a:buFont typeface="Noto Sans Symbols"/>
              <a:buChar char="▪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type of the object-identifier must be specified as part of the type definition of the referenced table, and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1760"/>
              <a:buFont typeface="Noto Sans Symbols"/>
              <a:buChar char="▪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table definition must specify that the reference is user generated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760"/>
              <a:buNone/>
            </a:pP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  </a:t>
            </a:r>
            <a:r>
              <a:rPr lang="en-US" sz="1800" b="1"/>
              <a:t>create type </a:t>
            </a:r>
            <a:r>
              <a:rPr lang="en-US" sz="1800" i="1"/>
              <a:t>Person</a:t>
            </a:r>
            <a:br>
              <a:rPr lang="en-US" sz="1800" i="1"/>
            </a:br>
            <a:r>
              <a:rPr lang="en-US" sz="1800" i="1"/>
              <a:t>    </a:t>
            </a:r>
            <a:r>
              <a:rPr lang="en-US" sz="1800"/>
              <a:t>(Person_</a:t>
            </a:r>
            <a:r>
              <a:rPr lang="en-US" sz="1800" i="1"/>
              <a:t>ID </a:t>
            </a:r>
            <a:r>
              <a:rPr lang="en-US" sz="1800" b="1"/>
              <a:t>varchar</a:t>
            </a:r>
            <a:r>
              <a:rPr lang="en-US" sz="1800"/>
              <a:t>(20) </a:t>
            </a:r>
            <a:r>
              <a:rPr lang="en-US" sz="1800" b="1"/>
              <a:t>primary key</a:t>
            </a:r>
            <a:r>
              <a:rPr lang="en-US" sz="1800"/>
              <a:t>,</a:t>
            </a:r>
            <a:br>
              <a:rPr lang="en-US" sz="1800"/>
            </a:br>
            <a:r>
              <a:rPr lang="en-US" sz="1800"/>
              <a:t>     </a:t>
            </a:r>
            <a:r>
              <a:rPr lang="en-US" sz="1800" i="1"/>
              <a:t>name </a:t>
            </a:r>
            <a:r>
              <a:rPr lang="en-US" sz="1800" b="1"/>
              <a:t>varchar</a:t>
            </a:r>
            <a:r>
              <a:rPr lang="en-US" sz="1800"/>
              <a:t>(20),</a:t>
            </a:r>
            <a:br>
              <a:rPr lang="en-US" sz="1800"/>
            </a:br>
            <a:r>
              <a:rPr lang="en-US" sz="1800"/>
              <a:t>     </a:t>
            </a:r>
            <a:r>
              <a:rPr lang="en-US" sz="1800" i="1"/>
              <a:t>address </a:t>
            </a:r>
            <a:r>
              <a:rPr lang="en-US" sz="1800" b="1"/>
              <a:t>varchar</a:t>
            </a:r>
            <a:r>
              <a:rPr lang="en-US" sz="1800"/>
              <a:t>(20))</a:t>
            </a:r>
            <a:br>
              <a:rPr lang="en-US" sz="1800"/>
            </a:br>
            <a:r>
              <a:rPr lang="en-US" sz="1800"/>
              <a:t>     </a:t>
            </a:r>
            <a:r>
              <a:rPr lang="en-US" sz="1800" b="1"/>
              <a:t>ref from</a:t>
            </a:r>
            <a:r>
              <a:rPr lang="en-US" sz="1800"/>
              <a:t>(Person_</a:t>
            </a:r>
            <a:r>
              <a:rPr lang="en-US" sz="1800" i="1"/>
              <a:t>ID</a:t>
            </a:r>
            <a:r>
              <a:rPr lang="en-US" sz="1800"/>
              <a:t>);</a:t>
            </a:r>
            <a:br>
              <a:rPr lang="en-US" sz="1800"/>
            </a:br>
            <a:b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table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</a:t>
            </a:r>
            <a:b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 is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person_id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generated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1760"/>
              <a:buFont typeface="Noto Sans Symbols"/>
              <a:buChar char="▪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creating a tuple, we must provide a unique value for the identifier: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760"/>
              <a:buNone/>
            </a:pP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insert into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person_id, name, address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values</a:t>
            </a:r>
            <a:b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(‘01284567’, ‘John’, `23 Coyote Run’)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1760"/>
              <a:buFont typeface="Noto Sans Symbols"/>
              <a:buChar char="▪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then use the identifier value when inserting a tuple into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Avoids need for a separate query to retrieve the identifier: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  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insert into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departments</a:t>
            </a:r>
            <a:b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values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(`CS’, `01284567’)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760"/>
              <a:buNone/>
            </a:pP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marL="342900" lvl="0" indent="-2311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Noto Sans Symbols"/>
              <a:buNone/>
            </a:pPr>
            <a:endParaRPr sz="1600" b="1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602dbe8f53_0_6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Reference Types</a:t>
            </a:r>
            <a:endParaRPr/>
          </a:p>
        </p:txBody>
      </p:sp>
      <p:sp>
        <p:nvSpPr>
          <p:cNvPr id="295" name="Google Shape;295;g2602dbe8f53_0_6"/>
          <p:cNvSpPr txBox="1"/>
          <p:nvPr/>
        </p:nvSpPr>
        <p:spPr>
          <a:xfrm>
            <a:off x="298450" y="727075"/>
            <a:ext cx="84405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customer has c-id, name and balance and reference is c-id.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 the type Customer and create a table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-info of type Customer.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purchase has item and purchase-by which is reference type and refer to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-info table under Customer.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lphaL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 the type Customer and Purchase and create table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purch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type Customer and Purchase respectively. </a:t>
            </a:r>
            <a:r>
              <a:rPr lang="en-US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purchase-by is reference type.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lphaL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two customers as follows: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lphaL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insert statement to insert one item </a:t>
            </a:r>
            <a:r>
              <a:rPr lang="en-US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Watch</a:t>
            </a:r>
            <a:r>
              <a:rPr lang="en-US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purchased by </a:t>
            </a:r>
            <a:r>
              <a:rPr lang="en-US" sz="18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Atique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6" name="Google Shape;296;g2602dbe8f53_0_6"/>
          <p:cNvGraphicFramePr/>
          <p:nvPr>
            <p:extLst>
              <p:ext uri="{D42A27DB-BD31-4B8C-83A1-F6EECF244321}">
                <p14:modId xmlns:p14="http://schemas.microsoft.com/office/powerpoint/2010/main" val="1560217793"/>
              </p:ext>
            </p:extLst>
          </p:nvPr>
        </p:nvGraphicFramePr>
        <p:xfrm>
          <a:off x="384517" y="3429000"/>
          <a:ext cx="5057775" cy="1112550"/>
        </p:xfrm>
        <a:graphic>
          <a:graphicData uri="http://schemas.openxmlformats.org/drawingml/2006/table">
            <a:tbl>
              <a:tblPr firstRow="1" bandRow="1">
                <a:noFill/>
                <a:tableStyleId>{26D7B7E2-9EA6-4083-AED7-C05BD1E89730}</a:tableStyleId>
              </a:tblPr>
              <a:tblGrid>
                <a:gridCol w="72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2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C-id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name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balance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Rafique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c002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Atique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10000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7" name="Google Shape;297;g2602dbe8f53_0_6"/>
          <p:cNvGraphicFramePr/>
          <p:nvPr/>
        </p:nvGraphicFramePr>
        <p:xfrm>
          <a:off x="384517" y="5085998"/>
          <a:ext cx="4064000" cy="1112550"/>
        </p:xfrm>
        <a:graphic>
          <a:graphicData uri="http://schemas.openxmlformats.org/drawingml/2006/table">
            <a:tbl>
              <a:tblPr firstRow="1" bandRow="1">
                <a:noFill/>
                <a:tableStyleId>{26D7B7E2-9EA6-4083-AED7-C05BD1E89730}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item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Purchase-by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8" name="Google Shape;298;g2602dbe8f53_0_6"/>
          <p:cNvSpPr txBox="1"/>
          <p:nvPr/>
        </p:nvSpPr>
        <p:spPr>
          <a:xfrm>
            <a:off x="5924550" y="3313075"/>
            <a:ext cx="30291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type </a:t>
            </a:r>
            <a:r>
              <a:rPr lang="en-US" sz="18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</a:t>
            </a:r>
            <a:br>
              <a:rPr lang="en-US" sz="18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(Person_</a:t>
            </a:r>
            <a:r>
              <a:rPr lang="en-US" sz="18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 </a:t>
            </a: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 </a:t>
            </a: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key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b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n-US" sz="18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 </a:t>
            </a: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(20),</a:t>
            </a:r>
            <a:b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n-US" sz="18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address </a:t>
            </a: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(20))</a:t>
            </a:r>
            <a:b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 from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(Person_</a:t>
            </a:r>
            <a:r>
              <a:rPr lang="en-US" sz="18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);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reate type </a:t>
            </a:r>
            <a:r>
              <a:rPr lang="en-US" sz="16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</a:t>
            </a: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b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n-US" sz="16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 </a:t>
            </a:r>
            <a:r>
              <a:rPr lang="en-US"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varchar(20)</a:t>
            </a: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b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n-US" sz="1600" i="1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 </a:t>
            </a:r>
            <a:r>
              <a:rPr lang="en-US" sz="1600" b="1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</a:t>
            </a:r>
            <a:r>
              <a:rPr lang="en-US" sz="1600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600" i="1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</a:t>
            </a:r>
            <a:r>
              <a:rPr lang="en-US" sz="1600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r>
              <a:rPr lang="en-US" sz="1600" b="1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 </a:t>
            </a:r>
            <a:r>
              <a:rPr lang="en-US" sz="1600" i="1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</a:t>
            </a: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);</a:t>
            </a:r>
            <a:b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table </a:t>
            </a:r>
            <a:r>
              <a:rPr lang="en-US" sz="16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departments </a:t>
            </a:r>
            <a:r>
              <a:rPr lang="en-US"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</a:t>
            </a:r>
            <a:r>
              <a:rPr lang="en-US" sz="16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None/>
            </a:pPr>
            <a:b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"/>
          <p:cNvSpPr txBox="1">
            <a:spLocks noGrp="1"/>
          </p:cNvSpPr>
          <p:nvPr>
            <p:ph type="title"/>
          </p:nvPr>
        </p:nvSpPr>
        <p:spPr>
          <a:xfrm>
            <a:off x="768350" y="0"/>
            <a:ext cx="80772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Object-Identity and System Generated Reference Types</a:t>
            </a:r>
            <a:endParaRPr/>
          </a:p>
        </p:txBody>
      </p:sp>
      <p:sp>
        <p:nvSpPr>
          <p:cNvPr id="305" name="Google Shape;305;p25"/>
          <p:cNvSpPr txBox="1">
            <a:spLocks noGrp="1"/>
          </p:cNvSpPr>
          <p:nvPr>
            <p:ph type="body" idx="1"/>
          </p:nvPr>
        </p:nvSpPr>
        <p:spPr>
          <a:xfrm>
            <a:off x="650900" y="1347775"/>
            <a:ext cx="8312100" cy="51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70"/>
              <a:buFont typeface="Noto Sans Symbols"/>
              <a:buChar char="▪"/>
            </a:pPr>
            <a:r>
              <a:rPr lang="en-US" sz="17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 a type </a:t>
            </a:r>
            <a:r>
              <a:rPr lang="en-US" sz="17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</a:t>
            </a:r>
            <a:r>
              <a:rPr lang="en-US" sz="17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a field </a:t>
            </a:r>
            <a:r>
              <a:rPr lang="en-US" sz="17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 </a:t>
            </a:r>
            <a:r>
              <a:rPr lang="en-US" sz="17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a field </a:t>
            </a:r>
            <a:r>
              <a:rPr lang="en-US" sz="17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 </a:t>
            </a:r>
            <a:r>
              <a:rPr lang="en-US" sz="17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is a reference to the type </a:t>
            </a:r>
            <a:r>
              <a:rPr lang="en-US" sz="17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Person, </a:t>
            </a:r>
            <a:r>
              <a:rPr lang="en-US" sz="17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table </a:t>
            </a:r>
            <a:r>
              <a:rPr lang="en-US" sz="17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</a:t>
            </a:r>
            <a:r>
              <a:rPr lang="en-US" sz="17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 scope: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 sz="17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	</a:t>
            </a:r>
            <a:r>
              <a:rPr lang="en-US" sz="17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type </a:t>
            </a:r>
            <a:r>
              <a:rPr lang="en-US" sz="17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</a:t>
            </a:r>
            <a:r>
              <a:rPr lang="en-US" sz="17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br>
              <a:rPr lang="en-US" sz="17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7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 </a:t>
            </a:r>
            <a:r>
              <a:rPr lang="en-US" sz="1700" b="0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</a:t>
            </a:r>
            <a:r>
              <a:rPr lang="en-US" sz="1700" b="0" i="1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lang="en-US" sz="17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7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 </a:t>
            </a:r>
            <a:r>
              <a:rPr lang="en-US" sz="17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(20),</a:t>
            </a:r>
            <a:br>
              <a:rPr lang="en-US" sz="17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7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 </a:t>
            </a:r>
            <a:r>
              <a:rPr lang="en-US" sz="17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 </a:t>
            </a:r>
            <a:r>
              <a:rPr lang="en-US" sz="17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 </a:t>
            </a:r>
            <a:r>
              <a:rPr lang="en-US" sz="17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7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</a:t>
            </a:r>
            <a:r>
              <a:rPr lang="en-US" sz="17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r>
              <a:rPr lang="en-US" sz="17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 </a:t>
            </a:r>
            <a:r>
              <a:rPr lang="en-US" sz="17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</a:t>
            </a:r>
            <a:r>
              <a:rPr lang="en-US" sz="17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870"/>
              <a:buFont typeface="Noto Sans Symbols"/>
              <a:buChar char="▪"/>
            </a:pPr>
            <a:endParaRPr lang="en-US" sz="17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870"/>
              <a:buFont typeface="Noto Sans Symbols"/>
              <a:buChar char="▪"/>
            </a:pPr>
            <a:r>
              <a:rPr lang="en-US" sz="17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then create a table </a:t>
            </a:r>
            <a:r>
              <a:rPr lang="en-US" sz="17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departments </a:t>
            </a:r>
            <a:r>
              <a:rPr lang="en-US" sz="17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follows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 sz="17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</a:t>
            </a:r>
            <a:r>
              <a:rPr lang="en-US" sz="17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table </a:t>
            </a:r>
            <a:r>
              <a:rPr lang="en-US" sz="17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departments </a:t>
            </a:r>
            <a:r>
              <a:rPr lang="en-US" sz="17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</a:t>
            </a:r>
            <a:r>
              <a:rPr lang="en-US" sz="17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870"/>
              <a:buFont typeface="Noto Sans Symbols"/>
              <a:buChar char="▪"/>
            </a:pPr>
            <a:endParaRPr lang="en-US" sz="17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870"/>
              <a:buFont typeface="Noto Sans Symbols"/>
              <a:buChar char="▪"/>
            </a:pPr>
            <a:r>
              <a:rPr lang="en-US" sz="17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Referenced table must have an attribute that stores the identifier, called the </a:t>
            </a:r>
            <a:r>
              <a:rPr lang="en-US" sz="1700" b="1" i="0" u="none" dirty="0">
                <a:solidFill>
                  <a:srgbClr val="0033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self-referential attribute</a:t>
            </a:r>
            <a:endParaRPr sz="1700" b="0" i="0" u="none" dirty="0">
              <a:solidFill>
                <a:srgbClr val="0033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 sz="17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</a:t>
            </a:r>
            <a:r>
              <a:rPr lang="en-US" sz="17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table </a:t>
            </a:r>
            <a:r>
              <a:rPr lang="en-US" sz="17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 </a:t>
            </a:r>
            <a:r>
              <a:rPr lang="en-US" sz="17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</a:t>
            </a:r>
            <a:r>
              <a:rPr lang="en-US" sz="17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</a:t>
            </a:r>
            <a:br>
              <a:rPr lang="en-US" sz="17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7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</a:t>
            </a:r>
            <a:r>
              <a:rPr lang="en-US" sz="17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 is </a:t>
            </a:r>
            <a:r>
              <a:rPr lang="en-US" sz="17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700" b="0" i="1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person_id</a:t>
            </a:r>
            <a:r>
              <a:rPr lang="en-US" sz="17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7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generated;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"/>
          <p:cNvSpPr txBox="1">
            <a:spLocks noGrp="1"/>
          </p:cNvSpPr>
          <p:nvPr>
            <p:ph type="title"/>
          </p:nvPr>
        </p:nvSpPr>
        <p:spPr>
          <a:xfrm>
            <a:off x="914400" y="209550"/>
            <a:ext cx="8077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None/>
            </a:pPr>
            <a:r>
              <a:rPr lang="en-US"/>
              <a:t>Object-Identity and System Generated Reference Types</a:t>
            </a:r>
            <a:endParaRPr/>
          </a:p>
        </p:txBody>
      </p:sp>
      <p:sp>
        <p:nvSpPr>
          <p:cNvPr id="312" name="Google Shape;312;p26"/>
          <p:cNvSpPr txBox="1">
            <a:spLocks noGrp="1"/>
          </p:cNvSpPr>
          <p:nvPr>
            <p:ph type="body" idx="1"/>
          </p:nvPr>
        </p:nvSpPr>
        <p:spPr>
          <a:xfrm>
            <a:off x="609750" y="1447799"/>
            <a:ext cx="5791050" cy="4826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2060"/>
                </a:solidFill>
              </a:rPr>
              <a:t>Initializing Reference-Typed Values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</a:rPr>
              <a:t>Question: </a:t>
            </a:r>
            <a:r>
              <a:rPr lang="en-US" sz="1800" dirty="0"/>
              <a:t>Make ‘</a:t>
            </a:r>
            <a:r>
              <a:rPr lang="en-US" sz="1800" dirty="0" err="1"/>
              <a:t>Atique</a:t>
            </a:r>
            <a:r>
              <a:rPr lang="en-US" sz="1800" dirty="0"/>
              <a:t>’ as Head of BME department using system generated reference.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80"/>
              <a:buFont typeface="Noto Sans Symbols"/>
              <a:buChar char="▪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create a tuple with a reference value</a:t>
            </a:r>
            <a:r>
              <a:rPr lang="en-US" sz="1800" dirty="0"/>
              <a:t>:</a:t>
            </a:r>
            <a:endParaRPr sz="1800" dirty="0"/>
          </a:p>
          <a:p>
            <a:pPr marL="914400" lvl="1" indent="-3543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80"/>
              <a:buFont typeface="Noto Sans Symbols"/>
              <a:buAutoNum type="alphaLcPeriod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we can first create the tuple with a null reference and</a:t>
            </a:r>
            <a:endParaRPr sz="18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543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80"/>
              <a:buFont typeface="Noto Sans Symbols"/>
              <a:buAutoNum type="alphaLcPeriod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then set the reference separately: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endParaRPr sz="18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6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insert into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departments</a:t>
            </a:r>
            <a:endParaRPr dirty="0"/>
          </a:p>
          <a:p>
            <a:pPr marL="342900" lvl="0" indent="-342900" algn="l" rtl="0">
              <a:lnSpc>
                <a:spcPct val="6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 values 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(`</a:t>
            </a:r>
            <a:r>
              <a:rPr lang="en-US" sz="1800" dirty="0"/>
              <a:t>BME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’, null)</a:t>
            </a:r>
            <a:endParaRPr dirty="0"/>
          </a:p>
          <a:p>
            <a:pPr marL="342900" lvl="0" indent="-342900" algn="l" rtl="0">
              <a:lnSpc>
                <a:spcPct val="6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</a:p>
          <a:p>
            <a:pPr marL="342900" lvl="0" indent="-342900" algn="l" rtl="0">
              <a:lnSpc>
                <a:spcPct val="6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 sz="1800" b="1" dirty="0"/>
              <a:t>     </a:t>
            </a: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departments</a:t>
            </a:r>
            <a:endParaRPr dirty="0"/>
          </a:p>
          <a:p>
            <a:pPr marL="342900" lvl="0" indent="-342900" algn="l" rtl="0">
              <a:lnSpc>
                <a:spcPct val="6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set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 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(</a:t>
            </a: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lang="en-US" sz="1800" i="1" dirty="0"/>
              <a:t>ref( </a:t>
            </a:r>
            <a:r>
              <a:rPr lang="en-US" sz="1800" b="1" i="1" dirty="0"/>
              <a:t>p</a:t>
            </a:r>
            <a:r>
              <a:rPr lang="en-US" sz="1800" i="1" dirty="0"/>
              <a:t>)</a:t>
            </a:r>
            <a:endParaRPr sz="1800" i="0" u="none" dirty="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6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                 from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 </a:t>
            </a: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endParaRPr dirty="0"/>
          </a:p>
          <a:p>
            <a:pPr marL="342900" lvl="0" indent="-342900" algn="l" rtl="0">
              <a:lnSpc>
                <a:spcPct val="6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              where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 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`</a:t>
            </a:r>
            <a:r>
              <a:rPr lang="en-US" sz="1800" dirty="0" err="1"/>
              <a:t>Atique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’)</a:t>
            </a:r>
            <a:endParaRPr dirty="0"/>
          </a:p>
          <a:p>
            <a:pPr marL="342900" lvl="0" indent="-342900" algn="l" rtl="0">
              <a:lnSpc>
                <a:spcPct val="60000"/>
              </a:lnSpc>
              <a:spcBef>
                <a:spcPts val="665"/>
              </a:spcBef>
              <a:spcAft>
                <a:spcPts val="0"/>
              </a:spcAft>
              <a:buSzPts val="2090"/>
              <a:buNone/>
            </a:pPr>
            <a:r>
              <a:rPr lang="en-US" sz="19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where </a:t>
            </a:r>
            <a:r>
              <a:rPr lang="en-US" sz="1900" b="1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</a:t>
            </a:r>
            <a:r>
              <a:rPr lang="en-US" sz="1900" b="0" i="1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lang="en-US" sz="19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9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`</a:t>
            </a:r>
            <a:r>
              <a:rPr lang="en-US" dirty="0"/>
              <a:t>BME</a:t>
            </a:r>
            <a:r>
              <a:rPr lang="en-US" sz="19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</a:t>
            </a:r>
            <a:endParaRPr dirty="0"/>
          </a:p>
          <a:p>
            <a:pPr marL="342900" lvl="0" indent="-210184" algn="l" rtl="0">
              <a:lnSpc>
                <a:spcPct val="8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None/>
            </a:pPr>
            <a:endParaRPr sz="19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210184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SzPts val="2090"/>
              <a:buFont typeface="Noto Sans Symbols"/>
              <a:buNone/>
            </a:pPr>
            <a:endParaRPr sz="19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3F6FF-F23A-4EA5-A6F9-ECC35F952521}"/>
              </a:ext>
            </a:extLst>
          </p:cNvPr>
          <p:cNvSpPr txBox="1"/>
          <p:nvPr/>
        </p:nvSpPr>
        <p:spPr>
          <a:xfrm>
            <a:off x="5275385" y="3860994"/>
            <a:ext cx="37162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type </a:t>
            </a:r>
            <a:r>
              <a:rPr lang="en-US" i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</a:t>
            </a: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b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 </a:t>
            </a:r>
            <a:r>
              <a:rPr lang="en-US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</a:t>
            </a:r>
            <a:r>
              <a:rPr lang="en-US" i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lang="en-US" i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 </a:t>
            </a: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(20),</a:t>
            </a:r>
            <a:b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 </a:t>
            </a:r>
            <a:r>
              <a:rPr lang="en-US" i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 </a:t>
            </a:r>
            <a:r>
              <a:rPr lang="en-US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 </a:t>
            </a: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i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</a:t>
            </a: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r>
              <a:rPr lang="en-US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 </a:t>
            </a:r>
            <a:r>
              <a:rPr lang="en-US" i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</a:t>
            </a: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Google Shape;296;g2602dbe8f53_0_6">
            <a:extLst>
              <a:ext uri="{FF2B5EF4-FFF2-40B4-BE49-F238E27FC236}">
                <a16:creationId xmlns:a16="http://schemas.microsoft.com/office/drawing/2014/main" id="{9F09E2DC-1570-46C5-9452-309E651DFC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6553071"/>
              </p:ext>
            </p:extLst>
          </p:nvPr>
        </p:nvGraphicFramePr>
        <p:xfrm>
          <a:off x="5800578" y="2161705"/>
          <a:ext cx="3191022" cy="1381790"/>
        </p:xfrm>
        <a:graphic>
          <a:graphicData uri="http://schemas.openxmlformats.org/drawingml/2006/table">
            <a:tbl>
              <a:tblPr firstRow="1" bandRow="1">
                <a:noFill/>
                <a:tableStyleId>{26D7B7E2-9EA6-4083-AED7-C05BD1E89730}</a:tableStyleId>
              </a:tblPr>
              <a:tblGrid>
                <a:gridCol w="83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C-id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name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balance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Rafique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c002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Atique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10000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602dbe8f53_0_40"/>
          <p:cNvSpPr txBox="1">
            <a:spLocks noGrp="1"/>
          </p:cNvSpPr>
          <p:nvPr>
            <p:ph type="title"/>
          </p:nvPr>
        </p:nvSpPr>
        <p:spPr>
          <a:xfrm>
            <a:off x="914400" y="209550"/>
            <a:ext cx="8077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None/>
            </a:pPr>
            <a:r>
              <a:rPr lang="en-US"/>
              <a:t>Object-Identity and System Generated Reference Types</a:t>
            </a:r>
            <a:endParaRPr/>
          </a:p>
        </p:txBody>
      </p:sp>
      <p:sp>
        <p:nvSpPr>
          <p:cNvPr id="319" name="Google Shape;319;g2602dbe8f53_0_40"/>
          <p:cNvSpPr txBox="1">
            <a:spLocks noGrp="1"/>
          </p:cNvSpPr>
          <p:nvPr>
            <p:ph type="body" idx="1"/>
          </p:nvPr>
        </p:nvSpPr>
        <p:spPr>
          <a:xfrm>
            <a:off x="609750" y="1447800"/>
            <a:ext cx="4629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2060"/>
                </a:solidFill>
              </a:rPr>
              <a:t>Initializing Reference-Typed Values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</a:rPr>
              <a:t>Question: </a:t>
            </a:r>
            <a:r>
              <a:rPr lang="en-US" sz="1800"/>
              <a:t>Make ‘Atique’ as Head of BME department using system generated reference.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80"/>
              <a:buFont typeface="Noto Sans Symbols"/>
              <a:buChar char="▪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create a tuple with a reference value</a:t>
            </a:r>
            <a:r>
              <a:rPr lang="en-US" sz="1800"/>
              <a:t>:</a:t>
            </a:r>
            <a:endParaRPr sz="1800"/>
          </a:p>
          <a:p>
            <a:pPr marL="914400" lvl="1" indent="-3543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80"/>
              <a:buFont typeface="Noto Sans Symbols"/>
              <a:buAutoNum type="alphaLcPeriod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we can first create the tuple with a null reference and</a:t>
            </a: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543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80"/>
              <a:buFont typeface="Noto Sans Symbols"/>
              <a:buAutoNum type="alphaLcPeriod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then set the reference separately: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 sz="1800"/>
              <a:t>insert into people values (</a:t>
            </a: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6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insert into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departments</a:t>
            </a:r>
            <a:endParaRPr/>
          </a:p>
          <a:p>
            <a:pPr marL="342900" lvl="0" indent="-342900" algn="l" rtl="0">
              <a:lnSpc>
                <a:spcPct val="6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 values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(`</a:t>
            </a:r>
            <a:r>
              <a:rPr lang="en-US" sz="1800"/>
              <a:t>BME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’, null)</a:t>
            </a:r>
            <a:endParaRPr/>
          </a:p>
          <a:p>
            <a:pPr marL="342900" lvl="0" indent="-342900" algn="l" rtl="0">
              <a:lnSpc>
                <a:spcPct val="6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update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departments</a:t>
            </a:r>
            <a:endParaRPr/>
          </a:p>
          <a:p>
            <a:pPr marL="342900" lvl="0" indent="-342900" algn="l" rtl="0">
              <a:lnSpc>
                <a:spcPct val="6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set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(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lang="en-US" sz="1800" i="1"/>
              <a:t>ref( </a:t>
            </a:r>
            <a:r>
              <a:rPr lang="en-US" sz="1800" b="1" i="1"/>
              <a:t>p</a:t>
            </a:r>
            <a:r>
              <a:rPr lang="en-US" sz="1800" i="1"/>
              <a:t>)</a:t>
            </a:r>
            <a:endParaRPr sz="1800" i="0" u="none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6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                 from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endParaRPr/>
          </a:p>
          <a:p>
            <a:pPr marL="342900" lvl="0" indent="-342900" algn="l" rtl="0">
              <a:lnSpc>
                <a:spcPct val="6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              where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`</a:t>
            </a:r>
            <a:r>
              <a:rPr lang="en-US" sz="1800"/>
              <a:t>Atique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’)</a:t>
            </a:r>
            <a:endParaRPr/>
          </a:p>
          <a:p>
            <a:pPr marL="342900" lvl="0" indent="-342900" algn="l" rtl="0">
              <a:lnSpc>
                <a:spcPct val="60000"/>
              </a:lnSpc>
              <a:spcBef>
                <a:spcPts val="665"/>
              </a:spcBef>
              <a:spcAft>
                <a:spcPts val="0"/>
              </a:spcAft>
              <a:buSzPts val="2090"/>
              <a:buNone/>
            </a:pP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where </a:t>
            </a:r>
            <a:r>
              <a:rPr lang="en-US" sz="1900" i="0" u="none">
                <a:solidFill>
                  <a:schemeClr val="dk1"/>
                </a:solidFill>
              </a:rPr>
              <a:t>dept</a:t>
            </a: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</a:t>
            </a:r>
            <a:r>
              <a:rPr lang="en-US" sz="19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 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`</a:t>
            </a:r>
            <a:r>
              <a:rPr lang="en-US"/>
              <a:t>BME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</a:t>
            </a:r>
            <a:endParaRPr/>
          </a:p>
          <a:p>
            <a:pPr marL="342900" lvl="0" indent="-210183" algn="l" rtl="0">
              <a:lnSpc>
                <a:spcPct val="8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None/>
            </a:pPr>
            <a:endParaRPr sz="19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210183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SzPts val="2090"/>
              <a:buFont typeface="Noto Sans Symbols"/>
              <a:buNone/>
            </a:pPr>
            <a:endParaRPr sz="19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0" name="Google Shape;320;g2602dbe8f53_0_40"/>
          <p:cNvSpPr txBox="1"/>
          <p:nvPr/>
        </p:nvSpPr>
        <p:spPr>
          <a:xfrm>
            <a:off x="5676900" y="1943100"/>
            <a:ext cx="27432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</a:t>
            </a:r>
            <a:endParaRPr sz="1800" b="1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Helvetica Neue"/>
                <a:ea typeface="Helvetica Neue"/>
                <a:cs typeface="Helvetica Neue"/>
                <a:sym typeface="Helvetica Neue"/>
              </a:rPr>
              <a:t>d. Insert a new department name ‘CE’ and make ‘</a:t>
            </a:r>
            <a:r>
              <a:rPr lang="en-US" sz="1800" dirty="0" err="1">
                <a:latin typeface="Helvetica Neue"/>
                <a:ea typeface="Helvetica Neue"/>
                <a:cs typeface="Helvetica Neue"/>
                <a:sym typeface="Helvetica Neue"/>
              </a:rPr>
              <a:t>Fatema</a:t>
            </a:r>
            <a:r>
              <a:rPr lang="en-US" sz="1800" dirty="0">
                <a:latin typeface="Helvetica Neue"/>
                <a:ea typeface="Helvetica Neue"/>
                <a:cs typeface="Helvetica Neue"/>
                <a:sym typeface="Helvetica Neue"/>
              </a:rPr>
              <a:t>’ as head using the system generated reference</a:t>
            </a: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Path Expressions</a:t>
            </a:r>
            <a:endParaRPr/>
          </a:p>
        </p:txBody>
      </p:sp>
      <p:sp>
        <p:nvSpPr>
          <p:cNvPr id="327" name="Google Shape;327;p29"/>
          <p:cNvSpPr txBox="1">
            <a:spLocks noGrp="1"/>
          </p:cNvSpPr>
          <p:nvPr>
            <p:ph type="body" idx="4294967295"/>
          </p:nvPr>
        </p:nvSpPr>
        <p:spPr>
          <a:xfrm>
            <a:off x="1114425" y="1325562"/>
            <a:ext cx="65690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names and addresses of the heads of all departments: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select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–&gt;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–&gt;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address</a:t>
            </a:r>
            <a:br>
              <a:rPr lang="en-US" sz="18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from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departments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●"/>
            </a:pPr>
            <a:endParaRPr lang="en-US" sz="18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expression such as “head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–&gt;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name” is called a </a:t>
            </a:r>
            <a:r>
              <a:rPr lang="en-US" sz="1800" b="1" i="0" u="none" strike="noStrike" cap="none" dirty="0">
                <a:solidFill>
                  <a:srgbClr val="0033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path expression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●"/>
            </a:pPr>
            <a:endParaRPr lang="en-US" sz="18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Path expressions help avoid explicit joins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71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department head were not a reference, a join of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would be required to get at the address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71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Makes expressing the query much easier for the user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Object-Relational Mapping</a:t>
            </a:r>
            <a:endParaRPr/>
          </a:p>
        </p:txBody>
      </p:sp>
      <p:sp>
        <p:nvSpPr>
          <p:cNvPr id="354" name="Google Shape;354;p35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1" i="0" u="none" dirty="0">
                <a:solidFill>
                  <a:srgbClr val="0033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Object-Relational Mapping (ORM)</a:t>
            </a:r>
            <a:r>
              <a:rPr lang="en-US" sz="19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systems built on top of traditional relational databases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Implementor provides a mapping from objects to relations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Arial"/>
              <a:buChar char="•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Objects are purely transient, no permanent object identity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Objects can be </a:t>
            </a:r>
            <a:r>
              <a:rPr lang="en-US" dirty="0"/>
              <a:t>retrieved</a:t>
            </a:r>
            <a:r>
              <a:rPr lang="en-US" sz="19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from database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Arial"/>
              <a:buChar char="•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uses mapping to fetch relevant data from relations and construct objects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Arial"/>
              <a:buChar char="•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Updated objects are stored back in database by generating corresponding update/insert/delete statements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endParaRPr lang="en-US" sz="19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en-US" sz="1900" b="1" i="0" u="none" dirty="0">
                <a:solidFill>
                  <a:srgbClr val="0033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Hibernate</a:t>
            </a:r>
            <a:r>
              <a:rPr lang="en-US" sz="19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ORM system is widely used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Arial"/>
              <a:buChar char="•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Provides API to start/end transactions, fetch objects, </a:t>
            </a:r>
            <a:r>
              <a:rPr lang="en-US" sz="1800" b="0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etc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Arial"/>
              <a:buChar char="•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Provides query language operating </a:t>
            </a:r>
            <a:r>
              <a:rPr lang="en-US" sz="1800" b="0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direcly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 object model</a:t>
            </a:r>
            <a:endParaRPr dirty="0"/>
          </a:p>
          <a:p>
            <a:pPr marL="1085850" lvl="2" indent="-2286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530"/>
              <a:buFont typeface="Noto Sans Symbols"/>
              <a:buChar char="▪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queries translated to SQL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Limitations: overheads, especially for bulk updates 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 of O-O and O-R Databases</a:t>
            </a:r>
            <a:endParaRPr/>
          </a:p>
        </p:txBody>
      </p:sp>
      <p:sp>
        <p:nvSpPr>
          <p:cNvPr id="361" name="Google Shape;361;p36"/>
          <p:cNvSpPr txBox="1">
            <a:spLocks noGrp="1"/>
          </p:cNvSpPr>
          <p:nvPr>
            <p:ph type="body" idx="1"/>
          </p:nvPr>
        </p:nvSpPr>
        <p:spPr>
          <a:xfrm>
            <a:off x="660400" y="1003300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90"/>
              <a:buNone/>
            </a:pPr>
            <a:endParaRPr sz="19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Relational systems</a:t>
            </a:r>
            <a:endParaRPr sz="19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data types, powerful query languages, high protection.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Persistent-programming-language-based OODBs</a:t>
            </a:r>
            <a:endParaRPr sz="19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 data types, integration with programming language, high performance.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Object-relational systems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 data types, powerful query languages, high protection.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Object-relational mapping systems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 data types integrated with programming language, but built as a layer on top of a relational database system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Many real systems blur these boundaries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persistent programming language built as a wrapper on a relational database offers first two benefits, but may have poor performance.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 Data Types</a:t>
            </a:r>
            <a:endParaRPr/>
          </a:p>
        </p:txBody>
      </p:sp>
      <p:sp>
        <p:nvSpPr>
          <p:cNvPr id="98" name="Google Shape;98;p4"/>
          <p:cNvSpPr txBox="1">
            <a:spLocks noGrp="1"/>
          </p:cNvSpPr>
          <p:nvPr>
            <p:ph type="body" idx="1"/>
          </p:nvPr>
        </p:nvSpPr>
        <p:spPr>
          <a:xfrm>
            <a:off x="1185862" y="1169987"/>
            <a:ext cx="6713537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Motivation: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Permit non-atomic domains (atomic ≡ indivisible)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of non-atomic domain:  set of integers,or set of tuples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more intuitive modeling for applications with complex data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Intuitive definition: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relations whenever we allow atomic (scalar) values — relations within relations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Retains mathematical foundation of relational model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Violates first normal form.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of a Nested Relation</a:t>
            </a:r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body" idx="1"/>
          </p:nvPr>
        </p:nvSpPr>
        <p:spPr>
          <a:xfrm>
            <a:off x="863600" y="1096962"/>
            <a:ext cx="6564312" cy="301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 library information system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book has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title,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list (array) of authors,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Publisher, with subfields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set of keywords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Non-1NF relation </a:t>
            </a:r>
            <a:r>
              <a:rPr lang="en-US" sz="19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books</a:t>
            </a:r>
            <a:endParaRPr/>
          </a:p>
        </p:txBody>
      </p:sp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275" y="4479925"/>
            <a:ext cx="8447087" cy="132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4NF Decomposition of Nested Relation</a:t>
            </a:r>
            <a:endParaRPr/>
          </a:p>
        </p:txBody>
      </p:sp>
      <p:sp>
        <p:nvSpPr>
          <p:cNvPr id="113" name="Google Shape;113;p6"/>
          <p:cNvSpPr txBox="1">
            <a:spLocks noGrp="1"/>
          </p:cNvSpPr>
          <p:nvPr>
            <p:ph type="body" idx="1"/>
          </p:nvPr>
        </p:nvSpPr>
        <p:spPr>
          <a:xfrm>
            <a:off x="457200" y="1071562"/>
            <a:ext cx="3249612" cy="524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Suppose for simplicity that title uniquely identifies a book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real world ISBN is a unique identifier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Decompose </a:t>
            </a:r>
            <a:r>
              <a:rPr lang="en-US" sz="19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books 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into 4NF using the schemas: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title, author, position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800" b="0" i="1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title, keyword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800" b="0" i="1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title, pub-name, pub-branch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4NF design requires users to include joins in their queries.</a:t>
            </a:r>
            <a:endParaRPr/>
          </a:p>
        </p:txBody>
      </p:sp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7150" y="898525"/>
            <a:ext cx="4632325" cy="56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 Types and SQL</a:t>
            </a: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1"/>
          </p:nvPr>
        </p:nvSpPr>
        <p:spPr>
          <a:xfrm>
            <a:off x="825500" y="965200"/>
            <a:ext cx="7435850" cy="5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Extensions introduced in SQL:1999 to support complex types: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Collection and large object types</a:t>
            </a:r>
            <a:endParaRPr/>
          </a:p>
          <a:p>
            <a:pPr marL="1085850" lvl="2" indent="-2286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530"/>
              <a:buFont typeface="Noto Sans Symbols"/>
              <a:buChar char="▪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Nested relations are an example of collection types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Structured types</a:t>
            </a:r>
            <a:endParaRPr/>
          </a:p>
          <a:p>
            <a:pPr marL="1085850" lvl="2" indent="-2286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530"/>
              <a:buFont typeface="Noto Sans Symbols"/>
              <a:buChar char="▪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Nested record structures like composite attributes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Inheritance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 orientation</a:t>
            </a:r>
            <a:endParaRPr/>
          </a:p>
          <a:p>
            <a:pPr marL="1085850" lvl="2" indent="-2286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530"/>
              <a:buFont typeface="Noto Sans Symbols"/>
              <a:buChar char="▪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Including object identifiers and references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fully implemented in any database system currently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some features are present in each of the major commercial database systems</a:t>
            </a:r>
            <a:endParaRPr/>
          </a:p>
          <a:p>
            <a:pPr marL="1085850" lvl="2" indent="-2286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530"/>
              <a:buFont typeface="Noto Sans Symbols"/>
              <a:buChar char="▪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the manual of your database system to see what it supports</a:t>
            </a:r>
            <a:endParaRPr/>
          </a:p>
          <a:p>
            <a:pPr marL="342900" lvl="0" indent="-21717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Noto Sans Symbols"/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Structured Types and Inheritance in SQL</a:t>
            </a: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body" idx="1"/>
          </p:nvPr>
        </p:nvSpPr>
        <p:spPr>
          <a:xfrm>
            <a:off x="685800" y="1016000"/>
            <a:ext cx="7848600" cy="53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60"/>
              <a:buFont typeface="Noto Sans Symbols"/>
              <a:buChar char="▪"/>
            </a:pPr>
            <a:r>
              <a:rPr lang="en-US" sz="1600" b="1" i="0" u="none">
                <a:solidFill>
                  <a:srgbClr val="0033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Structured types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(a.k.a. </a:t>
            </a:r>
            <a:r>
              <a:rPr lang="en-US" sz="1600" b="1" i="0" u="none">
                <a:solidFill>
                  <a:srgbClr val="0033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user-defined types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can be declared and used in SQL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760"/>
              <a:buNone/>
            </a:pP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	    create type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</a:t>
            </a:r>
            <a:b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(first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(20),</a:t>
            </a:r>
            <a:b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lastname          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(20))</a:t>
            </a:r>
            <a:b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		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</a:t>
            </a:r>
            <a:endParaRPr sz="16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760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type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Address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</a:t>
            </a:r>
            <a:b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(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street         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(20),</a:t>
            </a:r>
            <a:b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city	  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(20),</a:t>
            </a:r>
            <a:b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zipcode	 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760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final</a:t>
            </a:r>
            <a:endParaRPr sz="16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not final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indicate whether subtypes can be created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1760"/>
              <a:buFont typeface="Noto Sans Symbols"/>
              <a:buChar char="▪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Structured types can be used to create tables with composite attributes</a:t>
            </a:r>
            <a:endParaRPr/>
          </a:p>
          <a:p>
            <a:pPr marL="342900" lvl="0" indent="-342900" algn="l" rtl="0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SzPts val="1760"/>
              <a:buNone/>
            </a:pP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create table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endParaRPr/>
          </a:p>
          <a:p>
            <a:pPr marL="342900" lvl="0" indent="-342900" algn="l" rtl="0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SzPts val="1760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	Name,</a:t>
            </a:r>
            <a:endParaRPr/>
          </a:p>
          <a:p>
            <a:pPr marL="342900" lvl="0" indent="-342900" algn="l" rtl="0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SzPts val="1760"/>
              <a:buNone/>
            </a:pP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address	Address,</a:t>
            </a:r>
            <a:endParaRPr/>
          </a:p>
          <a:p>
            <a:pPr marL="342900" lvl="0" indent="-342900" algn="l" rtl="0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SzPts val="1760"/>
              <a:buNone/>
            </a:pP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dateOfBirth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marL="342900" lvl="0" indent="-342900" algn="l" rtl="0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1760"/>
              <a:buFont typeface="Noto Sans Symbols"/>
              <a:buChar char="▪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Dot notation used to reference components: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name.firstname</a:t>
            </a:r>
            <a:endParaRPr/>
          </a:p>
          <a:p>
            <a:pPr marL="342900" lvl="0" indent="-2311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Noto Sans Symbols"/>
              <a:buNone/>
            </a:pPr>
            <a:endParaRPr sz="1600" b="0" i="1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Structured Types (cont.)</a:t>
            </a:r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1" i="0" u="none">
                <a:solidFill>
                  <a:srgbClr val="0033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User-defined row types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type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CustomerType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 Name,</a:t>
            </a:r>
            <a:b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address Address,</a:t>
            </a:r>
            <a:b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dateOfBirth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final</a:t>
            </a: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then create a table whose rows are a user-defined type</a:t>
            </a:r>
            <a:b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table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9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9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CustomerType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002060"/>
              </a:buClr>
              <a:buSzPts val="2090"/>
              <a:buFont typeface="Noto Sans Symbols"/>
              <a:buChar char="▪"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Alternative using </a:t>
            </a:r>
            <a:r>
              <a:rPr lang="en-US" sz="1900" b="1" i="0" u="none">
                <a:solidFill>
                  <a:srgbClr val="0033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unnamed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900" b="1" i="0" u="none">
                <a:solidFill>
                  <a:srgbClr val="0033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row types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SzPts val="2090"/>
              <a:buNone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</a:t>
            </a: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table </a:t>
            </a:r>
            <a:r>
              <a:rPr lang="en-US" sz="1900" b="1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</a:t>
            </a:r>
            <a:r>
              <a:rPr lang="en-US" sz="19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_r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endParaRPr/>
          </a:p>
          <a:p>
            <a:pPr marL="342900" lvl="0" indent="-342900" algn="l" rtl="0">
              <a:lnSpc>
                <a:spcPct val="60000"/>
              </a:lnSpc>
              <a:spcBef>
                <a:spcPts val="665"/>
              </a:spcBef>
              <a:spcAft>
                <a:spcPts val="0"/>
              </a:spcAft>
              <a:buSzPts val="2090"/>
              <a:buNone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lang="en-US" sz="19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	</a:t>
            </a: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row(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</a:t>
            </a:r>
            <a:r>
              <a:rPr lang="en-US" sz="19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(20),</a:t>
            </a:r>
            <a:endParaRPr/>
          </a:p>
          <a:p>
            <a:pPr marL="342900" lvl="0" indent="-342900" algn="l" rtl="0">
              <a:lnSpc>
                <a:spcPct val="60000"/>
              </a:lnSpc>
              <a:spcBef>
                <a:spcPts val="665"/>
              </a:spcBef>
              <a:spcAft>
                <a:spcPts val="0"/>
              </a:spcAft>
              <a:buSzPts val="2090"/>
              <a:buNone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              </a:t>
            </a:r>
            <a:r>
              <a:rPr lang="en-US" sz="19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lastname  </a:t>
            </a: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(20)),</a:t>
            </a:r>
            <a:endParaRPr/>
          </a:p>
          <a:p>
            <a:pPr marL="342900" lvl="0" indent="-342900" algn="l" rtl="0">
              <a:lnSpc>
                <a:spcPct val="60000"/>
              </a:lnSpc>
              <a:spcBef>
                <a:spcPts val="665"/>
              </a:spcBef>
              <a:spcAft>
                <a:spcPts val="0"/>
              </a:spcAft>
              <a:buSzPts val="2090"/>
              <a:buNone/>
            </a:pPr>
            <a:r>
              <a:rPr lang="en-US" sz="19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address	</a:t>
            </a: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row(</a:t>
            </a:r>
            <a:r>
              <a:rPr lang="en-US" sz="19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street      </a:t>
            </a: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(20),</a:t>
            </a:r>
            <a:endParaRPr/>
          </a:p>
          <a:p>
            <a:pPr marL="342900" lvl="0" indent="-342900" algn="l" rtl="0">
              <a:lnSpc>
                <a:spcPct val="60000"/>
              </a:lnSpc>
              <a:spcBef>
                <a:spcPts val="665"/>
              </a:spcBef>
              <a:spcAft>
                <a:spcPts val="0"/>
              </a:spcAft>
              <a:buSzPts val="2090"/>
              <a:buNone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              </a:t>
            </a:r>
            <a:r>
              <a:rPr lang="en-US" sz="19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city	        </a:t>
            </a: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(20),</a:t>
            </a:r>
            <a:endParaRPr/>
          </a:p>
          <a:p>
            <a:pPr marL="342900" lvl="0" indent="-342900" algn="l" rtl="0">
              <a:lnSpc>
                <a:spcPct val="60000"/>
              </a:lnSpc>
              <a:spcBef>
                <a:spcPts val="665"/>
              </a:spcBef>
              <a:spcAft>
                <a:spcPts val="0"/>
              </a:spcAft>
              <a:buSzPts val="2090"/>
              <a:buNone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	                                             </a:t>
            </a:r>
            <a:r>
              <a:rPr lang="en-US" sz="19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zipcode   </a:t>
            </a: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(20))</a:t>
            </a:r>
            <a:r>
              <a:rPr lang="en-US" sz="19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endParaRPr/>
          </a:p>
          <a:p>
            <a:pPr marL="342900" lvl="0" indent="-342900" algn="l" rtl="0">
              <a:lnSpc>
                <a:spcPct val="60000"/>
              </a:lnSpc>
              <a:spcBef>
                <a:spcPts val="665"/>
              </a:spcBef>
              <a:spcAft>
                <a:spcPts val="0"/>
              </a:spcAft>
              <a:buSzPts val="2090"/>
              <a:buNone/>
            </a:pPr>
            <a:r>
              <a:rPr lang="en-US" sz="19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dateOfBirth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9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marL="342900" lvl="0" indent="-210184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SzPts val="2090"/>
              <a:buFont typeface="Noto Sans Symbols"/>
              <a:buNone/>
            </a:pPr>
            <a:endParaRPr sz="19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2094</Words>
  <Application>Microsoft Office PowerPoint</Application>
  <PresentationFormat>On-screen Show (4:3)</PresentationFormat>
  <Paragraphs>432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Helvetica Neue</vt:lpstr>
      <vt:lpstr>Noto Sans Symbols</vt:lpstr>
      <vt:lpstr>Helvetica</vt:lpstr>
      <vt:lpstr>Arial</vt:lpstr>
      <vt:lpstr>Tahoma</vt:lpstr>
      <vt:lpstr>Times New Roman</vt:lpstr>
      <vt:lpstr>Arimo</vt:lpstr>
      <vt:lpstr>2_db-5-grey</vt:lpstr>
      <vt:lpstr>4_db-5-grey</vt:lpstr>
      <vt:lpstr>Object-Based Databases</vt:lpstr>
      <vt:lpstr>Object-Based Databases</vt:lpstr>
      <vt:lpstr>Object-Relational Data Models</vt:lpstr>
      <vt:lpstr>Complex Data Types</vt:lpstr>
      <vt:lpstr>Example of a Nested Relation</vt:lpstr>
      <vt:lpstr>4NF Decomposition of Nested Relation</vt:lpstr>
      <vt:lpstr>Complex Types and SQL</vt:lpstr>
      <vt:lpstr>Structured Types and Inheritance in SQL</vt:lpstr>
      <vt:lpstr>Structured Types (cont.)</vt:lpstr>
      <vt:lpstr>Methods</vt:lpstr>
      <vt:lpstr>Constructor Functions</vt:lpstr>
      <vt:lpstr>Type Inheritance</vt:lpstr>
      <vt:lpstr>Type Inheritance</vt:lpstr>
      <vt:lpstr>PowerPoint Presentation</vt:lpstr>
      <vt:lpstr>PowerPoint Presentation</vt:lpstr>
      <vt:lpstr>PowerPoint Presentation</vt:lpstr>
      <vt:lpstr>Table Inheritance</vt:lpstr>
      <vt:lpstr>Consistency Requirements for Subtables</vt:lpstr>
      <vt:lpstr>Array and Multiset Types in SQL</vt:lpstr>
      <vt:lpstr>Creation of Collection Values</vt:lpstr>
      <vt:lpstr>PowerPoint Presentation</vt:lpstr>
      <vt:lpstr>Querying Collection-Valued Attributes</vt:lpstr>
      <vt:lpstr>Querying Collection-Valued Attributes</vt:lpstr>
      <vt:lpstr>Object-Relational Database Systems</vt:lpstr>
      <vt:lpstr>Querying Collection-Valued Attributes</vt:lpstr>
      <vt:lpstr>Querying Collection-Valued Attributes</vt:lpstr>
      <vt:lpstr>Querying Collection-Valued Attributes</vt:lpstr>
      <vt:lpstr>Unnesting</vt:lpstr>
      <vt:lpstr>Unnesting</vt:lpstr>
      <vt:lpstr>Reference Types</vt:lpstr>
      <vt:lpstr>Reference Types</vt:lpstr>
      <vt:lpstr>User Generated Identifiers</vt:lpstr>
      <vt:lpstr>Reference Types</vt:lpstr>
      <vt:lpstr>Object-Identity and System Generated Reference Types</vt:lpstr>
      <vt:lpstr>Object-Identity and System Generated Reference Types</vt:lpstr>
      <vt:lpstr>Object-Identity and System Generated Reference Types</vt:lpstr>
      <vt:lpstr>Path Expressions</vt:lpstr>
      <vt:lpstr>Object-Relational Mapping</vt:lpstr>
      <vt:lpstr>Comparison of O-O and O-R 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Object-Based Databases</dc:title>
  <dc:creator>Marilyn Turnamian</dc:creator>
  <cp:lastModifiedBy>NSU</cp:lastModifiedBy>
  <cp:revision>16</cp:revision>
  <dcterms:created xsi:type="dcterms:W3CDTF">2009-12-21T15:40:22Z</dcterms:created>
  <dcterms:modified xsi:type="dcterms:W3CDTF">2024-12-16T09:28:26Z</dcterms:modified>
</cp:coreProperties>
</file>