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25"/>
  </p:notesMasterIdLst>
  <p:handoutMasterIdLst>
    <p:handoutMasterId r:id="rId26"/>
  </p:handoutMasterIdLst>
  <p:sldIdLst>
    <p:sldId id="459" r:id="rId2"/>
    <p:sldId id="567" r:id="rId3"/>
    <p:sldId id="568" r:id="rId4"/>
    <p:sldId id="466" r:id="rId5"/>
    <p:sldId id="477" r:id="rId6"/>
    <p:sldId id="576" r:id="rId7"/>
    <p:sldId id="577" r:id="rId8"/>
    <p:sldId id="539" r:id="rId9"/>
    <p:sldId id="486" r:id="rId10"/>
    <p:sldId id="580" r:id="rId11"/>
    <p:sldId id="581" r:id="rId12"/>
    <p:sldId id="582" r:id="rId13"/>
    <p:sldId id="464" r:id="rId14"/>
    <p:sldId id="570" r:id="rId15"/>
    <p:sldId id="571" r:id="rId16"/>
    <p:sldId id="583" r:id="rId17"/>
    <p:sldId id="584" r:id="rId18"/>
    <p:sldId id="585" r:id="rId19"/>
    <p:sldId id="587" r:id="rId20"/>
    <p:sldId id="588" r:id="rId21"/>
    <p:sldId id="589" r:id="rId22"/>
    <p:sldId id="590" r:id="rId23"/>
    <p:sldId id="509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7" autoAdjust="0"/>
    <p:restoredTop sz="94660" autoAdjust="0"/>
  </p:normalViewPr>
  <p:slideViewPr>
    <p:cSldViewPr>
      <p:cViewPr varScale="1">
        <p:scale>
          <a:sx n="71" d="100"/>
          <a:sy n="71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91C8103C-AF39-1649-AFB7-23ECB480AE05}" type="datetime1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636162F9-D81D-9F4F-88BE-144E83531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9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DC04D02C-FD10-984D-B3FC-F904D9D4A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60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84C343-C37A-E843-9A21-83B221EA9EE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4D02C-FD10-984D-B3FC-F904D9D4AA1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E7D32-63B2-0B4B-9C93-1774431E5067}" type="slidenum">
              <a:rPr lang="en-US"/>
              <a:pPr/>
              <a:t>4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2763"/>
            <a:ext cx="3430588" cy="2573337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517" y="3256360"/>
            <a:ext cx="7313083" cy="308848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8F3D7-C0E6-0B49-AE50-5900835528D4}" type="slidenum">
              <a:rPr lang="en-US"/>
              <a:pPr/>
              <a:t>13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</p:spPr>
        <p:txBody>
          <a:bodyPr lIns="91432" tIns="45715" rIns="91432" bIns="4571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7539E-F808-424A-A5AF-7BC788FB35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FE7824-6F10-1748-B09A-4A95579D85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81B02-3705-4649-9381-4F314B238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4862-7F77-C84A-A6CD-5939B7499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4862-7F77-C84A-A6CD-5939B7499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D5DD5E-239E-364C-85A2-697002DBB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BBB383-8331-314C-B61C-694E01C6C6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D127CC-3E0F-444E-AF8C-E8E6FB5FA5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4E3769-6E8E-0B43-B2B3-0339C1EF96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783679-1ABC-4D4C-A065-146E454DF5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E902B8-A3D7-7E4E-87BA-5BF8065C26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872293-81CE-DC4D-9FC8-D64AB1A1F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83594862-7F77-C84A-A6CD-5939B74998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QL" TargetMode="External"/><Relationship Id="rId4" Type="http://schemas.openxmlformats.org/officeDocument/2006/relationships/hyperlink" Target="https://en.wikipedia.org/wiki/Horizontal_scaling%23Horizontal_and_vertical_scal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err="1"/>
              <a:t>NoSQL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Flavors of </a:t>
            </a:r>
            <a:r>
              <a:rPr lang="en-US" dirty="0" err="1"/>
              <a:t>NoSQL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main types: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• key-value stores </a:t>
            </a:r>
          </a:p>
          <a:p>
            <a:pPr marL="0" indent="0">
              <a:buNone/>
            </a:pPr>
            <a:r>
              <a:rPr lang="en-US" b="0" dirty="0"/>
              <a:t>	• document databases </a:t>
            </a:r>
          </a:p>
          <a:p>
            <a:pPr marL="0" indent="0">
              <a:buNone/>
            </a:pPr>
            <a:r>
              <a:rPr lang="en-US" b="0" dirty="0"/>
              <a:t>	• column-family (big-table) stores </a:t>
            </a:r>
          </a:p>
          <a:p>
            <a:pPr marL="0" indent="0">
              <a:buNone/>
            </a:pPr>
            <a:r>
              <a:rPr lang="en-US" b="0" dirty="0"/>
              <a:t>	• graph databases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=&gt;Here we will talk more about “Document” databases (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5334000" cy="533400"/>
          </a:xfrm>
        </p:spPr>
        <p:txBody>
          <a:bodyPr/>
          <a:lstStyle/>
          <a:p>
            <a:r>
              <a:rPr lang="en-US" dirty="0"/>
              <a:t>Key-Value Stores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systems like that: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MemcacheDB</a:t>
            </a:r>
            <a:r>
              <a:rPr lang="en-US" dirty="0"/>
              <a:t>, Amazon's </a:t>
            </a:r>
            <a:r>
              <a:rPr lang="en-US" dirty="0" err="1"/>
              <a:t>DynamoDB</a:t>
            </a:r>
            <a:r>
              <a:rPr lang="en-US" dirty="0"/>
              <a:t>, </a:t>
            </a:r>
            <a:r>
              <a:rPr lang="en-US" dirty="0" err="1"/>
              <a:t>Voldemort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Simple data model: key/value pairs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0" dirty="0"/>
              <a:t>• the DBMS does not attempt to interpret the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Queries are limited to query by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• get/put/update/delete a key/value pair 	</a:t>
            </a:r>
          </a:p>
          <a:p>
            <a:pPr marL="0" indent="0">
              <a:buNone/>
            </a:pPr>
            <a:r>
              <a:rPr lang="en-US" b="0" dirty="0"/>
              <a:t>	• iterate over key/value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Examples include: </a:t>
            </a:r>
            <a:r>
              <a:rPr lang="en-US" sz="2000" dirty="0" err="1"/>
              <a:t>MongoDB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r>
              <a:rPr lang="en-US" sz="2000" dirty="0"/>
              <a:t>, </a:t>
            </a:r>
            <a:r>
              <a:rPr lang="en-US" sz="2000" dirty="0" err="1"/>
              <a:t>Terrastore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Also store key/value pairs </a:t>
            </a:r>
          </a:p>
          <a:p>
            <a:pPr marL="0" indent="0">
              <a:buNone/>
            </a:pPr>
            <a:r>
              <a:rPr lang="en-US" sz="2000" dirty="0"/>
              <a:t>     - However, the value is a document.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1800" b="0" dirty="0"/>
              <a:t>• expressed using some sort of semi-structured data model </a:t>
            </a:r>
          </a:p>
          <a:p>
            <a:pPr marL="0" indent="0">
              <a:buNone/>
            </a:pPr>
            <a:r>
              <a:rPr lang="en-US" sz="1800" b="0" dirty="0"/>
              <a:t>	• XML </a:t>
            </a:r>
          </a:p>
          <a:p>
            <a:pPr marL="0" indent="0">
              <a:buNone/>
            </a:pPr>
            <a:r>
              <a:rPr lang="en-US" sz="1800" b="0" dirty="0"/>
              <a:t>	• more often: JSON or BSON (JSON's binary counterpart) </a:t>
            </a:r>
          </a:p>
          <a:p>
            <a:pPr marL="0" indent="0">
              <a:buNone/>
            </a:pPr>
            <a:r>
              <a:rPr lang="en-US" sz="1800" b="0" dirty="0"/>
              <a:t>       • the value can be examined and used by the DBMS (unlike in key/	data stores) </a:t>
            </a:r>
          </a:p>
          <a:p>
            <a:pPr marL="0" indent="0">
              <a:buNone/>
            </a:pPr>
            <a:r>
              <a:rPr lang="en-US" sz="2000" dirty="0"/>
              <a:t>• Queries can be based on the key (as in key/value stores), but more often they are based on the contents of the document. </a:t>
            </a:r>
          </a:p>
          <a:p>
            <a:pPr marL="0" indent="0">
              <a:buNone/>
            </a:pPr>
            <a:r>
              <a:rPr lang="en-US" sz="2000" dirty="0"/>
              <a:t>• Here again, there is support for </a:t>
            </a:r>
            <a:r>
              <a:rPr lang="en-US" sz="2000" dirty="0" err="1"/>
              <a:t>sharding</a:t>
            </a:r>
            <a:r>
              <a:rPr lang="en-US" sz="2000" dirty="0"/>
              <a:t> and replication.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b="0" dirty="0"/>
              <a:t>• the sharding can be based on values within the document</a:t>
            </a:r>
          </a:p>
          <a:p>
            <a:pPr marL="0" indent="0">
              <a:buNone/>
            </a:pPr>
            <a:r>
              <a:rPr lang="en-US" sz="2000" b="0" dirty="0"/>
              <a:t>Sharding is a method for distributing data across multiple machines.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152400" y="1447800"/>
            <a:ext cx="8915400" cy="38862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Spectrum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841500"/>
            <a:ext cx="2286000" cy="3343275"/>
            <a:chOff x="288" y="1160"/>
            <a:chExt cx="1440" cy="2106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288" y="1160"/>
              <a:ext cx="1440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3000">
                  <a:solidFill>
                    <a:srgbClr val="FFFF99"/>
                  </a:solidFill>
                  <a:latin typeface="Trebuchet MS" charset="0"/>
                </a:rPr>
                <a:t>Structured </a:t>
              </a:r>
              <a:r>
                <a:rPr lang="en-US" sz="2600">
                  <a:solidFill>
                    <a:schemeClr val="accent1"/>
                  </a:solidFill>
                  <a:latin typeface="Trebuchet MS" charset="0"/>
                </a:rPr>
                <a:t>(schema-first)</a:t>
              </a:r>
              <a:endParaRPr lang="en-US" sz="3000">
                <a:solidFill>
                  <a:schemeClr val="accent1"/>
                </a:solidFill>
                <a:latin typeface="Trebuchet MS" charset="0"/>
              </a:endParaRPr>
            </a:p>
          </p:txBody>
        </p:sp>
        <p:sp>
          <p:nvSpPr>
            <p:cNvPr id="141317" name="Line 5"/>
            <p:cNvSpPr>
              <a:spLocks noChangeShapeType="1"/>
            </p:cNvSpPr>
            <p:nvPr/>
          </p:nvSpPr>
          <p:spPr bwMode="auto">
            <a:xfrm>
              <a:off x="1008" y="17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008" y="2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463" y="2408"/>
              <a:ext cx="1090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Relational Database</a:t>
              </a: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384" y="2840"/>
              <a:ext cx="124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Formatted Messages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971800" y="1828800"/>
            <a:ext cx="2971800" cy="3429001"/>
            <a:chOff x="1872" y="1152"/>
            <a:chExt cx="1872" cy="2160"/>
          </a:xfrm>
        </p:grpSpPr>
        <p:sp>
          <p:nvSpPr>
            <p:cNvPr id="141322" name="Line 10"/>
            <p:cNvSpPr>
              <a:spLocks noChangeShapeType="1"/>
            </p:cNvSpPr>
            <p:nvPr/>
          </p:nvSpPr>
          <p:spPr bwMode="auto">
            <a:xfrm>
              <a:off x="2808" y="2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1872" y="1152"/>
              <a:ext cx="1872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3000">
                  <a:solidFill>
                    <a:srgbClr val="FFFF99"/>
                  </a:solidFill>
                  <a:latin typeface="Trebuchet MS" charset="0"/>
                </a:rPr>
                <a:t>Semi-Structured</a:t>
              </a:r>
              <a:r>
                <a:rPr lang="en-US" sz="3000">
                  <a:latin typeface="Trebuchet MS" charset="0"/>
                </a:rPr>
                <a:t> </a:t>
              </a:r>
              <a:r>
                <a:rPr lang="en-US" sz="2600">
                  <a:solidFill>
                    <a:schemeClr val="accent1"/>
                  </a:solidFill>
                  <a:latin typeface="Trebuchet MS" charset="0"/>
                </a:rPr>
                <a:t>(schema-later)</a:t>
              </a:r>
              <a:endParaRPr lang="en-US" sz="3000">
                <a:solidFill>
                  <a:schemeClr val="accent1"/>
                </a:solidFill>
                <a:latin typeface="Trebuchet MS" charset="0"/>
              </a:endParaRPr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2808" y="17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2160" y="2408"/>
              <a:ext cx="1289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 dirty="0" err="1">
                  <a:solidFill>
                    <a:srgbClr val="FFFF99"/>
                  </a:solidFill>
                  <a:latin typeface="Verdana" charset="0"/>
                </a:rPr>
                <a:t>DocumentsXML</a:t>
              </a:r>
              <a:endParaRPr lang="en-US" sz="2400" dirty="0">
                <a:solidFill>
                  <a:srgbClr val="FFFF99"/>
                </a:solidFill>
                <a:latin typeface="Verdana" charset="0"/>
              </a:endParaRP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endParaRPr lang="en-US" sz="2400" dirty="0">
                <a:solidFill>
                  <a:srgbClr val="FFFF99"/>
                </a:solidFill>
                <a:latin typeface="Verdana" charset="0"/>
              </a:endParaRPr>
            </a:p>
          </p:txBody>
        </p:sp>
        <p:sp>
          <p:nvSpPr>
            <p:cNvPr id="141326" name="Text Box 14"/>
            <p:cNvSpPr txBox="1">
              <a:spLocks noChangeArrowheads="1"/>
            </p:cNvSpPr>
            <p:nvPr/>
          </p:nvSpPr>
          <p:spPr bwMode="auto">
            <a:xfrm>
              <a:off x="2184" y="2886"/>
              <a:ext cx="124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 dirty="0">
                  <a:solidFill>
                    <a:srgbClr val="FFFF99"/>
                  </a:solidFill>
                  <a:latin typeface="Verdana" charset="0"/>
                </a:rPr>
                <a:t>Tagged Text/Media</a:t>
              </a:r>
              <a:r>
                <a:rPr lang="en-US" sz="2400" dirty="0">
                  <a:latin typeface="Verdana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48400" y="1828800"/>
            <a:ext cx="2514600" cy="2835275"/>
            <a:chOff x="3936" y="1152"/>
            <a:chExt cx="1584" cy="1786"/>
          </a:xfrm>
        </p:grpSpPr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4752" y="2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9" name="Rectangle 17"/>
            <p:cNvSpPr>
              <a:spLocks noChangeArrowheads="1"/>
            </p:cNvSpPr>
            <p:nvPr/>
          </p:nvSpPr>
          <p:spPr bwMode="auto">
            <a:xfrm>
              <a:off x="3936" y="1152"/>
              <a:ext cx="1584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3000">
                  <a:solidFill>
                    <a:srgbClr val="FFFF99"/>
                  </a:solidFill>
                  <a:latin typeface="Trebuchet MS" charset="0"/>
                </a:rPr>
                <a:t>Unstructured </a:t>
              </a:r>
              <a:r>
                <a:rPr lang="en-US" sz="2600">
                  <a:solidFill>
                    <a:schemeClr val="accent1"/>
                  </a:solidFill>
                  <a:latin typeface="Trebuchet MS" charset="0"/>
                </a:rPr>
                <a:t>(schema-never)</a:t>
              </a:r>
              <a:endParaRPr lang="en-US" sz="3000">
                <a:solidFill>
                  <a:schemeClr val="accent1"/>
                </a:solidFill>
                <a:latin typeface="Trebuchet MS" charset="0"/>
              </a:endParaRPr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4752" y="178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31" name="Text Box 19"/>
            <p:cNvSpPr txBox="1">
              <a:spLocks noChangeArrowheads="1"/>
            </p:cNvSpPr>
            <p:nvPr/>
          </p:nvSpPr>
          <p:spPr bwMode="auto">
            <a:xfrm>
              <a:off x="4207" y="2408"/>
              <a:ext cx="109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Plain Text</a:t>
              </a:r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4128" y="2696"/>
              <a:ext cx="124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Verdana" charset="0"/>
                </a:rPr>
                <a:t>Media </a:t>
              </a:r>
            </a:p>
          </p:txBody>
        </p:sp>
      </p:grp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914400" y="3213100"/>
            <a:ext cx="7391400" cy="2286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153400" cy="914400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(An example of a Document 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-Data are organized in </a:t>
            </a:r>
            <a:r>
              <a:rPr lang="en-US" dirty="0"/>
              <a:t>collections. </a:t>
            </a:r>
            <a:r>
              <a:rPr lang="en-US" b="0" dirty="0"/>
              <a:t>A collection stores a set of </a:t>
            </a:r>
            <a:r>
              <a:rPr lang="en-US" dirty="0"/>
              <a:t>documents</a:t>
            </a:r>
            <a:r>
              <a:rPr lang="en-US" b="0" dirty="0"/>
              <a:t>.</a:t>
            </a:r>
          </a:p>
          <a:p>
            <a:pPr>
              <a:buFontTx/>
              <a:buChar char="-"/>
            </a:pPr>
            <a:r>
              <a:rPr lang="en-US" b="0" dirty="0"/>
              <a:t>Collection like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b="0" dirty="0"/>
              <a:t> and document like </a:t>
            </a:r>
            <a:r>
              <a:rPr lang="en-US" dirty="0">
                <a:solidFill>
                  <a:srgbClr val="FF0000"/>
                </a:solidFill>
              </a:rPr>
              <a:t>record</a:t>
            </a:r>
          </a:p>
          <a:p>
            <a:pPr lvl="1">
              <a:buFontTx/>
              <a:buChar char="-"/>
            </a:pPr>
            <a:r>
              <a:rPr lang="en-US" dirty="0"/>
              <a:t>but: each document can have a different set of attributes even in the same collection</a:t>
            </a:r>
          </a:p>
          <a:p>
            <a:pPr lvl="1">
              <a:buFontTx/>
              <a:buChar char="-"/>
            </a:pPr>
            <a:r>
              <a:rPr lang="en-US" dirty="0"/>
              <a:t>Semi-structured schema!</a:t>
            </a:r>
          </a:p>
          <a:p>
            <a:pPr>
              <a:buFontTx/>
              <a:buChar char="-"/>
            </a:pPr>
            <a:r>
              <a:rPr lang="en-US" b="0" dirty="0"/>
              <a:t>Only requirement: every document should have an </a:t>
            </a:r>
            <a:r>
              <a:rPr lang="en-US" dirty="0"/>
              <a:t>“_id” </a:t>
            </a:r>
            <a:r>
              <a:rPr lang="en-US" b="0" dirty="0"/>
              <a:t>field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114800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  </a:t>
            </a:r>
          </a:p>
          <a:p>
            <a:pPr marL="0" indent="0" fontAlgn="t">
              <a:buNone/>
            </a:pPr>
            <a:r>
              <a:rPr lang="en-US" sz="1800" dirty="0"/>
              <a:t>{     "_id”:</a:t>
            </a:r>
            <a:r>
              <a:rPr lang="en-US" sz="1800" dirty="0" err="1"/>
              <a:t>ObjectId</a:t>
            </a:r>
            <a:r>
              <a:rPr lang="en-US" sz="1800" dirty="0"/>
              <a:t>("4efa8d2b7d284dad101e4bc9"),     </a:t>
            </a:r>
          </a:p>
          <a:p>
            <a:pPr marL="0" indent="0" fontAlgn="t">
              <a:buNone/>
            </a:pPr>
            <a:r>
              <a:rPr lang="en-US" sz="1800" dirty="0"/>
              <a:t>        "Last Name": ” Cousteau",     </a:t>
            </a:r>
          </a:p>
          <a:p>
            <a:pPr marL="0" indent="0" fontAlgn="t">
              <a:buNone/>
            </a:pPr>
            <a:r>
              <a:rPr lang="en-US" sz="1800" dirty="0"/>
              <a:t>        "First Name": ” Jacques-Yves",     </a:t>
            </a:r>
          </a:p>
          <a:p>
            <a:pPr marL="0" indent="0" fontAlgn="t">
              <a:buNone/>
            </a:pPr>
            <a:r>
              <a:rPr lang="en-US" sz="1800" dirty="0"/>
              <a:t>        "Date of Birth": ”06-1-1910" }, </a:t>
            </a:r>
          </a:p>
          <a:p>
            <a:pPr marL="0" indent="0" fontAlgn="t">
              <a:buNone/>
            </a:pPr>
            <a:r>
              <a:rPr lang="en-US" sz="1800" dirty="0"/>
              <a:t> </a:t>
            </a:r>
          </a:p>
          <a:p>
            <a:pPr marL="0" indent="0" fontAlgn="t">
              <a:buNone/>
            </a:pPr>
            <a:r>
              <a:rPr lang="en-US" sz="1800" dirty="0"/>
              <a:t>   {     "_id": </a:t>
            </a:r>
            <a:r>
              <a:rPr lang="en-US" sz="1800" dirty="0" err="1"/>
              <a:t>ObjectId</a:t>
            </a:r>
            <a:r>
              <a:rPr lang="en-US" sz="1800" dirty="0"/>
              <a:t>("4efa8d2b7d284dad101e4bc7"),     </a:t>
            </a:r>
          </a:p>
          <a:p>
            <a:pPr marL="0" indent="0" fontAlgn="t">
              <a:buNone/>
            </a:pPr>
            <a:r>
              <a:rPr lang="en-US" sz="1800" dirty="0"/>
              <a:t>       "Last Name": "PELLERIN",     </a:t>
            </a:r>
          </a:p>
          <a:p>
            <a:pPr marL="0" indent="0" fontAlgn="t">
              <a:buNone/>
            </a:pPr>
            <a:r>
              <a:rPr lang="en-US" sz="1800" dirty="0"/>
              <a:t>       "First Name": "Franck",     </a:t>
            </a:r>
          </a:p>
          <a:p>
            <a:pPr marL="0" indent="0" fontAlgn="t">
              <a:buNone/>
            </a:pPr>
            <a:r>
              <a:rPr lang="en-US" sz="1800" dirty="0"/>
              <a:t>       "Date of Birth": "09-19-1983",     </a:t>
            </a:r>
          </a:p>
          <a:p>
            <a:pPr marL="0" indent="0" fontAlgn="t">
              <a:buNone/>
            </a:pPr>
            <a:r>
              <a:rPr lang="en-US" sz="1800" dirty="0"/>
              <a:t>       "Address": "1 </a:t>
            </a:r>
            <a:r>
              <a:rPr lang="en-US" sz="1800" dirty="0" err="1"/>
              <a:t>chemin</a:t>
            </a:r>
            <a:r>
              <a:rPr lang="en-US" sz="1800" dirty="0"/>
              <a:t> des Loges",     </a:t>
            </a:r>
          </a:p>
          <a:p>
            <a:pPr marL="0" indent="0" fontAlgn="t">
              <a:buNone/>
            </a:pPr>
            <a:r>
              <a:rPr lang="en-US" sz="1800" dirty="0"/>
              <a:t>       "City": "VERSAILLES"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914400"/>
          </a:xfrm>
        </p:spPr>
        <p:txBody>
          <a:bodyPr/>
          <a:lstStyle/>
          <a:p>
            <a:r>
              <a:rPr lang="en-US" dirty="0"/>
              <a:t>Example Document Database: </a:t>
            </a:r>
            <a:r>
              <a:rPr lang="en-US" dirty="0" err="1"/>
              <a:t>MongoDB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features include:</a:t>
            </a:r>
          </a:p>
          <a:p>
            <a:pPr marL="0" indent="0">
              <a:buNone/>
            </a:pPr>
            <a:r>
              <a:rPr lang="en-US" dirty="0"/>
              <a:t>	 • JSON-style documents </a:t>
            </a:r>
          </a:p>
          <a:p>
            <a:pPr marL="0" indent="0">
              <a:buNone/>
            </a:pPr>
            <a:r>
              <a:rPr lang="en-US" b="0" dirty="0"/>
              <a:t>		• actually uses BSON (JSON's binary format) </a:t>
            </a:r>
          </a:p>
          <a:p>
            <a:pPr marL="0" indent="0">
              <a:buNone/>
            </a:pPr>
            <a:r>
              <a:rPr lang="en-US" dirty="0"/>
              <a:t>	• replication for high availability </a:t>
            </a:r>
          </a:p>
          <a:p>
            <a:pPr marL="0" indent="0">
              <a:buNone/>
            </a:pPr>
            <a:r>
              <a:rPr lang="en-US" dirty="0"/>
              <a:t>	• auto-</a:t>
            </a:r>
            <a:r>
              <a:rPr lang="en-US" dirty="0" err="1"/>
              <a:t>sharding</a:t>
            </a:r>
            <a:r>
              <a:rPr lang="en-US" dirty="0"/>
              <a:t> for scalability </a:t>
            </a:r>
          </a:p>
          <a:p>
            <a:pPr marL="0" indent="0">
              <a:buNone/>
            </a:pPr>
            <a:r>
              <a:rPr lang="en-US" dirty="0"/>
              <a:t>	• document-based queries </a:t>
            </a:r>
          </a:p>
          <a:p>
            <a:pPr marL="0" indent="0">
              <a:buNone/>
            </a:pPr>
            <a:r>
              <a:rPr lang="en-US" dirty="0"/>
              <a:t>	• can create an index on any attribute </a:t>
            </a:r>
          </a:p>
          <a:p>
            <a:pPr marL="0" indent="0">
              <a:buNone/>
            </a:pPr>
            <a:r>
              <a:rPr lang="en-US" b="0" dirty="0"/>
              <a:t>		• for faster reads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Terminology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relational term  </a:t>
            </a:r>
            <a:r>
              <a:rPr lang="en-US" b="0" dirty="0">
                <a:sym typeface="Wingdings"/>
              </a:rPr>
              <a:t>&lt;== &gt;</a:t>
            </a:r>
            <a:r>
              <a:rPr lang="en-US" b="0" dirty="0" err="1"/>
              <a:t>MongoDB</a:t>
            </a:r>
            <a:r>
              <a:rPr lang="en-US" b="0" dirty="0"/>
              <a:t> equivalent </a:t>
            </a:r>
          </a:p>
          <a:p>
            <a:pPr marL="0" indent="0">
              <a:buNone/>
            </a:pPr>
            <a:r>
              <a:rPr lang="en-US" b="0" dirty="0"/>
              <a:t>----------------------------------------------------------</a:t>
            </a:r>
          </a:p>
          <a:p>
            <a:pPr marL="0" indent="0">
              <a:buNone/>
            </a:pPr>
            <a:r>
              <a:rPr lang="en-US" b="0" dirty="0"/>
              <a:t>database 		</a:t>
            </a:r>
            <a:r>
              <a:rPr lang="en-US" b="0" dirty="0">
                <a:sym typeface="Wingdings"/>
              </a:rPr>
              <a:t>&lt;== &gt; </a:t>
            </a:r>
            <a:r>
              <a:rPr lang="en-US" b="0" dirty="0"/>
              <a:t>database   </a:t>
            </a:r>
          </a:p>
          <a:p>
            <a:pPr marL="0" indent="0">
              <a:buNone/>
            </a:pPr>
            <a:r>
              <a:rPr lang="en-US" b="0" dirty="0"/>
              <a:t>Relation or table 	</a:t>
            </a:r>
            <a:r>
              <a:rPr lang="en-US" b="0" dirty="0">
                <a:sym typeface="Wingdings"/>
              </a:rPr>
              <a:t>&lt;== &gt; </a:t>
            </a:r>
            <a:r>
              <a:rPr lang="en-US" b="0" dirty="0"/>
              <a:t>collection </a:t>
            </a:r>
          </a:p>
          <a:p>
            <a:pPr marL="0" indent="0">
              <a:buNone/>
            </a:pPr>
            <a:r>
              <a:rPr lang="en-US" b="0" dirty="0"/>
              <a:t>Tuple or row 		</a:t>
            </a:r>
            <a:r>
              <a:rPr lang="en-US" b="0" dirty="0">
                <a:sym typeface="Wingdings"/>
              </a:rPr>
              <a:t>&lt;== &gt; </a:t>
            </a:r>
            <a:r>
              <a:rPr lang="en-US" b="0" dirty="0"/>
              <a:t>document  </a:t>
            </a:r>
          </a:p>
          <a:p>
            <a:pPr marL="0" indent="0">
              <a:buNone/>
            </a:pPr>
            <a:r>
              <a:rPr lang="en-US" b="0" dirty="0"/>
              <a:t>attributes 		</a:t>
            </a:r>
            <a:r>
              <a:rPr lang="en-US" b="0" dirty="0">
                <a:sym typeface="Wingdings"/>
              </a:rPr>
              <a:t>&lt;== &gt; </a:t>
            </a:r>
            <a:r>
              <a:rPr lang="en-US" b="0" dirty="0"/>
              <a:t>fields (</a:t>
            </a:r>
            <a:r>
              <a:rPr lang="en-US" b="0" dirty="0" err="1"/>
              <a:t>field-name:value</a:t>
            </a:r>
            <a:r>
              <a:rPr lang="en-US" b="0" dirty="0"/>
              <a:t> 					pairs) </a:t>
            </a:r>
          </a:p>
          <a:p>
            <a:pPr marL="0" indent="0">
              <a:buNone/>
            </a:pPr>
            <a:r>
              <a:rPr lang="en-US" b="0" dirty="0"/>
              <a:t>primary key 		</a:t>
            </a:r>
            <a:r>
              <a:rPr lang="en-US" b="0" dirty="0">
                <a:sym typeface="Wingdings"/>
              </a:rPr>
              <a:t>&lt;== &gt; </a:t>
            </a:r>
            <a:r>
              <a:rPr lang="en-US" b="0" dirty="0"/>
              <a:t>the _id field, which is the 					key associated with the 					document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r>
              <a:rPr lang="en-US" dirty="0"/>
              <a:t>JSON is an alternative data model for </a:t>
            </a:r>
          </a:p>
          <a:p>
            <a:pPr marL="0" indent="0">
              <a:buNone/>
            </a:pPr>
            <a:r>
              <a:rPr lang="en-US" dirty="0"/>
              <a:t>    semi-structured data. </a:t>
            </a:r>
          </a:p>
          <a:p>
            <a:pPr marL="457200" lvl="1" indent="0">
              <a:buNone/>
            </a:pPr>
            <a:r>
              <a:rPr lang="en-US" sz="1600" dirty="0"/>
              <a:t>• JavaScript Object Notation </a:t>
            </a:r>
          </a:p>
          <a:p>
            <a:pPr marL="0" indent="0">
              <a:buNone/>
            </a:pPr>
            <a:r>
              <a:rPr lang="en-US" dirty="0"/>
              <a:t>• Built on two key structures: </a:t>
            </a:r>
          </a:p>
          <a:p>
            <a:pPr marL="0" indent="0">
              <a:buNone/>
            </a:pPr>
            <a:r>
              <a:rPr lang="en-US" sz="1800" b="0" dirty="0"/>
              <a:t>	• an object, which is a sequence of name/value pairs </a:t>
            </a:r>
          </a:p>
          <a:p>
            <a:pPr marL="0" indent="0">
              <a:buNone/>
            </a:pPr>
            <a:r>
              <a:rPr lang="en-US" sz="1600" b="0" dirty="0"/>
              <a:t>		{ ”_id": "1000", </a:t>
            </a:r>
          </a:p>
          <a:p>
            <a:pPr marL="0" indent="0">
              <a:buNone/>
            </a:pPr>
            <a:r>
              <a:rPr lang="en-US" sz="1600" b="0" dirty="0"/>
              <a:t>		   "name": "Sanders Theatre",</a:t>
            </a:r>
          </a:p>
          <a:p>
            <a:pPr marL="0" indent="0">
              <a:buNone/>
            </a:pPr>
            <a:r>
              <a:rPr lang="en-US" sz="1600" b="0" dirty="0"/>
              <a:t>		   "capacity": 1000 } </a:t>
            </a:r>
          </a:p>
          <a:p>
            <a:pPr marL="0" indent="0">
              <a:buNone/>
            </a:pPr>
            <a:r>
              <a:rPr lang="en-US" sz="1800" b="0" dirty="0"/>
              <a:t>              • an array of values [ "123", "222", "333" ] </a:t>
            </a:r>
          </a:p>
          <a:p>
            <a:pPr marL="0" indent="0">
              <a:buNone/>
            </a:pPr>
            <a:r>
              <a:rPr lang="en-US" b="0" dirty="0"/>
              <a:t>• A value can be: </a:t>
            </a:r>
          </a:p>
          <a:p>
            <a:pPr marL="0" indent="0">
              <a:buNone/>
            </a:pPr>
            <a:r>
              <a:rPr lang="en-US" b="0" dirty="0"/>
              <a:t>	• an atomic value: string, number, true, false, null </a:t>
            </a:r>
          </a:p>
          <a:p>
            <a:pPr marL="0" indent="0">
              <a:buNone/>
            </a:pPr>
            <a:r>
              <a:rPr lang="en-US" b="0" dirty="0"/>
              <a:t>	• an object </a:t>
            </a:r>
          </a:p>
          <a:p>
            <a:pPr marL="0" indent="0">
              <a:buNone/>
            </a:pPr>
            <a:r>
              <a:rPr lang="en-US" b="0" dirty="0"/>
              <a:t>	• an array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_id 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Every </a:t>
            </a:r>
            <a:r>
              <a:rPr lang="en-US" b="0" dirty="0" err="1"/>
              <a:t>MongoDB</a:t>
            </a:r>
            <a:r>
              <a:rPr lang="en-US" b="0" dirty="0"/>
              <a:t> document must have an _id field. </a:t>
            </a:r>
          </a:p>
          <a:p>
            <a:pPr marL="0" indent="0">
              <a:buNone/>
            </a:pPr>
            <a:r>
              <a:rPr lang="en-US" b="0" dirty="0"/>
              <a:t>	• its value must be unique within the collection </a:t>
            </a:r>
          </a:p>
          <a:p>
            <a:pPr marL="0" indent="0">
              <a:buNone/>
            </a:pPr>
            <a:r>
              <a:rPr lang="en-US" b="0" dirty="0"/>
              <a:t>	• acts as the primary key of the collection </a:t>
            </a:r>
          </a:p>
          <a:p>
            <a:pPr marL="0" indent="0">
              <a:buNone/>
            </a:pPr>
            <a:r>
              <a:rPr lang="en-US" b="0" dirty="0"/>
              <a:t>	• it is the key in the key/value pair </a:t>
            </a:r>
          </a:p>
          <a:p>
            <a:pPr marL="0" indent="0">
              <a:buNone/>
            </a:pPr>
            <a:r>
              <a:rPr lang="en-US" b="0" dirty="0"/>
              <a:t>• If you create a document without an _id field: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sz="2000" b="0" dirty="0"/>
              <a:t>• </a:t>
            </a:r>
            <a:r>
              <a:rPr lang="en-US" sz="2000" b="0" dirty="0" err="1"/>
              <a:t>MongoDB</a:t>
            </a:r>
            <a:r>
              <a:rPr lang="en-US" sz="2000" b="0" dirty="0"/>
              <a:t> adds the field for you </a:t>
            </a:r>
          </a:p>
          <a:p>
            <a:pPr marL="0" indent="0">
              <a:buNone/>
            </a:pPr>
            <a:r>
              <a:rPr lang="en-US" sz="2000" b="0" dirty="0"/>
              <a:t>	• assigns it a unique BSON </a:t>
            </a:r>
            <a:r>
              <a:rPr lang="en-US" sz="2000" b="0" dirty="0" err="1"/>
              <a:t>ObjectID</a:t>
            </a:r>
            <a:r>
              <a:rPr lang="en-US" sz="2000" b="0" dirty="0"/>
              <a:t> </a:t>
            </a:r>
          </a:p>
          <a:p>
            <a:pPr marL="0" indent="0">
              <a:buNone/>
            </a:pPr>
            <a:r>
              <a:rPr lang="en-US" sz="2000" b="0" dirty="0"/>
              <a:t>	• example from the </a:t>
            </a:r>
            <a:r>
              <a:rPr lang="en-US" sz="2000" b="0" dirty="0" err="1"/>
              <a:t>MongoDB</a:t>
            </a:r>
            <a:r>
              <a:rPr lang="en-US" sz="2000" b="0" dirty="0"/>
              <a:t> shell: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sz="1800" b="0" dirty="0"/>
              <a:t>&gt; </a:t>
            </a:r>
            <a:r>
              <a:rPr lang="en-US" sz="1800" b="0" dirty="0" err="1"/>
              <a:t>db.test.save</a:t>
            </a:r>
            <a:r>
              <a:rPr lang="en-US" sz="1800" b="0" dirty="0"/>
              <a:t>({ rating: "PG-13" }) </a:t>
            </a:r>
          </a:p>
          <a:p>
            <a:pPr marL="0" indent="0">
              <a:buNone/>
            </a:pPr>
            <a:r>
              <a:rPr lang="en-US" sz="1800" b="0" dirty="0"/>
              <a:t>	&gt; </a:t>
            </a:r>
            <a:r>
              <a:rPr lang="en-US" sz="1800" b="0" dirty="0" err="1"/>
              <a:t>db.test.find</a:t>
            </a:r>
            <a:r>
              <a:rPr lang="en-US" sz="1800" b="0" dirty="0"/>
              <a:t>() { "_id" :</a:t>
            </a:r>
            <a:r>
              <a:rPr lang="en-US" sz="1800" b="0" dirty="0" err="1"/>
              <a:t>ObjectId</a:t>
            </a:r>
            <a:r>
              <a:rPr lang="en-US" sz="1800" b="0" dirty="0"/>
              <a:t>("528bf38ce6d3df97b49a0569"), "rating" : "PG-13" } 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• Note: quoting field names is optional (see rating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(some old numbers)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437"/>
            <a:ext cx="64770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Facebook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130TB/day: user logs</a:t>
            </a:r>
          </a:p>
          <a:p>
            <a:pPr lvl="1"/>
            <a:r>
              <a:rPr lang="en-US" dirty="0"/>
              <a:t>200-400TB/day: 83 million pictures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Google: &gt; 25 PB/day processed data</a:t>
            </a:r>
          </a:p>
          <a:p>
            <a:endParaRPr lang="en-US" dirty="0"/>
          </a:p>
          <a:p>
            <a:r>
              <a:rPr lang="en-US" dirty="0"/>
              <a:t>Gene sequencing: 100M </a:t>
            </a:r>
            <a:r>
              <a:rPr lang="en-US" dirty="0" err="1"/>
              <a:t>kilobases</a:t>
            </a:r>
            <a:br>
              <a:rPr lang="en-US" dirty="0"/>
            </a:br>
            <a:r>
              <a:rPr lang="en-US" dirty="0"/>
              <a:t>per day per machine</a:t>
            </a:r>
          </a:p>
          <a:p>
            <a:pPr lvl="1"/>
            <a:r>
              <a:rPr lang="en-US" dirty="0"/>
              <a:t>Sequence 1 human cell costs </a:t>
            </a:r>
            <a:r>
              <a:rPr lang="en-US" dirty="0" err="1"/>
              <a:t>Illumina</a:t>
            </a:r>
            <a:r>
              <a:rPr lang="en-US" dirty="0"/>
              <a:t> $1k</a:t>
            </a:r>
          </a:p>
          <a:p>
            <a:pPr lvl="1"/>
            <a:r>
              <a:rPr lang="en-US" dirty="0"/>
              <a:t>Sequence 1 cell for every infant</a:t>
            </a:r>
          </a:p>
          <a:p>
            <a:pPr lvl="1"/>
            <a:r>
              <a:rPr lang="en-US" dirty="0"/>
              <a:t>10 trillion cells / human body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data created in 2010: 1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ZettaByte (1,000,000 PB)/year</a:t>
            </a:r>
          </a:p>
          <a:p>
            <a:pPr lvl="1"/>
            <a:r>
              <a:rPr lang="en-US" dirty="0"/>
              <a:t>~60% increase every year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457200" y="635000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50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</a:t>
            </a:r>
            <a:r>
              <a:rPr lang="en-US" dirty="0" err="1"/>
              <a:t>MongoDB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Need to determine how to map</a:t>
            </a:r>
          </a:p>
          <a:p>
            <a:pPr marL="0" indent="0">
              <a:buNone/>
            </a:pPr>
            <a:r>
              <a:rPr lang="en-US" b="0" dirty="0"/>
              <a:t> entities and relationships =&gt; collections of documents</a:t>
            </a:r>
          </a:p>
          <a:p>
            <a:pPr marL="0" indent="0">
              <a:buNone/>
            </a:pPr>
            <a:r>
              <a:rPr lang="en-US" b="0" dirty="0"/>
              <a:t> • Could in theory give each type of entity: </a:t>
            </a:r>
          </a:p>
          <a:p>
            <a:pPr marL="0" indent="0">
              <a:buNone/>
            </a:pPr>
            <a:r>
              <a:rPr lang="en-US" b="0" dirty="0"/>
              <a:t>	</a:t>
            </a:r>
            <a:r>
              <a:rPr lang="en-US" sz="1800" b="0" dirty="0"/>
              <a:t>• its own (flexibly formatted) type of document</a:t>
            </a:r>
          </a:p>
          <a:p>
            <a:pPr marL="0" indent="0">
              <a:buNone/>
            </a:pPr>
            <a:r>
              <a:rPr lang="en-US" sz="1800" b="0" dirty="0"/>
              <a:t>	• those documents would be stored in the same collection </a:t>
            </a:r>
          </a:p>
          <a:p>
            <a:pPr marL="0" indent="0">
              <a:buNone/>
            </a:pPr>
            <a:r>
              <a:rPr lang="en-US" b="0" dirty="0"/>
              <a:t>• However, it can make sense to group different types of entities together.</a:t>
            </a:r>
          </a:p>
          <a:p>
            <a:pPr marL="0" indent="0">
              <a:buNone/>
            </a:pPr>
            <a:r>
              <a:rPr lang="en-US" b="0" dirty="0"/>
              <a:t>	 • create an aggregate containing data that tends   		to be accessed together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Relationships in </a:t>
            </a:r>
            <a:r>
              <a:rPr lang="en-US" dirty="0" err="1"/>
              <a:t>MongoDB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options: </a:t>
            </a:r>
          </a:p>
          <a:p>
            <a:pPr lvl="1"/>
            <a:r>
              <a:rPr lang="en-US" dirty="0"/>
              <a:t>1. store references to other documents using their _id values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2. embed documents within other documents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Consider the following documents examples: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3403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 "_id":</a:t>
            </a:r>
            <a:r>
              <a:rPr lang="en-US" sz="1200" dirty="0" err="1"/>
              <a:t>ObjectId</a:t>
            </a:r>
            <a:r>
              <a:rPr lang="en-US" sz="1200" dirty="0"/>
              <a:t>("52ffc33cd85242f436000001"),</a:t>
            </a:r>
          </a:p>
          <a:p>
            <a:r>
              <a:rPr lang="en-US" sz="1200" dirty="0"/>
              <a:t>   "name": "Tom Hanks",</a:t>
            </a:r>
          </a:p>
          <a:p>
            <a:r>
              <a:rPr lang="en-US" sz="1200" dirty="0"/>
              <a:t>   "contact": "987654321",</a:t>
            </a:r>
          </a:p>
          <a:p>
            <a:r>
              <a:rPr lang="en-US" sz="1200" dirty="0"/>
              <a:t>   "dob": "01-01-1991"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219200"/>
            <a:ext cx="34548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 "_id":</a:t>
            </a:r>
            <a:r>
              <a:rPr lang="en-US" sz="1200" dirty="0" err="1"/>
              <a:t>ObjectId</a:t>
            </a:r>
            <a:r>
              <a:rPr lang="en-US" sz="1200" dirty="0"/>
              <a:t>("52ffc4a5d85242602e000000"),</a:t>
            </a:r>
          </a:p>
          <a:p>
            <a:r>
              <a:rPr lang="en-US" sz="1200" dirty="0"/>
              <a:t>   "building": "22 A, Indiana Apt",</a:t>
            </a:r>
          </a:p>
          <a:p>
            <a:r>
              <a:rPr lang="en-US" sz="1200" dirty="0"/>
              <a:t>   "</a:t>
            </a:r>
            <a:r>
              <a:rPr lang="en-US" sz="1200" dirty="0" err="1"/>
              <a:t>pincode</a:t>
            </a:r>
            <a:r>
              <a:rPr lang="en-US" sz="1200" dirty="0"/>
              <a:t>": 123456,</a:t>
            </a:r>
          </a:p>
          <a:p>
            <a:r>
              <a:rPr lang="en-US" sz="1200" dirty="0"/>
              <a:t>   "city": "Los Angeles",</a:t>
            </a:r>
          </a:p>
          <a:p>
            <a:r>
              <a:rPr lang="en-US" sz="1200" dirty="0"/>
              <a:t>   "state": "California"</a:t>
            </a:r>
          </a:p>
          <a:p>
            <a:r>
              <a:rPr lang="en-US" sz="1200" dirty="0"/>
              <a:t>}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2667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400" dirty="0"/>
              <a:t>Here is an example of embedded relationship:</a:t>
            </a:r>
          </a:p>
          <a:p>
            <a:pPr marL="0" indent="0">
              <a:buFontTx/>
              <a:buNone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048000"/>
            <a:ext cx="300105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{</a:t>
            </a:r>
          </a:p>
          <a:p>
            <a:r>
              <a:rPr lang="en-US" sz="1050" dirty="0"/>
              <a:t>   "_id":</a:t>
            </a:r>
            <a:r>
              <a:rPr lang="en-US" sz="1050" dirty="0" err="1"/>
              <a:t>ObjectId</a:t>
            </a:r>
            <a:r>
              <a:rPr lang="en-US" sz="1050" dirty="0"/>
              <a:t>("52ffc33cd85242f436000001"),</a:t>
            </a:r>
          </a:p>
          <a:p>
            <a:r>
              <a:rPr lang="en-US" sz="1050" dirty="0"/>
              <a:t>   "contact": "987654321",</a:t>
            </a:r>
          </a:p>
          <a:p>
            <a:r>
              <a:rPr lang="en-US" sz="1050" dirty="0"/>
              <a:t>   "dob": "01-01-1991",</a:t>
            </a:r>
          </a:p>
          <a:p>
            <a:r>
              <a:rPr lang="en-US" sz="1050" dirty="0"/>
              <a:t>   "name": "Tom </a:t>
            </a:r>
            <a:r>
              <a:rPr lang="en-US" sz="1050" dirty="0" err="1"/>
              <a:t>Benzamin</a:t>
            </a:r>
            <a:r>
              <a:rPr lang="en-US" sz="1050" dirty="0"/>
              <a:t>",</a:t>
            </a:r>
          </a:p>
          <a:p>
            <a:r>
              <a:rPr lang="nb-NO" sz="1050" dirty="0"/>
              <a:t>   "</a:t>
            </a:r>
            <a:r>
              <a:rPr lang="nb-NO" sz="1050" dirty="0" err="1"/>
              <a:t>address</a:t>
            </a:r>
            <a:r>
              <a:rPr lang="nb-NO" sz="1050" dirty="0"/>
              <a:t>": [</a:t>
            </a:r>
          </a:p>
          <a:p>
            <a:r>
              <a:rPr lang="nb-NO" sz="1050" dirty="0"/>
              <a:t>      {</a:t>
            </a:r>
          </a:p>
          <a:p>
            <a:r>
              <a:rPr lang="en-US" sz="1050" dirty="0"/>
              <a:t>         "building": "22 A, Indiana Apt",</a:t>
            </a:r>
          </a:p>
          <a:p>
            <a:r>
              <a:rPr lang="en-US" sz="1050" dirty="0"/>
              <a:t>         "</a:t>
            </a:r>
            <a:r>
              <a:rPr lang="en-US" sz="1050" dirty="0" err="1"/>
              <a:t>pincode</a:t>
            </a:r>
            <a:r>
              <a:rPr lang="en-US" sz="1050" dirty="0"/>
              <a:t>": 123456,</a:t>
            </a:r>
          </a:p>
          <a:p>
            <a:r>
              <a:rPr lang="en-US" sz="1050" dirty="0"/>
              <a:t>         "city": "Los Angeles",</a:t>
            </a:r>
          </a:p>
          <a:p>
            <a:r>
              <a:rPr lang="en-US" sz="1050" dirty="0"/>
              <a:t>         "state": "California"</a:t>
            </a:r>
          </a:p>
          <a:p>
            <a:r>
              <a:rPr lang="en-US" sz="1050" dirty="0"/>
              <a:t>      },</a:t>
            </a:r>
          </a:p>
          <a:p>
            <a:r>
              <a:rPr lang="en-US" sz="1050" dirty="0"/>
              <a:t>      {</a:t>
            </a:r>
          </a:p>
          <a:p>
            <a:r>
              <a:rPr lang="en-US" sz="1050" dirty="0"/>
              <a:t>         "building": "170 A, Acropolis Apt",</a:t>
            </a:r>
          </a:p>
          <a:p>
            <a:r>
              <a:rPr lang="en-US" sz="1050" dirty="0"/>
              <a:t>         "</a:t>
            </a:r>
            <a:r>
              <a:rPr lang="en-US" sz="1050" dirty="0" err="1"/>
              <a:t>pincode</a:t>
            </a:r>
            <a:r>
              <a:rPr lang="en-US" sz="1050" dirty="0"/>
              <a:t>": 456789,</a:t>
            </a:r>
          </a:p>
          <a:p>
            <a:r>
              <a:rPr lang="en-US" sz="1050" dirty="0"/>
              <a:t>         "city": "Chicago",</a:t>
            </a:r>
          </a:p>
          <a:p>
            <a:r>
              <a:rPr lang="fi-FI" sz="1050" dirty="0"/>
              <a:t>         "</a:t>
            </a:r>
            <a:r>
              <a:rPr lang="fi-FI" sz="1050" dirty="0" err="1"/>
              <a:t>state</a:t>
            </a:r>
            <a:r>
              <a:rPr lang="fi-FI" sz="1050" dirty="0"/>
              <a:t>": "Illinois"</a:t>
            </a:r>
          </a:p>
          <a:p>
            <a:r>
              <a:rPr lang="fi-FI" sz="1050" dirty="0"/>
              <a:t>      }</a:t>
            </a:r>
          </a:p>
          <a:p>
            <a:r>
              <a:rPr lang="fi-FI" sz="1050" dirty="0"/>
              <a:t>   ]</a:t>
            </a:r>
          </a:p>
          <a:p>
            <a:r>
              <a:rPr lang="fi-FI" sz="105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038600"/>
            <a:ext cx="34033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</a:t>
            </a:r>
          </a:p>
          <a:p>
            <a:r>
              <a:rPr lang="en-US" sz="1200" dirty="0"/>
              <a:t>   "_id":</a:t>
            </a:r>
            <a:r>
              <a:rPr lang="en-US" sz="1200" dirty="0" err="1"/>
              <a:t>ObjectId</a:t>
            </a:r>
            <a:r>
              <a:rPr lang="en-US" sz="1200" dirty="0"/>
              <a:t>("52ffc33cd85242f436000001"),</a:t>
            </a:r>
          </a:p>
          <a:p>
            <a:r>
              <a:rPr lang="en-US" sz="1200" dirty="0"/>
              <a:t>   "contact": "987654321",</a:t>
            </a:r>
          </a:p>
          <a:p>
            <a:r>
              <a:rPr lang="en-US" sz="1200" dirty="0"/>
              <a:t>   "dob": "01-01-1991",</a:t>
            </a:r>
          </a:p>
          <a:p>
            <a:r>
              <a:rPr lang="en-US" sz="1200" dirty="0"/>
              <a:t>   "name": "Tom </a:t>
            </a:r>
            <a:r>
              <a:rPr lang="en-US" sz="1200" dirty="0" err="1"/>
              <a:t>Benzamin</a:t>
            </a:r>
            <a:r>
              <a:rPr lang="en-US" sz="1200" dirty="0"/>
              <a:t>",</a:t>
            </a:r>
          </a:p>
          <a:p>
            <a:r>
              <a:rPr lang="nb-NO" sz="1200" dirty="0"/>
              <a:t>   "</a:t>
            </a:r>
            <a:r>
              <a:rPr lang="nb-NO" sz="1200" dirty="0" err="1"/>
              <a:t>address_ids</a:t>
            </a:r>
            <a:r>
              <a:rPr lang="nb-NO" sz="1200" dirty="0"/>
              <a:t>": [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ObjectId</a:t>
            </a:r>
            <a:r>
              <a:rPr lang="en-US" sz="1200" dirty="0"/>
              <a:t>("52ffc4a5d85242602e000000"),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ObjectId</a:t>
            </a:r>
            <a:r>
              <a:rPr lang="en-US" sz="1200" dirty="0"/>
              <a:t>("52ffc4a5d85242602e000001")</a:t>
            </a:r>
          </a:p>
          <a:p>
            <a:r>
              <a:rPr lang="en-US" sz="1200" dirty="0"/>
              <a:t>   ]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267200" y="35814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sz="1400" dirty="0"/>
              <a:t>And here an example of reference based</a:t>
            </a:r>
          </a:p>
          <a:p>
            <a:pPr marL="0" indent="0"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276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Structure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754563"/>
          </a:xfrm>
        </p:spPr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: a) Tables are unnatural, b) “joins” are evil, c) need to be able to “</a:t>
            </a:r>
            <a:r>
              <a:rPr lang="en-US" dirty="0" err="1"/>
              <a:t>grep</a:t>
            </a:r>
            <a:r>
              <a:rPr lang="en-US" dirty="0"/>
              <a:t>” my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DB: a) Tables are a natural/neutral structure, </a:t>
            </a:r>
            <a:r>
              <a:rPr lang="en-US" dirty="0" err="1"/>
              <a:t>b</a:t>
            </a:r>
            <a:r>
              <a:rPr lang="en-US" dirty="0"/>
              <a:t>) data independence lets you </a:t>
            </a:r>
            <a:r>
              <a:rPr lang="en-US" dirty="0" err="1"/>
              <a:t>precompute</a:t>
            </a:r>
            <a:r>
              <a:rPr lang="en-US" dirty="0"/>
              <a:t> joins under the covers, </a:t>
            </a:r>
            <a:r>
              <a:rPr lang="en-US" dirty="0" err="1"/>
              <a:t>c</a:t>
            </a:r>
            <a:r>
              <a:rPr lang="en-US" dirty="0"/>
              <a:t>) this is a price of all the DBMS goodness you get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This is an Old Debate – Object-oriented databases, XML </a:t>
            </a:r>
            <a:r>
              <a:rPr lang="en-US" dirty="0" err="1">
                <a:solidFill>
                  <a:srgbClr val="FF0000"/>
                </a:solidFill>
              </a:rPr>
              <a:t>DBs</a:t>
            </a:r>
            <a:r>
              <a:rPr lang="en-US" dirty="0">
                <a:solidFill>
                  <a:srgbClr val="FF0000"/>
                </a:solidFill>
              </a:rPr>
              <a:t>, Hierarchical,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is not only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is more about data analytics and on-line querying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components:</a:t>
            </a:r>
          </a:p>
          <a:p>
            <a:r>
              <a:rPr lang="en-US" dirty="0"/>
              <a:t>Storage systems</a:t>
            </a:r>
          </a:p>
          <a:p>
            <a:r>
              <a:rPr lang="en-US" dirty="0"/>
              <a:t>Database systems</a:t>
            </a:r>
          </a:p>
          <a:p>
            <a:r>
              <a:rPr lang="en-US" dirty="0"/>
              <a:t>Data mining and statistical algorithms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0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NoSQL</a:t>
            </a:r>
            <a:r>
              <a:rPr lang="en-US" dirty="0"/>
              <a:t>?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1377950"/>
          </a:xfrm>
        </p:spPr>
        <p:txBody>
          <a:bodyPr/>
          <a:lstStyle/>
          <a:p>
            <a:r>
              <a:rPr lang="en-US" sz="3200" dirty="0"/>
              <a:t>An emerging “movement” around </a:t>
            </a:r>
            <a:r>
              <a:rPr lang="en-US" sz="3200" u="sng" dirty="0"/>
              <a:t>non-relational</a:t>
            </a:r>
            <a:r>
              <a:rPr lang="en-US" sz="3200" dirty="0"/>
              <a:t> software for Big Data</a:t>
            </a:r>
          </a:p>
          <a:p>
            <a:r>
              <a:rPr lang="en-US" dirty="0"/>
              <a:t>Roots are in the Google and Amazon homegrown software stacks</a:t>
            </a:r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Wikipedia: “A NoSQL database provides a mechanism for storage and retrieval of data that use looser consistency models than traditional </a:t>
            </a:r>
            <a:r>
              <a:rPr lang="en-US" sz="1800" dirty="0">
                <a:hlinkClick r:id="rId3" tooltip="Relational database"/>
              </a:rPr>
              <a:t>relational databases</a:t>
            </a:r>
            <a:r>
              <a:rPr lang="en-US" sz="1800" dirty="0"/>
              <a:t> in order to achieve </a:t>
            </a:r>
            <a:r>
              <a:rPr lang="en-US" sz="1800" dirty="0">
                <a:hlinkClick r:id="rId4" tooltip="Horizontal scaling"/>
              </a:rPr>
              <a:t>horizontal scaling</a:t>
            </a:r>
            <a:r>
              <a:rPr lang="en-US" sz="1800" dirty="0"/>
              <a:t> and higher availability.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Some authors refer to them as "Not only SQL" to emphasize that some NoSQL systems do allow </a:t>
            </a:r>
            <a:r>
              <a:rPr lang="en-US" sz="1800" dirty="0">
                <a:hlinkClick r:id="rId5" tooltip="SQL"/>
              </a:rPr>
              <a:t>SQL</a:t>
            </a:r>
            <a:r>
              <a:rPr lang="en-US" sz="1800" dirty="0"/>
              <a:t>-like query language to be used.”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19600" y="2286000"/>
            <a:ext cx="2743200" cy="7386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01600">
              <a:schemeClr val="bg2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Imperative Lang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RoR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Java,Scala</a:t>
            </a:r>
            <a:r>
              <a:rPr lang="en-US" sz="1800" dirty="0">
                <a:solidFill>
                  <a:schemeClr val="bg1"/>
                </a:solidFill>
              </a:rPr>
              <a:t>, …)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2286000"/>
            <a:ext cx="3200400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01600">
              <a:schemeClr val="bg2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Analytics Interface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(Pig, Hive, …)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NoSQL</a:t>
            </a:r>
            <a:r>
              <a:rPr lang="en-US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953000"/>
            <a:ext cx="6019800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01600">
              <a:schemeClr val="bg2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Scalable File System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(GFS, HDFS, 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4038600"/>
            <a:ext cx="6019800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01600">
              <a:schemeClr val="bg2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Distributed Key/Value or Column Store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(Cassandra, </a:t>
            </a:r>
            <a:r>
              <a:rPr lang="en-US" dirty="0" err="1">
                <a:solidFill>
                  <a:schemeClr val="bg1"/>
                </a:solidFill>
              </a:rPr>
              <a:t>Hbase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Redis</a:t>
            </a:r>
            <a:r>
              <a:rPr lang="en-US" dirty="0">
                <a:solidFill>
                  <a:schemeClr val="bg1"/>
                </a:solidFill>
              </a:rPr>
              <a:t>, 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124200"/>
            <a:ext cx="6019800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glow rad="101600">
              <a:schemeClr val="bg2">
                <a:alpha val="7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Parallel Processing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MapReduce/Hadoop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is crucial!</a:t>
            </a:r>
          </a:p>
          <a:p>
            <a:pPr lvl="1"/>
            <a:r>
              <a:rPr lang="en-US" dirty="0"/>
              <a:t>load increased rapidly for many applications</a:t>
            </a:r>
          </a:p>
          <a:p>
            <a:r>
              <a:rPr lang="en-US" dirty="0"/>
              <a:t>Large servers are expensive</a:t>
            </a:r>
          </a:p>
          <a:p>
            <a:endParaRPr lang="en-US" dirty="0"/>
          </a:p>
          <a:p>
            <a:r>
              <a:rPr lang="en-US" dirty="0"/>
              <a:t>Solution:	use clusters of small commodity machines </a:t>
            </a:r>
          </a:p>
          <a:p>
            <a:pPr lvl="1"/>
            <a:r>
              <a:rPr lang="en-US" dirty="0"/>
              <a:t>need to partition the data and use replication (</a:t>
            </a:r>
            <a:r>
              <a:rPr lang="en-US" dirty="0" err="1"/>
              <a:t>sharding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cheap (usually open source!)</a:t>
            </a:r>
          </a:p>
          <a:p>
            <a:pPr lvl="1"/>
            <a:r>
              <a:rPr lang="en-US" dirty="0"/>
              <a:t>cloud-based storage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7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not a well defined schema</a:t>
            </a:r>
          </a:p>
          <a:p>
            <a:endParaRPr lang="en-US" dirty="0"/>
          </a:p>
          <a:p>
            <a:r>
              <a:rPr lang="en-US" dirty="0"/>
              <a:t>Allow for semi-structured data</a:t>
            </a:r>
          </a:p>
          <a:p>
            <a:pPr lvl="1"/>
            <a:r>
              <a:rPr lang="en-US" dirty="0"/>
              <a:t>still need to provide ways to query efficiently</a:t>
            </a:r>
          </a:p>
          <a:p>
            <a:pPr marL="457200" lvl="1" indent="0">
              <a:buNone/>
            </a:pPr>
            <a:r>
              <a:rPr lang="en-US" dirty="0"/>
              <a:t>(use of index methods)</a:t>
            </a:r>
          </a:p>
          <a:p>
            <a:pPr lvl="1"/>
            <a:r>
              <a:rPr lang="en-US" dirty="0"/>
              <a:t>need to express specific types of queries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" name="Content Placeholder 4" descr="Screen shot 2011-04-28 at 11.12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" r="8070"/>
          <a:stretch>
            <a:fillRect/>
          </a:stretch>
        </p:blipFill>
        <p:spPr>
          <a:xfrm>
            <a:off x="457200" y="1371601"/>
            <a:ext cx="3886200" cy="22452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352800"/>
            <a:ext cx="4191000" cy="3267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1295400"/>
            <a:ext cx="2614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Database</a:t>
            </a:r>
          </a:p>
          <a:p>
            <a:r>
              <a:rPr lang="en-US" dirty="0"/>
              <a:t>(circa 1990)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5257800"/>
            <a:ext cx="1929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Reduce</a:t>
            </a:r>
          </a:p>
          <a:p>
            <a:r>
              <a:rPr lang="en-US" dirty="0"/>
              <a:t>(circa 2005)</a:t>
            </a:r>
          </a:p>
        </p:txBody>
      </p:sp>
    </p:spTree>
    <p:extLst>
      <p:ext uri="{BB962C8B-B14F-4D97-AF65-F5344CB8AC3E}">
        <p14:creationId xmlns:p14="http://schemas.microsoft.com/office/powerpoint/2010/main" val="404749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(continued)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Often cited as the main reason for moving from DB technology to </a:t>
            </a:r>
            <a:r>
              <a:rPr lang="en-US" dirty="0" err="1"/>
              <a:t>NoSQL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DB Position: there is no reason a parallel DBMS cannot scale to 1000’s of nodes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NoSQL</a:t>
            </a:r>
            <a:r>
              <a:rPr lang="en-US" dirty="0"/>
              <a:t> Position: a) Prove it; </a:t>
            </a:r>
            <a:r>
              <a:rPr lang="en-US" dirty="0" err="1"/>
              <a:t>b</a:t>
            </a:r>
            <a:r>
              <a:rPr lang="en-US" dirty="0"/>
              <a:t>) it will cost too much anyway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783679-1ABC-4D4C-A065-146E454DF5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CS186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D6020C"/>
      </a:folHlink>
    </a:clrScheme>
    <a:fontScheme name="LECTURE1temp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CTURE1tem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tem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tem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CS186.thmx</Template>
  <TotalTime>16331</TotalTime>
  <Words>1675</Words>
  <Application>Microsoft Office PowerPoint</Application>
  <PresentationFormat>On-screen Show (4:3)</PresentationFormat>
  <Paragraphs>262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Tahoma</vt:lpstr>
      <vt:lpstr>Times New Roman</vt:lpstr>
      <vt:lpstr>Trebuchet MS</vt:lpstr>
      <vt:lpstr>Verdana</vt:lpstr>
      <vt:lpstr>Wingdings</vt:lpstr>
      <vt:lpstr>CS186</vt:lpstr>
      <vt:lpstr>NoSQL</vt:lpstr>
      <vt:lpstr>Big Data (some old numbers)</vt:lpstr>
      <vt:lpstr>Big data is not only databases</vt:lpstr>
      <vt:lpstr>What is NoSQL?</vt:lpstr>
      <vt:lpstr>Some NoSQL Components</vt:lpstr>
      <vt:lpstr>NoSQL features </vt:lpstr>
      <vt:lpstr>NoSQL features</vt:lpstr>
      <vt:lpstr>Scalability</vt:lpstr>
      <vt:lpstr>Scalability (continued)</vt:lpstr>
      <vt:lpstr> Flavors of NoSQL </vt:lpstr>
      <vt:lpstr>Key-Value Stores </vt:lpstr>
      <vt:lpstr>Document Databases </vt:lpstr>
      <vt:lpstr>The Structure Spectrum</vt:lpstr>
      <vt:lpstr>MongoDB (An example of a Document Database)</vt:lpstr>
      <vt:lpstr>Example mongodb</vt:lpstr>
      <vt:lpstr>Example Document Database: MongoDB </vt:lpstr>
      <vt:lpstr>MongoDB Terminology </vt:lpstr>
      <vt:lpstr>JSON</vt:lpstr>
      <vt:lpstr>The _id Field </vt:lpstr>
      <vt:lpstr>Data Modeling in MongoDB </vt:lpstr>
      <vt:lpstr>Capturing Relationships in MongoDB </vt:lpstr>
      <vt:lpstr>Example relationships</vt:lpstr>
      <vt:lpstr>Other Structure Issues</vt:lpstr>
    </vt:vector>
  </TitlesOfParts>
  <Manager/>
  <Company>UC Berkeley RAD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 10</dc:title>
  <dc:subject/>
  <dc:creator>Mike Franklin</dc:creator>
  <cp:keywords/>
  <dc:description/>
  <cp:lastModifiedBy>open</cp:lastModifiedBy>
  <cp:revision>324</cp:revision>
  <cp:lastPrinted>2009-07-01T12:31:00Z</cp:lastPrinted>
  <dcterms:created xsi:type="dcterms:W3CDTF">2010-03-31T01:24:13Z</dcterms:created>
  <dcterms:modified xsi:type="dcterms:W3CDTF">2025-03-24T00:43:00Z</dcterms:modified>
  <cp:category/>
</cp:coreProperties>
</file>