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1"/>
  </p:sldMasterIdLst>
  <p:notesMasterIdLst>
    <p:notesMasterId r:id="rId32"/>
  </p:notesMasterIdLst>
  <p:handoutMasterIdLst>
    <p:handoutMasterId r:id="rId33"/>
  </p:handoutMasterIdLst>
  <p:sldIdLst>
    <p:sldId id="494" r:id="rId2"/>
    <p:sldId id="256" r:id="rId3"/>
    <p:sldId id="459" r:id="rId4"/>
    <p:sldId id="521" r:id="rId5"/>
    <p:sldId id="524" r:id="rId6"/>
    <p:sldId id="522" r:id="rId7"/>
    <p:sldId id="539" r:id="rId8"/>
    <p:sldId id="523" r:id="rId9"/>
    <p:sldId id="261" r:id="rId10"/>
    <p:sldId id="499" r:id="rId11"/>
    <p:sldId id="500" r:id="rId12"/>
    <p:sldId id="501" r:id="rId13"/>
    <p:sldId id="503" r:id="rId14"/>
    <p:sldId id="502" r:id="rId15"/>
    <p:sldId id="498" r:id="rId16"/>
    <p:sldId id="540" r:id="rId17"/>
    <p:sldId id="26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41" r:id="rId28"/>
    <p:sldId id="542" r:id="rId29"/>
    <p:sldId id="544" r:id="rId30"/>
    <p:sldId id="543" r:id="rId3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969696"/>
    <a:srgbClr val="800000"/>
    <a:srgbClr val="CC3300"/>
    <a:srgbClr val="CCFF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CE8621B6-EBCE-4B53-9099-F04D0D974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058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AAADB95C-17BE-4BC2-BA70-57E84E5EBC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54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7F445C-58F6-43EA-82E1-520B30E9244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5936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7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24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86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fe2ac496c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fe2ac496c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64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8332d3c6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8332d3c6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7FA315-0166-4801-8239-DC32DA23062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1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A8B83F-C782-44D1-BCE3-3B247EB1AA1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83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A9C6FA-E89F-48AD-AF8C-46D935E15309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8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A9C6FA-E89F-48AD-AF8C-46D935E1530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0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9581CA-9744-4AE9-97B1-CC8F86FC457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68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D35618-7C48-4401-8AA7-EE46D6EA65B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3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6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38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57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53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7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0" y="5204893"/>
            <a:ext cx="9144000" cy="1653233"/>
            <a:chOff x="0" y="3903669"/>
            <a:chExt cx="9144000" cy="1239925"/>
          </a:xfrm>
        </p:grpSpPr>
        <p:sp>
          <p:nvSpPr>
            <p:cNvPr id="85" name="Google Shape;8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6" name="Google Shape;8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8" name="Google Shape;8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03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87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7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373697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25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92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7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97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94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3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6" y="1093788"/>
            <a:ext cx="782478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883" y="6613525"/>
            <a:ext cx="341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0D79-621A-46A4-B94A-F1A80D68B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Warehouse Design </a:t>
            </a:r>
            <a:br>
              <a:rPr lang="en-US" dirty="0"/>
            </a:br>
            <a:r>
              <a:rPr lang="en-US" dirty="0"/>
              <a:t>and Data Analytics </a:t>
            </a:r>
          </a:p>
        </p:txBody>
      </p:sp>
    </p:spTree>
    <p:extLst>
      <p:ext uri="{BB962C8B-B14F-4D97-AF65-F5344CB8AC3E}">
        <p14:creationId xmlns:p14="http://schemas.microsoft.com/office/powerpoint/2010/main" val="202342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en-US" sz="1800" dirty="0"/>
              <a:t>A data warehouse is a repository (or archive) of information gathered from multiple sources, stored under a unified schema, at a single site. </a:t>
            </a:r>
          </a:p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en-US" sz="1800" dirty="0"/>
              <a:t>Once gathered, the data are stored for a long time, permitting access to historical data. </a:t>
            </a:r>
          </a:p>
          <a:p>
            <a:pPr marL="0">
              <a:lnSpc>
                <a:spcPct val="150000"/>
              </a:lnSpc>
              <a:spcBef>
                <a:spcPts val="1200"/>
              </a:spcBef>
            </a:pPr>
            <a:r>
              <a:rPr lang="en-US" sz="1800" dirty="0"/>
              <a:t>Thus, data warehouses provide the user a single consolidated interface to data, making decision-support queries easier to write. </a:t>
            </a:r>
          </a:p>
        </p:txBody>
      </p:sp>
    </p:spTree>
    <p:extLst>
      <p:ext uri="{BB962C8B-B14F-4D97-AF65-F5344CB8AC3E}">
        <p14:creationId xmlns:p14="http://schemas.microsoft.com/office/powerpoint/2010/main" val="304968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sz="1800" b="1" dirty="0"/>
              <a:t>What schema to use. </a:t>
            </a:r>
            <a:r>
              <a:rPr lang="en-US" sz="1800" dirty="0"/>
              <a:t>Data sources that have been constructed independently are likely to have different schemas. In fact, they may even use different data models. Part of the task of a warehouse is to perform schema integration and to convert data to the integrated schema before they are stored. 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1800" b="1" dirty="0"/>
              <a:t>Data cleansing</a:t>
            </a:r>
            <a:r>
              <a:rPr lang="en-US" sz="1800" dirty="0"/>
              <a:t>. The task of correcting and preprocessing data is called data cleansing. Data sources often deliver data with numerous minor inconsistencies, which can be corrected.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sz="1800" b="1" dirty="0"/>
              <a:t>Data transformation: </a:t>
            </a:r>
            <a:r>
              <a:rPr lang="en-US" sz="1800" dirty="0"/>
              <a:t>Transformation of host format to warehouse format</a:t>
            </a:r>
          </a:p>
        </p:txBody>
      </p:sp>
    </p:spTree>
    <p:extLst>
      <p:ext uri="{BB962C8B-B14F-4D97-AF65-F5344CB8AC3E}">
        <p14:creationId xmlns:p14="http://schemas.microsoft.com/office/powerpoint/2010/main" val="3314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27075"/>
            <a:ext cx="45992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Multidimensional Data and Warehouse Schemas</a:t>
            </a:r>
          </a:p>
          <a:p>
            <a:endParaRPr lang="en-US" dirty="0"/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Data warehouses typically have schemas that are designed for data analysis, using tools such as OLAP tools.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relations in a data warehouse schema can usually be classified as </a:t>
            </a:r>
            <a:r>
              <a:rPr lang="en-US" sz="1800" i="1" dirty="0"/>
              <a:t>fact tables </a:t>
            </a:r>
            <a:r>
              <a:rPr lang="en-US" sz="1800" dirty="0"/>
              <a:t>and </a:t>
            </a:r>
            <a:r>
              <a:rPr lang="en-US" sz="1800" i="1" dirty="0"/>
              <a:t>dimension tables</a:t>
            </a:r>
            <a:r>
              <a:rPr lang="en-US" sz="1800" dirty="0"/>
              <a:t>.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Fact tables record information about individual events, such as sales, and are usually very large.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table recording sales information for a retail store, with one tuple for each item that is sold, is a typical example of a fact table.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295" y="2169987"/>
            <a:ext cx="4544705" cy="2749651"/>
          </a:xfrm>
        </p:spPr>
      </p:pic>
    </p:spTree>
    <p:extLst>
      <p:ext uri="{BB962C8B-B14F-4D97-AF65-F5344CB8AC3E}">
        <p14:creationId xmlns:p14="http://schemas.microsoft.com/office/powerpoint/2010/main" val="157048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31" y="727075"/>
            <a:ext cx="43263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Multidimensional Data and Warehouse Schemas</a:t>
            </a:r>
          </a:p>
          <a:p>
            <a:endParaRPr lang="en-US" dirty="0"/>
          </a:p>
          <a:p>
            <a:pPr algn="just">
              <a:spcBef>
                <a:spcPts val="1200"/>
              </a:spcBef>
            </a:pPr>
            <a:r>
              <a:rPr lang="en-US" sz="1800" dirty="0"/>
              <a:t>The attributes in fact table can be classified as either </a:t>
            </a:r>
            <a:r>
              <a:rPr lang="en-US" sz="1800" i="1" dirty="0"/>
              <a:t>dimension attributes </a:t>
            </a:r>
            <a:r>
              <a:rPr lang="en-US" sz="1800" dirty="0"/>
              <a:t>or </a:t>
            </a:r>
            <a:r>
              <a:rPr lang="en-US" sz="1800" i="1" dirty="0"/>
              <a:t>measure attributes</a:t>
            </a:r>
            <a:r>
              <a:rPr lang="en-US" sz="1800" dirty="0"/>
              <a:t>, </a:t>
            </a:r>
          </a:p>
          <a:p>
            <a:pPr algn="just">
              <a:spcBef>
                <a:spcPts val="1200"/>
              </a:spcBef>
            </a:pPr>
            <a:r>
              <a:rPr lang="en-US" sz="1800" dirty="0"/>
              <a:t>The measure attributes store quantitative information, which can be aggregated upon; the measure attributes of a </a:t>
            </a:r>
            <a:r>
              <a:rPr lang="en-US" sz="1800" i="1" dirty="0"/>
              <a:t>sales </a:t>
            </a:r>
            <a:r>
              <a:rPr lang="en-US" sz="1800" dirty="0"/>
              <a:t>table would include the number of items sold and the price of the items. </a:t>
            </a:r>
          </a:p>
          <a:p>
            <a:pPr algn="just">
              <a:spcBef>
                <a:spcPts val="1200"/>
              </a:spcBef>
            </a:pPr>
            <a:r>
              <a:rPr lang="en-US" sz="1800" dirty="0"/>
              <a:t>In contrast, dimension attributes are dimensions upon which measure attributes, and summaries of measure attributes, are grouped and viewed.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295" y="2169987"/>
            <a:ext cx="4544705" cy="2749651"/>
          </a:xfrm>
        </p:spPr>
      </p:pic>
    </p:spTree>
    <p:extLst>
      <p:ext uri="{BB962C8B-B14F-4D97-AF65-F5344CB8AC3E}">
        <p14:creationId xmlns:p14="http://schemas.microsoft.com/office/powerpoint/2010/main" val="16644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831" y="727075"/>
            <a:ext cx="432633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Multidimensional Data and Warehouse Schemas</a:t>
            </a:r>
          </a:p>
          <a:p>
            <a:endParaRPr lang="en-US" dirty="0"/>
          </a:p>
          <a:p>
            <a:pPr algn="just">
              <a:spcBef>
                <a:spcPts val="1200"/>
              </a:spcBef>
            </a:pPr>
            <a:r>
              <a:rPr lang="en-US" sz="1800" dirty="0"/>
              <a:t>The dimension attributes of a </a:t>
            </a:r>
            <a:r>
              <a:rPr lang="en-US" sz="1800" i="1" dirty="0"/>
              <a:t>sales </a:t>
            </a:r>
            <a:r>
              <a:rPr lang="en-US" sz="1800" dirty="0"/>
              <a:t>table would include an item identifier, the date when the item is sold, which location (store) the item was sold from, the customer who bought the item, and so on.</a:t>
            </a:r>
          </a:p>
          <a:p>
            <a:pPr algn="just">
              <a:spcBef>
                <a:spcPts val="1200"/>
              </a:spcBef>
            </a:pPr>
            <a:r>
              <a:rPr lang="en-US" sz="1800" dirty="0"/>
              <a:t>Data that can be modeled using dimension attributes and measure attributes are called multidimensional data.</a:t>
            </a:r>
          </a:p>
          <a:p>
            <a:pPr algn="just">
              <a:spcBef>
                <a:spcPts val="1200"/>
              </a:spcBef>
            </a:pPr>
            <a:r>
              <a:rPr lang="en-US" sz="1800" dirty="0"/>
              <a:t>To minimize storage requirements, dimension attributes are usually short identifiers that are foreign keys into other tables called dimension tables.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95B8BAF-9A2F-4690-8660-99E6DCF10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295" y="2169987"/>
            <a:ext cx="4544705" cy="2749651"/>
          </a:xfrm>
        </p:spPr>
      </p:pic>
    </p:spTree>
    <p:extLst>
      <p:ext uri="{BB962C8B-B14F-4D97-AF65-F5344CB8AC3E}">
        <p14:creationId xmlns:p14="http://schemas.microsoft.com/office/powerpoint/2010/main" val="383405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54" y="-73228"/>
            <a:ext cx="8077200" cy="609600"/>
          </a:xfrm>
        </p:spPr>
        <p:txBody>
          <a:bodyPr/>
          <a:lstStyle/>
          <a:p>
            <a:r>
              <a:rPr lang="en-US" dirty="0"/>
              <a:t>Designing Star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B2852-EC5F-4E99-A650-5E50A8C5D605}"/>
              </a:ext>
            </a:extLst>
          </p:cNvPr>
          <p:cNvSpPr txBox="1"/>
          <p:nvPr/>
        </p:nvSpPr>
        <p:spPr>
          <a:xfrm>
            <a:off x="351692" y="727075"/>
            <a:ext cx="45016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A </a:t>
            </a:r>
            <a:r>
              <a:rPr lang="en-US" sz="1800" b="1" dirty="0">
                <a:solidFill>
                  <a:srgbClr val="FF0000"/>
                </a:solidFill>
              </a:rPr>
              <a:t>fact table sales </a:t>
            </a:r>
            <a:r>
              <a:rPr lang="en-US" sz="1800" dirty="0"/>
              <a:t>would have </a:t>
            </a:r>
            <a:r>
              <a:rPr lang="en-US" sz="1800" b="1" dirty="0">
                <a:solidFill>
                  <a:srgbClr val="000099"/>
                </a:solidFill>
              </a:rPr>
              <a:t>dimension attributes item id, store id, customer id, and date, and measure attributes number and price</a:t>
            </a:r>
            <a:r>
              <a:rPr lang="en-US" sz="1800" dirty="0"/>
              <a:t>. The attribute </a:t>
            </a:r>
            <a:r>
              <a:rPr lang="en-US" sz="1800" b="1" dirty="0"/>
              <a:t>store id is a foreign key into a dimension table store</a:t>
            </a:r>
            <a:r>
              <a:rPr lang="en-US" sz="1800" dirty="0"/>
              <a:t>, which has other attributes such as store location (city, state, country). The </a:t>
            </a:r>
            <a:r>
              <a:rPr lang="en-US" sz="1800" b="1" dirty="0"/>
              <a:t>item id attribute of the sales table would be a foreign key into a dimension table item info</a:t>
            </a:r>
            <a:r>
              <a:rPr lang="en-US" sz="1800" dirty="0"/>
              <a:t>, which would contain information such as the name of the item, the category to which the item belongs, and other item details such as color and size. The </a:t>
            </a:r>
            <a:r>
              <a:rPr lang="en-US" sz="1800" b="1" dirty="0"/>
              <a:t>customer id attribute would be a foreign key into a customer table</a:t>
            </a:r>
            <a:r>
              <a:rPr lang="en-US" sz="1800" dirty="0"/>
              <a:t> containing attributes such as name and address of the customer. We can also view the </a:t>
            </a:r>
            <a:r>
              <a:rPr lang="en-US" sz="1800" b="1" dirty="0"/>
              <a:t>date attribute as a foreign key into a date info</a:t>
            </a:r>
            <a:r>
              <a:rPr lang="en-US" sz="1800" dirty="0"/>
              <a:t> table giving the month, quarter, and year of each date.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A089FE1-3282-406D-8F4E-B25763E3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4665" y="1972920"/>
            <a:ext cx="4249335" cy="2570945"/>
          </a:xfrm>
        </p:spPr>
      </p:pic>
    </p:spTree>
    <p:extLst>
      <p:ext uri="{BB962C8B-B14F-4D97-AF65-F5344CB8AC3E}">
        <p14:creationId xmlns:p14="http://schemas.microsoft.com/office/powerpoint/2010/main" val="4242778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54" y="-73228"/>
            <a:ext cx="8077200" cy="609600"/>
          </a:xfrm>
        </p:spPr>
        <p:txBody>
          <a:bodyPr/>
          <a:lstStyle/>
          <a:p>
            <a:r>
              <a:rPr lang="en-US" dirty="0"/>
              <a:t>Designing Star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B2852-EC5F-4E99-A650-5E50A8C5D605}"/>
              </a:ext>
            </a:extLst>
          </p:cNvPr>
          <p:cNvSpPr txBox="1"/>
          <p:nvPr/>
        </p:nvSpPr>
        <p:spPr>
          <a:xfrm>
            <a:off x="351692" y="727075"/>
            <a:ext cx="4501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Design star schema for </a:t>
            </a:r>
            <a:r>
              <a:rPr lang="en-US" sz="1800" dirty="0" err="1"/>
              <a:t>for</a:t>
            </a:r>
            <a:r>
              <a:rPr lang="en-US" sz="1800" dirty="0"/>
              <a:t> National Board of Revenue.</a:t>
            </a:r>
          </a:p>
          <a:p>
            <a:pPr algn="just"/>
            <a:r>
              <a:rPr lang="en-US" sz="1800" b="1" dirty="0">
                <a:solidFill>
                  <a:srgbClr val="FF0000"/>
                </a:solidFill>
              </a:rPr>
              <a:t>Measure attributes</a:t>
            </a:r>
            <a:r>
              <a:rPr lang="en-US" sz="1800" dirty="0"/>
              <a:t>: Tax amount, income, </a:t>
            </a:r>
          </a:p>
          <a:p>
            <a:pPr algn="just"/>
            <a:endParaRPr lang="en-US" sz="1800" b="1" dirty="0">
              <a:solidFill>
                <a:srgbClr val="FF0000"/>
              </a:solidFill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</a:rPr>
              <a:t>Dimensions: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/>
              <a:t>Tax payer</a:t>
            </a:r>
          </a:p>
          <a:p>
            <a:pPr algn="just"/>
            <a:r>
              <a:rPr lang="en-US" sz="1800" dirty="0"/>
              <a:t>Tax Collector</a:t>
            </a:r>
          </a:p>
          <a:p>
            <a:pPr algn="just"/>
            <a:r>
              <a:rPr lang="en-US" sz="1800" dirty="0"/>
              <a:t>Time</a:t>
            </a:r>
          </a:p>
          <a:p>
            <a:pPr algn="just"/>
            <a:r>
              <a:rPr lang="en-US" sz="1800" dirty="0"/>
              <a:t>Source</a:t>
            </a:r>
          </a:p>
          <a:p>
            <a:pPr algn="just"/>
            <a:endParaRPr lang="en-US" sz="1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A089FE1-3282-406D-8F4E-B25763E3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9577" y="1972920"/>
            <a:ext cx="5644424" cy="3415006"/>
          </a:xfrm>
        </p:spPr>
      </p:pic>
    </p:spTree>
    <p:extLst>
      <p:ext uri="{BB962C8B-B14F-4D97-AF65-F5344CB8AC3E}">
        <p14:creationId xmlns:p14="http://schemas.microsoft.com/office/powerpoint/2010/main" val="93555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"/>
          <p:cNvSpPr txBox="1">
            <a:spLocks noGrp="1"/>
          </p:cNvSpPr>
          <p:nvPr>
            <p:ph type="title" idx="4294967295"/>
          </p:nvPr>
        </p:nvSpPr>
        <p:spPr>
          <a:xfrm>
            <a:off x="2337747" y="220437"/>
            <a:ext cx="5765244" cy="848708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SzPct val="43043"/>
            </a:pPr>
            <a:r>
              <a:rPr lang="en" sz="2300" dirty="0"/>
              <a:t>Multidimensional Data Model for </a:t>
            </a:r>
            <a:r>
              <a:rPr lang="en" sz="2300" dirty="0">
                <a:solidFill>
                  <a:srgbClr val="FF0000"/>
                </a:solidFill>
              </a:rPr>
              <a:t>NCDW</a:t>
            </a:r>
            <a:endParaRPr sz="2300" dirty="0">
              <a:solidFill>
                <a:srgbClr val="FF0000"/>
              </a:solidFill>
            </a:endParaRPr>
          </a:p>
        </p:txBody>
      </p:sp>
      <p:pic>
        <p:nvPicPr>
          <p:cNvPr id="303" name="Google Shape;3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37" y="1209823"/>
            <a:ext cx="5203119" cy="493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Analysis and OLAP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Online Analytical Processing (OLAP)</a:t>
            </a:r>
          </a:p>
          <a:p>
            <a:pPr lvl="1"/>
            <a:r>
              <a:rPr lang="en-US" altLang="en-US" dirty="0"/>
              <a:t>Interactive analysis of data, allowing data to be summarized and viewed in different ways in an online fashion (with negligible delay)</a:t>
            </a:r>
          </a:p>
          <a:p>
            <a:r>
              <a:rPr lang="en-US" altLang="en-US" dirty="0"/>
              <a:t>We use the following relation to illustrate OLAP concepts</a:t>
            </a:r>
          </a:p>
          <a:p>
            <a:pPr lvl="1"/>
            <a:r>
              <a:rPr lang="en-US" altLang="en-US" dirty="0"/>
              <a:t> </a:t>
            </a:r>
            <a:r>
              <a:rPr lang="en-US" i="1" dirty="0"/>
              <a:t>sales 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/>
              <a:t>quantity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This is a simplified version of the </a:t>
            </a:r>
            <a:r>
              <a:rPr lang="en-US" i="1" dirty="0"/>
              <a:t>sales</a:t>
            </a:r>
            <a:r>
              <a:rPr lang="en-US" dirty="0"/>
              <a:t> fact table joined with the dimension tables, and many attributes removed (and some renamed)</a:t>
            </a:r>
            <a:br>
              <a:rPr lang="en-US" dirty="0"/>
            </a:b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528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11BC51-A0EF-4295-8AF7-C16EE53A6DA1}"/>
              </a:ext>
            </a:extLst>
          </p:cNvPr>
          <p:cNvGrpSpPr/>
          <p:nvPr/>
        </p:nvGrpSpPr>
        <p:grpSpPr>
          <a:xfrm>
            <a:off x="5727700" y="814387"/>
            <a:ext cx="2963862" cy="5462418"/>
            <a:chOff x="5727700" y="814387"/>
            <a:chExt cx="2963862" cy="546241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2F968E01-89C3-418C-B14F-67C3B7B0FA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6" b="22774"/>
            <a:stretch/>
          </p:blipFill>
          <p:spPr>
            <a:xfrm>
              <a:off x="5727700" y="814387"/>
              <a:ext cx="2963862" cy="4784556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F27C3-CA73-4B03-A31B-4E548D604566}"/>
                </a:ext>
              </a:extLst>
            </p:cNvPr>
            <p:cNvGrpSpPr/>
            <p:nvPr/>
          </p:nvGrpSpPr>
          <p:grpSpPr>
            <a:xfrm>
              <a:off x="5901531" y="5686255"/>
              <a:ext cx="2616200" cy="590550"/>
              <a:chOff x="2603500" y="5915025"/>
              <a:chExt cx="2616200" cy="590550"/>
            </a:xfrm>
          </p:grpSpPr>
          <p:sp>
            <p:nvSpPr>
              <p:cNvPr id="66563" name="Text Box 4"/>
              <p:cNvSpPr txBox="1">
                <a:spLocks noChangeArrowheads="1"/>
              </p:cNvSpPr>
              <p:nvPr/>
            </p:nvSpPr>
            <p:spPr bwMode="auto">
              <a:xfrm>
                <a:off x="2603500" y="5915025"/>
                <a:ext cx="35560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/>
                  <a:t>...</a:t>
                </a:r>
              </a:p>
              <a:p>
                <a:r>
                  <a:rPr lang="en-US" altLang="en-US" dirty="0"/>
                  <a:t>...</a:t>
                </a:r>
              </a:p>
            </p:txBody>
          </p:sp>
          <p:sp>
            <p:nvSpPr>
              <p:cNvPr id="66564" name="Text Box 5"/>
              <p:cNvSpPr txBox="1">
                <a:spLocks noChangeArrowheads="1"/>
              </p:cNvSpPr>
              <p:nvPr/>
            </p:nvSpPr>
            <p:spPr bwMode="auto">
              <a:xfrm>
                <a:off x="3335338" y="5915025"/>
                <a:ext cx="35560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/>
                  <a:t>...</a:t>
                </a:r>
              </a:p>
              <a:p>
                <a:r>
                  <a:rPr lang="en-US" altLang="en-US" dirty="0"/>
                  <a:t>...</a:t>
                </a:r>
              </a:p>
            </p:txBody>
          </p:sp>
          <p:sp>
            <p:nvSpPr>
              <p:cNvPr id="66565" name="Text Box 6"/>
              <p:cNvSpPr txBox="1">
                <a:spLocks noChangeArrowheads="1"/>
              </p:cNvSpPr>
              <p:nvPr/>
            </p:nvSpPr>
            <p:spPr bwMode="auto">
              <a:xfrm>
                <a:off x="4000500" y="5924550"/>
                <a:ext cx="35560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/>
                  <a:t>...</a:t>
                </a:r>
              </a:p>
              <a:p>
                <a:r>
                  <a:rPr lang="en-US" altLang="en-US" dirty="0"/>
                  <a:t>...</a:t>
                </a:r>
              </a:p>
            </p:txBody>
          </p:sp>
          <p:sp>
            <p:nvSpPr>
              <p:cNvPr id="66566" name="Text Box 7"/>
              <p:cNvSpPr txBox="1">
                <a:spLocks noChangeArrowheads="1"/>
              </p:cNvSpPr>
              <p:nvPr/>
            </p:nvSpPr>
            <p:spPr bwMode="auto">
              <a:xfrm>
                <a:off x="4864100" y="5915025"/>
                <a:ext cx="355600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dirty="0"/>
                  <a:t>...</a:t>
                </a:r>
              </a:p>
              <a:p>
                <a:r>
                  <a:rPr lang="en-US" altLang="en-US" dirty="0"/>
                  <a:t>...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9406F66-B02C-435A-B8CA-9748F05C74C8}"/>
                  </a:ext>
                </a:extLst>
              </p:cNvPr>
              <p:cNvCxnSpPr/>
              <p:nvPr/>
            </p:nvCxnSpPr>
            <p:spPr bwMode="auto">
              <a:xfrm>
                <a:off x="3781425" y="6081551"/>
                <a:ext cx="0" cy="38592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D931C8F-9D7C-4340-B284-7132F281D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208" y="678937"/>
            <a:ext cx="4995441" cy="302235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7D11A-B997-4E65-A56B-1DA0A03C2F6F}"/>
              </a:ext>
            </a:extLst>
          </p:cNvPr>
          <p:cNvSpPr txBox="1"/>
          <p:nvPr/>
        </p:nvSpPr>
        <p:spPr>
          <a:xfrm>
            <a:off x="189208" y="3724146"/>
            <a:ext cx="4726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we get the table</a:t>
            </a:r>
          </a:p>
          <a:p>
            <a:r>
              <a:rPr lang="en-US" i="1" dirty="0"/>
              <a:t>Sales-item </a:t>
            </a:r>
            <a:r>
              <a:rPr lang="en-US" dirty="0"/>
              <a:t>(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</a:t>
            </a:r>
            <a:r>
              <a:rPr lang="en-US" i="1" dirty="0"/>
              <a:t>quantity</a:t>
            </a:r>
            <a:r>
              <a:rPr lang="en-US" dirty="0"/>
              <a:t>)</a:t>
            </a:r>
          </a:p>
          <a:p>
            <a:r>
              <a:rPr lang="en-US" dirty="0"/>
              <a:t>From star schema?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BCF4E-DA31-46D0-AA91-D5A8474ED374}"/>
              </a:ext>
            </a:extLst>
          </p:cNvPr>
          <p:cNvSpPr txBox="1"/>
          <p:nvPr/>
        </p:nvSpPr>
        <p:spPr>
          <a:xfrm>
            <a:off x="150061" y="4855624"/>
            <a:ext cx="4957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r>
              <a:rPr lang="en-US" dirty="0"/>
              <a:t>Select </a:t>
            </a:r>
            <a:r>
              <a:rPr lang="en-US" i="1" dirty="0" err="1"/>
              <a:t>item_name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</a:t>
            </a:r>
            <a:r>
              <a:rPr lang="en-US" i="1" dirty="0" err="1"/>
              <a:t>clothes_size</a:t>
            </a:r>
            <a:r>
              <a:rPr lang="en-US" dirty="0"/>
              <a:t>, number as </a:t>
            </a:r>
            <a:r>
              <a:rPr lang="en-US" i="1" dirty="0"/>
              <a:t>quantity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item_info</a:t>
            </a:r>
            <a:r>
              <a:rPr lang="en-US" dirty="0"/>
              <a:t> a, sales b</a:t>
            </a:r>
          </a:p>
          <a:p>
            <a:r>
              <a:rPr lang="en-US" dirty="0"/>
              <a:t>Where </a:t>
            </a:r>
            <a:r>
              <a:rPr lang="en-US" dirty="0" err="1"/>
              <a:t>a.item_id</a:t>
            </a:r>
            <a:r>
              <a:rPr lang="en-US" dirty="0"/>
              <a:t> = </a:t>
            </a:r>
            <a:r>
              <a:rPr lang="en-US" dirty="0" err="1"/>
              <a:t>b.item_id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 Analytics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92459" y="1102497"/>
            <a:ext cx="7854155" cy="536797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Overview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Data Warehousing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Online Analytical Processing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41" y="-28764"/>
            <a:ext cx="8492359" cy="69592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en-US" sz="28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0" y="3242782"/>
            <a:ext cx="5894364" cy="2651582"/>
          </a:xfrm>
        </p:spPr>
        <p:txBody>
          <a:bodyPr/>
          <a:lstStyle/>
          <a:p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2060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2060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2060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r>
              <a:rPr lang="en-US" altLang="en-US" dirty="0"/>
              <a:t>Values for one of the dimension attributes form the row headers</a:t>
            </a:r>
          </a:p>
          <a:p>
            <a:pPr marL="0" indent="0">
              <a:buNone/>
            </a:pPr>
            <a:r>
              <a:rPr lang="en-US" altLang="en-US" dirty="0"/>
              <a:t>Values for another dimension attribute form the column headers</a:t>
            </a:r>
          </a:p>
          <a:p>
            <a:pPr marL="0" indent="0">
              <a:buNone/>
            </a:pPr>
            <a:r>
              <a:rPr lang="en-US" altLang="en-US" dirty="0"/>
              <a:t>Other dimension attributes are listed on top</a:t>
            </a:r>
          </a:p>
          <a:p>
            <a:pPr marL="0" indent="0">
              <a:buNone/>
            </a:pPr>
            <a:r>
              <a:rPr lang="en-US" altLang="en-US" dirty="0"/>
              <a:t>Values in individual cells are (aggregates of) the values </a:t>
            </a:r>
          </a:p>
          <a:p>
            <a:pPr marL="0" indent="0">
              <a:buNone/>
            </a:pPr>
            <a:r>
              <a:rPr lang="en-US" altLang="en-US" dirty="0"/>
              <a:t>of the dimension attributes that specify the cell.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" y="719911"/>
            <a:ext cx="5523135" cy="2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533DF-2DC8-4010-93BC-86164199969A}"/>
              </a:ext>
            </a:extLst>
          </p:cNvPr>
          <p:cNvSpPr txBox="1"/>
          <p:nvPr/>
        </p:nvSpPr>
        <p:spPr>
          <a:xfrm>
            <a:off x="5901397" y="868881"/>
            <a:ext cx="324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you find the cross-tab of sales?</a:t>
            </a:r>
          </a:p>
          <a:p>
            <a:r>
              <a:rPr lang="en-US" dirty="0"/>
              <a:t>Write SQL to find the cross-tab.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0A84A-3059-426E-AE09-106ECC531BAC}"/>
              </a:ext>
            </a:extLst>
          </p:cNvPr>
          <p:cNvGrpSpPr/>
          <p:nvPr/>
        </p:nvGrpSpPr>
        <p:grpSpPr>
          <a:xfrm>
            <a:off x="1617785" y="900332"/>
            <a:ext cx="7526215" cy="1510489"/>
            <a:chOff x="1617785" y="900332"/>
            <a:chExt cx="7526215" cy="1510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BD4E5-C0A2-462E-9C4D-AB89A5E3B381}"/>
                </a:ext>
              </a:extLst>
            </p:cNvPr>
            <p:cNvSpPr txBox="1"/>
            <p:nvPr/>
          </p:nvSpPr>
          <p:spPr>
            <a:xfrm>
              <a:off x="5894364" y="1826046"/>
              <a:ext cx="3249636" cy="5847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</a:t>
              </a:r>
              <a:r>
                <a:rPr lang="en-US" b="1" dirty="0" err="1">
                  <a:solidFill>
                    <a:srgbClr val="0000FF"/>
                  </a:solidFill>
                </a:rPr>
                <a:t>cloth_size</a:t>
              </a:r>
              <a:r>
                <a:rPr lang="en-US" b="1" dirty="0">
                  <a:solidFill>
                    <a:srgbClr val="0000FF"/>
                  </a:solidFill>
                </a:rPr>
                <a:t>:</a:t>
              </a:r>
            </a:p>
            <a:p>
              <a:r>
                <a:rPr lang="en-US" dirty="0"/>
                <a:t>Select sum(quantity) from sales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8A582C0-5E31-4E41-A563-EB66D67F6151}"/>
                </a:ext>
              </a:extLst>
            </p:cNvPr>
            <p:cNvSpPr/>
            <p:nvPr/>
          </p:nvSpPr>
          <p:spPr bwMode="auto">
            <a:xfrm>
              <a:off x="1617785" y="900332"/>
              <a:ext cx="4670473" cy="925714"/>
            </a:xfrm>
            <a:custGeom>
              <a:avLst/>
              <a:gdLst>
                <a:gd name="connsiteX0" fmla="*/ 0 w 4757484"/>
                <a:gd name="connsiteY0" fmla="*/ 0 h 1364566"/>
                <a:gd name="connsiteX1" fmla="*/ 2391507 w 4757484"/>
                <a:gd name="connsiteY1" fmla="*/ 70339 h 1364566"/>
                <a:gd name="connsiteX2" fmla="*/ 2546252 w 4757484"/>
                <a:gd name="connsiteY2" fmla="*/ 98474 h 1364566"/>
                <a:gd name="connsiteX3" fmla="*/ 2588455 w 4757484"/>
                <a:gd name="connsiteY3" fmla="*/ 112542 h 1364566"/>
                <a:gd name="connsiteX4" fmla="*/ 2785403 w 4757484"/>
                <a:gd name="connsiteY4" fmla="*/ 154745 h 1364566"/>
                <a:gd name="connsiteX5" fmla="*/ 2869809 w 4757484"/>
                <a:gd name="connsiteY5" fmla="*/ 182880 h 1364566"/>
                <a:gd name="connsiteX6" fmla="*/ 2982350 w 4757484"/>
                <a:gd name="connsiteY6" fmla="*/ 239151 h 1364566"/>
                <a:gd name="connsiteX7" fmla="*/ 3024553 w 4757484"/>
                <a:gd name="connsiteY7" fmla="*/ 267286 h 1364566"/>
                <a:gd name="connsiteX8" fmla="*/ 3108960 w 4757484"/>
                <a:gd name="connsiteY8" fmla="*/ 295422 h 1364566"/>
                <a:gd name="connsiteX9" fmla="*/ 3277772 w 4757484"/>
                <a:gd name="connsiteY9" fmla="*/ 323557 h 1364566"/>
                <a:gd name="connsiteX10" fmla="*/ 3432517 w 4757484"/>
                <a:gd name="connsiteY10" fmla="*/ 379828 h 1364566"/>
                <a:gd name="connsiteX11" fmla="*/ 3502855 w 4757484"/>
                <a:gd name="connsiteY11" fmla="*/ 393896 h 1364566"/>
                <a:gd name="connsiteX12" fmla="*/ 3545058 w 4757484"/>
                <a:gd name="connsiteY12" fmla="*/ 407963 h 1364566"/>
                <a:gd name="connsiteX13" fmla="*/ 3601329 w 4757484"/>
                <a:gd name="connsiteY13" fmla="*/ 422031 h 1364566"/>
                <a:gd name="connsiteX14" fmla="*/ 3643532 w 4757484"/>
                <a:gd name="connsiteY14" fmla="*/ 450166 h 1364566"/>
                <a:gd name="connsiteX15" fmla="*/ 3727938 w 4757484"/>
                <a:gd name="connsiteY15" fmla="*/ 478302 h 1364566"/>
                <a:gd name="connsiteX16" fmla="*/ 3770141 w 4757484"/>
                <a:gd name="connsiteY16" fmla="*/ 492370 h 1364566"/>
                <a:gd name="connsiteX17" fmla="*/ 3812344 w 4757484"/>
                <a:gd name="connsiteY17" fmla="*/ 520505 h 1364566"/>
                <a:gd name="connsiteX18" fmla="*/ 3868615 w 4757484"/>
                <a:gd name="connsiteY18" fmla="*/ 562708 h 1364566"/>
                <a:gd name="connsiteX19" fmla="*/ 3953021 w 4757484"/>
                <a:gd name="connsiteY19" fmla="*/ 590843 h 1364566"/>
                <a:gd name="connsiteX20" fmla="*/ 3981157 w 4757484"/>
                <a:gd name="connsiteY20" fmla="*/ 618979 h 1364566"/>
                <a:gd name="connsiteX21" fmla="*/ 4065563 w 4757484"/>
                <a:gd name="connsiteY21" fmla="*/ 661182 h 1364566"/>
                <a:gd name="connsiteX22" fmla="*/ 4107766 w 4757484"/>
                <a:gd name="connsiteY22" fmla="*/ 703385 h 1364566"/>
                <a:gd name="connsiteX23" fmla="*/ 4192172 w 4757484"/>
                <a:gd name="connsiteY23" fmla="*/ 745588 h 1364566"/>
                <a:gd name="connsiteX24" fmla="*/ 4234375 w 4757484"/>
                <a:gd name="connsiteY24" fmla="*/ 787791 h 1364566"/>
                <a:gd name="connsiteX25" fmla="*/ 4290646 w 4757484"/>
                <a:gd name="connsiteY25" fmla="*/ 829994 h 1364566"/>
                <a:gd name="connsiteX26" fmla="*/ 4389120 w 4757484"/>
                <a:gd name="connsiteY26" fmla="*/ 914400 h 1364566"/>
                <a:gd name="connsiteX27" fmla="*/ 4473526 w 4757484"/>
                <a:gd name="connsiteY27" fmla="*/ 1026942 h 1364566"/>
                <a:gd name="connsiteX28" fmla="*/ 4529797 w 4757484"/>
                <a:gd name="connsiteY28" fmla="*/ 1097280 h 1364566"/>
                <a:gd name="connsiteX29" fmla="*/ 4557932 w 4757484"/>
                <a:gd name="connsiteY29" fmla="*/ 1139483 h 1364566"/>
                <a:gd name="connsiteX30" fmla="*/ 4614203 w 4757484"/>
                <a:gd name="connsiteY30" fmla="*/ 1195754 h 1364566"/>
                <a:gd name="connsiteX31" fmla="*/ 4642338 w 4757484"/>
                <a:gd name="connsiteY31" fmla="*/ 1237957 h 1364566"/>
                <a:gd name="connsiteX32" fmla="*/ 4698609 w 4757484"/>
                <a:gd name="connsiteY32" fmla="*/ 1294228 h 1364566"/>
                <a:gd name="connsiteX33" fmla="*/ 4754880 w 4757484"/>
                <a:gd name="connsiteY33" fmla="*/ 1336431 h 1364566"/>
                <a:gd name="connsiteX34" fmla="*/ 4754880 w 4757484"/>
                <a:gd name="connsiteY34" fmla="*/ 1364566 h 136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57484" h="1364566">
                  <a:moveTo>
                    <a:pt x="0" y="0"/>
                  </a:moveTo>
                  <a:lnTo>
                    <a:pt x="2391507" y="70339"/>
                  </a:lnTo>
                  <a:cubicBezTo>
                    <a:pt x="2436724" y="71872"/>
                    <a:pt x="2500028" y="85267"/>
                    <a:pt x="2546252" y="98474"/>
                  </a:cubicBezTo>
                  <a:cubicBezTo>
                    <a:pt x="2560510" y="102548"/>
                    <a:pt x="2574006" y="109208"/>
                    <a:pt x="2588455" y="112542"/>
                  </a:cubicBezTo>
                  <a:cubicBezTo>
                    <a:pt x="2635673" y="123438"/>
                    <a:pt x="2728190" y="137581"/>
                    <a:pt x="2785403" y="154745"/>
                  </a:cubicBezTo>
                  <a:cubicBezTo>
                    <a:pt x="2813809" y="163267"/>
                    <a:pt x="2843283" y="169617"/>
                    <a:pt x="2869809" y="182880"/>
                  </a:cubicBezTo>
                  <a:cubicBezTo>
                    <a:pt x="2907323" y="201637"/>
                    <a:pt x="2947452" y="215886"/>
                    <a:pt x="2982350" y="239151"/>
                  </a:cubicBezTo>
                  <a:cubicBezTo>
                    <a:pt x="2996418" y="248529"/>
                    <a:pt x="3009103" y="260419"/>
                    <a:pt x="3024553" y="267286"/>
                  </a:cubicBezTo>
                  <a:cubicBezTo>
                    <a:pt x="3051654" y="279331"/>
                    <a:pt x="3079600" y="291228"/>
                    <a:pt x="3108960" y="295422"/>
                  </a:cubicBezTo>
                  <a:cubicBezTo>
                    <a:pt x="3151216" y="301459"/>
                    <a:pt x="3232527" y="311218"/>
                    <a:pt x="3277772" y="323557"/>
                  </a:cubicBezTo>
                  <a:cubicBezTo>
                    <a:pt x="3566733" y="402364"/>
                    <a:pt x="3180867" y="304333"/>
                    <a:pt x="3432517" y="379828"/>
                  </a:cubicBezTo>
                  <a:cubicBezTo>
                    <a:pt x="3455419" y="386699"/>
                    <a:pt x="3479659" y="388097"/>
                    <a:pt x="3502855" y="393896"/>
                  </a:cubicBezTo>
                  <a:cubicBezTo>
                    <a:pt x="3517241" y="397492"/>
                    <a:pt x="3530800" y="403889"/>
                    <a:pt x="3545058" y="407963"/>
                  </a:cubicBezTo>
                  <a:cubicBezTo>
                    <a:pt x="3563648" y="413274"/>
                    <a:pt x="3582572" y="417342"/>
                    <a:pt x="3601329" y="422031"/>
                  </a:cubicBezTo>
                  <a:cubicBezTo>
                    <a:pt x="3615397" y="431409"/>
                    <a:pt x="3628082" y="443299"/>
                    <a:pt x="3643532" y="450166"/>
                  </a:cubicBezTo>
                  <a:cubicBezTo>
                    <a:pt x="3670633" y="462211"/>
                    <a:pt x="3699803" y="468923"/>
                    <a:pt x="3727938" y="478302"/>
                  </a:cubicBezTo>
                  <a:cubicBezTo>
                    <a:pt x="3742006" y="482991"/>
                    <a:pt x="3757803" y="484145"/>
                    <a:pt x="3770141" y="492370"/>
                  </a:cubicBezTo>
                  <a:cubicBezTo>
                    <a:pt x="3784209" y="501748"/>
                    <a:pt x="3798586" y="510678"/>
                    <a:pt x="3812344" y="520505"/>
                  </a:cubicBezTo>
                  <a:cubicBezTo>
                    <a:pt x="3831423" y="534133"/>
                    <a:pt x="3847644" y="552223"/>
                    <a:pt x="3868615" y="562708"/>
                  </a:cubicBezTo>
                  <a:cubicBezTo>
                    <a:pt x="3895141" y="575971"/>
                    <a:pt x="3953021" y="590843"/>
                    <a:pt x="3953021" y="590843"/>
                  </a:cubicBezTo>
                  <a:cubicBezTo>
                    <a:pt x="3962400" y="600222"/>
                    <a:pt x="3969784" y="612155"/>
                    <a:pt x="3981157" y="618979"/>
                  </a:cubicBezTo>
                  <a:cubicBezTo>
                    <a:pt x="4071797" y="673363"/>
                    <a:pt x="3974083" y="584948"/>
                    <a:pt x="4065563" y="661182"/>
                  </a:cubicBezTo>
                  <a:cubicBezTo>
                    <a:pt x="4080846" y="673918"/>
                    <a:pt x="4091213" y="692349"/>
                    <a:pt x="4107766" y="703385"/>
                  </a:cubicBezTo>
                  <a:cubicBezTo>
                    <a:pt x="4234658" y="787980"/>
                    <a:pt x="4059359" y="634911"/>
                    <a:pt x="4192172" y="745588"/>
                  </a:cubicBezTo>
                  <a:cubicBezTo>
                    <a:pt x="4207456" y="758324"/>
                    <a:pt x="4219270" y="774844"/>
                    <a:pt x="4234375" y="787791"/>
                  </a:cubicBezTo>
                  <a:cubicBezTo>
                    <a:pt x="4252177" y="803050"/>
                    <a:pt x="4273001" y="814555"/>
                    <a:pt x="4290646" y="829994"/>
                  </a:cubicBezTo>
                  <a:cubicBezTo>
                    <a:pt x="4399807" y="925510"/>
                    <a:pt x="4298755" y="854157"/>
                    <a:pt x="4389120" y="914400"/>
                  </a:cubicBezTo>
                  <a:cubicBezTo>
                    <a:pt x="4425720" y="1024205"/>
                    <a:pt x="4365761" y="865293"/>
                    <a:pt x="4473526" y="1026942"/>
                  </a:cubicBezTo>
                  <a:cubicBezTo>
                    <a:pt x="4560122" y="1156838"/>
                    <a:pt x="4449616" y="997054"/>
                    <a:pt x="4529797" y="1097280"/>
                  </a:cubicBezTo>
                  <a:cubicBezTo>
                    <a:pt x="4540359" y="1110482"/>
                    <a:pt x="4546929" y="1126646"/>
                    <a:pt x="4557932" y="1139483"/>
                  </a:cubicBezTo>
                  <a:cubicBezTo>
                    <a:pt x="4575195" y="1159623"/>
                    <a:pt x="4599489" y="1173683"/>
                    <a:pt x="4614203" y="1195754"/>
                  </a:cubicBezTo>
                  <a:cubicBezTo>
                    <a:pt x="4623581" y="1209822"/>
                    <a:pt x="4631335" y="1225120"/>
                    <a:pt x="4642338" y="1237957"/>
                  </a:cubicBezTo>
                  <a:cubicBezTo>
                    <a:pt x="4659601" y="1258097"/>
                    <a:pt x="4677388" y="1278312"/>
                    <a:pt x="4698609" y="1294228"/>
                  </a:cubicBezTo>
                  <a:cubicBezTo>
                    <a:pt x="4717366" y="1308296"/>
                    <a:pt x="4740233" y="1318123"/>
                    <a:pt x="4754880" y="1336431"/>
                  </a:cubicBezTo>
                  <a:cubicBezTo>
                    <a:pt x="4760739" y="1343754"/>
                    <a:pt x="4754880" y="1355188"/>
                    <a:pt x="4754880" y="136456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8A9C3-29C1-42BC-99B6-2DC90A0B843B}"/>
              </a:ext>
            </a:extLst>
          </p:cNvPr>
          <p:cNvGrpSpPr/>
          <p:nvPr/>
        </p:nvGrpSpPr>
        <p:grpSpPr>
          <a:xfrm>
            <a:off x="5254283" y="2112641"/>
            <a:ext cx="3902219" cy="1604678"/>
            <a:chOff x="5254283" y="2112641"/>
            <a:chExt cx="3902219" cy="1604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B9E6E-CB9B-4222-A1A4-783E8F189B54}"/>
                </a:ext>
              </a:extLst>
            </p:cNvPr>
            <p:cNvSpPr txBox="1"/>
            <p:nvPr/>
          </p:nvSpPr>
          <p:spPr>
            <a:xfrm>
              <a:off x="5613009" y="2640101"/>
              <a:ext cx="354349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total of </a:t>
              </a:r>
              <a:r>
                <a:rPr lang="en-US" b="1" dirty="0" err="1">
                  <a:solidFill>
                    <a:srgbClr val="0000FF"/>
                  </a:solidFill>
                </a:rPr>
                <a:t>item_name</a:t>
              </a:r>
              <a:r>
                <a:rPr lang="en-US" b="1" dirty="0">
                  <a:solidFill>
                    <a:srgbClr val="0000FF"/>
                  </a:solidFill>
                </a:rPr>
                <a:t>:</a:t>
              </a:r>
            </a:p>
            <a:p>
              <a:r>
                <a:rPr lang="en-US" dirty="0"/>
                <a:t>Select </a:t>
              </a:r>
              <a:r>
                <a:rPr lang="en-US" dirty="0" err="1"/>
                <a:t>item_name</a:t>
              </a:r>
              <a:r>
                <a:rPr lang="en-US" dirty="0"/>
                <a:t>, sum(quantity)</a:t>
              </a:r>
            </a:p>
            <a:p>
              <a:r>
                <a:rPr lang="en-US" dirty="0"/>
                <a:t>From sales</a:t>
              </a:r>
            </a:p>
            <a:p>
              <a:r>
                <a:rPr lang="en-US" dirty="0"/>
                <a:t>Group by </a:t>
              </a:r>
              <a:r>
                <a:rPr lang="en-US" dirty="0" err="1"/>
                <a:t>item_name</a:t>
              </a:r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737966-C516-4980-A8AF-0C3021CEFB93}"/>
                </a:ext>
              </a:extLst>
            </p:cNvPr>
            <p:cNvSpPr/>
            <p:nvPr/>
          </p:nvSpPr>
          <p:spPr bwMode="auto">
            <a:xfrm>
              <a:off x="5254283" y="2112641"/>
              <a:ext cx="647114" cy="512951"/>
            </a:xfrm>
            <a:custGeom>
              <a:avLst/>
              <a:gdLst>
                <a:gd name="connsiteX0" fmla="*/ 0 w 717452"/>
                <a:gd name="connsiteY0" fmla="*/ 0 h 647114"/>
                <a:gd name="connsiteX1" fmla="*/ 84406 w 717452"/>
                <a:gd name="connsiteY1" fmla="*/ 14068 h 647114"/>
                <a:gd name="connsiteX2" fmla="*/ 168812 w 717452"/>
                <a:gd name="connsiteY2" fmla="*/ 42203 h 647114"/>
                <a:gd name="connsiteX3" fmla="*/ 295421 w 717452"/>
                <a:gd name="connsiteY3" fmla="*/ 112542 h 647114"/>
                <a:gd name="connsiteX4" fmla="*/ 337624 w 717452"/>
                <a:gd name="connsiteY4" fmla="*/ 154745 h 647114"/>
                <a:gd name="connsiteX5" fmla="*/ 365760 w 717452"/>
                <a:gd name="connsiteY5" fmla="*/ 196948 h 647114"/>
                <a:gd name="connsiteX6" fmla="*/ 436098 w 717452"/>
                <a:gd name="connsiteY6" fmla="*/ 267287 h 647114"/>
                <a:gd name="connsiteX7" fmla="*/ 464233 w 717452"/>
                <a:gd name="connsiteY7" fmla="*/ 309490 h 647114"/>
                <a:gd name="connsiteX8" fmla="*/ 506437 w 717452"/>
                <a:gd name="connsiteY8" fmla="*/ 351693 h 647114"/>
                <a:gd name="connsiteX9" fmla="*/ 590843 w 717452"/>
                <a:gd name="connsiteY9" fmla="*/ 464234 h 647114"/>
                <a:gd name="connsiteX10" fmla="*/ 604910 w 717452"/>
                <a:gd name="connsiteY10" fmla="*/ 506437 h 647114"/>
                <a:gd name="connsiteX11" fmla="*/ 633046 w 717452"/>
                <a:gd name="connsiteY11" fmla="*/ 534573 h 647114"/>
                <a:gd name="connsiteX12" fmla="*/ 661181 w 717452"/>
                <a:gd name="connsiteY12" fmla="*/ 576776 h 647114"/>
                <a:gd name="connsiteX13" fmla="*/ 689317 w 717452"/>
                <a:gd name="connsiteY13" fmla="*/ 604911 h 647114"/>
                <a:gd name="connsiteX14" fmla="*/ 717452 w 717452"/>
                <a:gd name="connsiteY14" fmla="*/ 647114 h 6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7452" h="647114">
                  <a:moveTo>
                    <a:pt x="0" y="0"/>
                  </a:moveTo>
                  <a:cubicBezTo>
                    <a:pt x="28135" y="4689"/>
                    <a:pt x="56734" y="7150"/>
                    <a:pt x="84406" y="14068"/>
                  </a:cubicBezTo>
                  <a:cubicBezTo>
                    <a:pt x="113178" y="21261"/>
                    <a:pt x="168812" y="42203"/>
                    <a:pt x="168812" y="42203"/>
                  </a:cubicBezTo>
                  <a:cubicBezTo>
                    <a:pt x="265556" y="106699"/>
                    <a:pt x="221139" y="87781"/>
                    <a:pt x="295421" y="112542"/>
                  </a:cubicBezTo>
                  <a:cubicBezTo>
                    <a:pt x="309489" y="126610"/>
                    <a:pt x="324888" y="139462"/>
                    <a:pt x="337624" y="154745"/>
                  </a:cubicBezTo>
                  <a:cubicBezTo>
                    <a:pt x="348448" y="167734"/>
                    <a:pt x="354626" y="184224"/>
                    <a:pt x="365760" y="196948"/>
                  </a:cubicBezTo>
                  <a:cubicBezTo>
                    <a:pt x="387595" y="221902"/>
                    <a:pt x="417705" y="239698"/>
                    <a:pt x="436098" y="267287"/>
                  </a:cubicBezTo>
                  <a:cubicBezTo>
                    <a:pt x="445476" y="281355"/>
                    <a:pt x="453409" y="296502"/>
                    <a:pt x="464233" y="309490"/>
                  </a:cubicBezTo>
                  <a:cubicBezTo>
                    <a:pt x="476969" y="324774"/>
                    <a:pt x="494223" y="335989"/>
                    <a:pt x="506437" y="351693"/>
                  </a:cubicBezTo>
                  <a:cubicBezTo>
                    <a:pt x="617784" y="494853"/>
                    <a:pt x="520079" y="393472"/>
                    <a:pt x="590843" y="464234"/>
                  </a:cubicBezTo>
                  <a:cubicBezTo>
                    <a:pt x="595532" y="478302"/>
                    <a:pt x="597281" y="493722"/>
                    <a:pt x="604910" y="506437"/>
                  </a:cubicBezTo>
                  <a:cubicBezTo>
                    <a:pt x="611734" y="517810"/>
                    <a:pt x="624760" y="524216"/>
                    <a:pt x="633046" y="534573"/>
                  </a:cubicBezTo>
                  <a:cubicBezTo>
                    <a:pt x="643608" y="547775"/>
                    <a:pt x="650619" y="563574"/>
                    <a:pt x="661181" y="576776"/>
                  </a:cubicBezTo>
                  <a:cubicBezTo>
                    <a:pt x="669467" y="587133"/>
                    <a:pt x="681031" y="594554"/>
                    <a:pt x="689317" y="604911"/>
                  </a:cubicBezTo>
                  <a:cubicBezTo>
                    <a:pt x="699879" y="618113"/>
                    <a:pt x="717452" y="647114"/>
                    <a:pt x="717452" y="64711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FDF2CD-A24D-43E2-A26B-FB6FA6E764C6}"/>
              </a:ext>
            </a:extLst>
          </p:cNvPr>
          <p:cNvGrpSpPr/>
          <p:nvPr/>
        </p:nvGrpSpPr>
        <p:grpSpPr>
          <a:xfrm>
            <a:off x="4234375" y="3094892"/>
            <a:ext cx="4886958" cy="1949415"/>
            <a:chOff x="4234375" y="3094892"/>
            <a:chExt cx="4886958" cy="19494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492AB4-89C0-46F5-99D3-68A7549439A8}"/>
                </a:ext>
              </a:extLst>
            </p:cNvPr>
            <p:cNvSpPr txBox="1"/>
            <p:nvPr/>
          </p:nvSpPr>
          <p:spPr>
            <a:xfrm>
              <a:off x="5577840" y="3967089"/>
              <a:ext cx="3543493" cy="10772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total of color:</a:t>
              </a:r>
            </a:p>
            <a:p>
              <a:r>
                <a:rPr lang="en-US" dirty="0"/>
                <a:t>Select color, sum(quantity)</a:t>
              </a:r>
            </a:p>
            <a:p>
              <a:r>
                <a:rPr lang="en-US" dirty="0"/>
                <a:t>From sales</a:t>
              </a:r>
            </a:p>
            <a:p>
              <a:r>
                <a:rPr lang="en-US" dirty="0"/>
                <a:t>Group by color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48DB8D-BACD-46F0-910D-B238C71E1890}"/>
                </a:ext>
              </a:extLst>
            </p:cNvPr>
            <p:cNvSpPr/>
            <p:nvPr/>
          </p:nvSpPr>
          <p:spPr bwMode="auto">
            <a:xfrm>
              <a:off x="4234375" y="3094892"/>
              <a:ext cx="1378634" cy="1077218"/>
            </a:xfrm>
            <a:custGeom>
              <a:avLst/>
              <a:gdLst>
                <a:gd name="connsiteX0" fmla="*/ 0 w 1378634"/>
                <a:gd name="connsiteY0" fmla="*/ 0 h 1744394"/>
                <a:gd name="connsiteX1" fmla="*/ 56271 w 1378634"/>
                <a:gd name="connsiteY1" fmla="*/ 70339 h 1744394"/>
                <a:gd name="connsiteX2" fmla="*/ 112542 w 1378634"/>
                <a:gd name="connsiteY2" fmla="*/ 140677 h 1744394"/>
                <a:gd name="connsiteX3" fmla="*/ 126610 w 1378634"/>
                <a:gd name="connsiteY3" fmla="*/ 182880 h 1744394"/>
                <a:gd name="connsiteX4" fmla="*/ 154745 w 1378634"/>
                <a:gd name="connsiteY4" fmla="*/ 225083 h 1744394"/>
                <a:gd name="connsiteX5" fmla="*/ 168813 w 1378634"/>
                <a:gd name="connsiteY5" fmla="*/ 267286 h 1744394"/>
                <a:gd name="connsiteX6" fmla="*/ 239151 w 1378634"/>
                <a:gd name="connsiteY6" fmla="*/ 351693 h 1744394"/>
                <a:gd name="connsiteX7" fmla="*/ 295422 w 1378634"/>
                <a:gd name="connsiteY7" fmla="*/ 422031 h 1744394"/>
                <a:gd name="connsiteX8" fmla="*/ 365760 w 1378634"/>
                <a:gd name="connsiteY8" fmla="*/ 492370 h 1744394"/>
                <a:gd name="connsiteX9" fmla="*/ 379828 w 1378634"/>
                <a:gd name="connsiteY9" fmla="*/ 548640 h 1744394"/>
                <a:gd name="connsiteX10" fmla="*/ 436099 w 1378634"/>
                <a:gd name="connsiteY10" fmla="*/ 633046 h 1744394"/>
                <a:gd name="connsiteX11" fmla="*/ 520505 w 1378634"/>
                <a:gd name="connsiteY11" fmla="*/ 759656 h 1744394"/>
                <a:gd name="connsiteX12" fmla="*/ 548640 w 1378634"/>
                <a:gd name="connsiteY12" fmla="*/ 801859 h 1744394"/>
                <a:gd name="connsiteX13" fmla="*/ 604911 w 1378634"/>
                <a:gd name="connsiteY13" fmla="*/ 858130 h 1744394"/>
                <a:gd name="connsiteX14" fmla="*/ 647114 w 1378634"/>
                <a:gd name="connsiteY14" fmla="*/ 942536 h 1744394"/>
                <a:gd name="connsiteX15" fmla="*/ 689317 w 1378634"/>
                <a:gd name="connsiteY15" fmla="*/ 970671 h 1744394"/>
                <a:gd name="connsiteX16" fmla="*/ 703385 w 1378634"/>
                <a:gd name="connsiteY16" fmla="*/ 1026942 h 1744394"/>
                <a:gd name="connsiteX17" fmla="*/ 731520 w 1378634"/>
                <a:gd name="connsiteY17" fmla="*/ 1069145 h 1744394"/>
                <a:gd name="connsiteX18" fmla="*/ 787791 w 1378634"/>
                <a:gd name="connsiteY18" fmla="*/ 1139483 h 1744394"/>
                <a:gd name="connsiteX19" fmla="*/ 815927 w 1378634"/>
                <a:gd name="connsiteY19" fmla="*/ 1181686 h 1744394"/>
                <a:gd name="connsiteX20" fmla="*/ 844062 w 1378634"/>
                <a:gd name="connsiteY20" fmla="*/ 1209822 h 1744394"/>
                <a:gd name="connsiteX21" fmla="*/ 900333 w 1378634"/>
                <a:gd name="connsiteY21" fmla="*/ 1308296 h 1744394"/>
                <a:gd name="connsiteX22" fmla="*/ 942536 w 1378634"/>
                <a:gd name="connsiteY22" fmla="*/ 1350499 h 1744394"/>
                <a:gd name="connsiteX23" fmla="*/ 970671 w 1378634"/>
                <a:gd name="connsiteY23" fmla="*/ 1392702 h 1744394"/>
                <a:gd name="connsiteX24" fmla="*/ 1012874 w 1378634"/>
                <a:gd name="connsiteY24" fmla="*/ 1434905 h 1744394"/>
                <a:gd name="connsiteX25" fmla="*/ 1069145 w 1378634"/>
                <a:gd name="connsiteY25" fmla="*/ 1533379 h 1744394"/>
                <a:gd name="connsiteX26" fmla="*/ 1111348 w 1378634"/>
                <a:gd name="connsiteY26" fmla="*/ 1561514 h 1744394"/>
                <a:gd name="connsiteX27" fmla="*/ 1167619 w 1378634"/>
                <a:gd name="connsiteY27" fmla="*/ 1631853 h 1744394"/>
                <a:gd name="connsiteX28" fmla="*/ 1252025 w 1378634"/>
                <a:gd name="connsiteY28" fmla="*/ 1674056 h 1744394"/>
                <a:gd name="connsiteX29" fmla="*/ 1336431 w 1378634"/>
                <a:gd name="connsiteY29" fmla="*/ 1730326 h 1744394"/>
                <a:gd name="connsiteX30" fmla="*/ 1378634 w 1378634"/>
                <a:gd name="connsiteY30" fmla="*/ 1744394 h 17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8634" h="1744394">
                  <a:moveTo>
                    <a:pt x="0" y="0"/>
                  </a:moveTo>
                  <a:cubicBezTo>
                    <a:pt x="18757" y="23446"/>
                    <a:pt x="36730" y="47542"/>
                    <a:pt x="56271" y="70339"/>
                  </a:cubicBezTo>
                  <a:cubicBezTo>
                    <a:pt x="87677" y="106979"/>
                    <a:pt x="88121" y="91836"/>
                    <a:pt x="112542" y="140677"/>
                  </a:cubicBezTo>
                  <a:cubicBezTo>
                    <a:pt x="119174" y="153940"/>
                    <a:pt x="119978" y="169617"/>
                    <a:pt x="126610" y="182880"/>
                  </a:cubicBezTo>
                  <a:cubicBezTo>
                    <a:pt x="134171" y="198002"/>
                    <a:pt x="147184" y="209961"/>
                    <a:pt x="154745" y="225083"/>
                  </a:cubicBezTo>
                  <a:cubicBezTo>
                    <a:pt x="161377" y="238346"/>
                    <a:pt x="162181" y="254023"/>
                    <a:pt x="168813" y="267286"/>
                  </a:cubicBezTo>
                  <a:cubicBezTo>
                    <a:pt x="188400" y="306460"/>
                    <a:pt x="208036" y="320578"/>
                    <a:pt x="239151" y="351693"/>
                  </a:cubicBezTo>
                  <a:cubicBezTo>
                    <a:pt x="266539" y="433854"/>
                    <a:pt x="231790" y="358399"/>
                    <a:pt x="295422" y="422031"/>
                  </a:cubicBezTo>
                  <a:cubicBezTo>
                    <a:pt x="389210" y="515819"/>
                    <a:pt x="253214" y="417338"/>
                    <a:pt x="365760" y="492370"/>
                  </a:cubicBezTo>
                  <a:cubicBezTo>
                    <a:pt x="370449" y="511127"/>
                    <a:pt x="371181" y="531347"/>
                    <a:pt x="379828" y="548640"/>
                  </a:cubicBezTo>
                  <a:cubicBezTo>
                    <a:pt x="394950" y="578885"/>
                    <a:pt x="417342" y="604911"/>
                    <a:pt x="436099" y="633046"/>
                  </a:cubicBezTo>
                  <a:lnTo>
                    <a:pt x="520505" y="759656"/>
                  </a:lnTo>
                  <a:cubicBezTo>
                    <a:pt x="529883" y="773724"/>
                    <a:pt x="536685" y="789904"/>
                    <a:pt x="548640" y="801859"/>
                  </a:cubicBezTo>
                  <a:lnTo>
                    <a:pt x="604911" y="858130"/>
                  </a:lnTo>
                  <a:cubicBezTo>
                    <a:pt x="616352" y="892454"/>
                    <a:pt x="619844" y="915266"/>
                    <a:pt x="647114" y="942536"/>
                  </a:cubicBezTo>
                  <a:cubicBezTo>
                    <a:pt x="659069" y="954491"/>
                    <a:pt x="675249" y="961293"/>
                    <a:pt x="689317" y="970671"/>
                  </a:cubicBezTo>
                  <a:cubicBezTo>
                    <a:pt x="694006" y="989428"/>
                    <a:pt x="695769" y="1009171"/>
                    <a:pt x="703385" y="1026942"/>
                  </a:cubicBezTo>
                  <a:cubicBezTo>
                    <a:pt x="710045" y="1042482"/>
                    <a:pt x="721376" y="1055619"/>
                    <a:pt x="731520" y="1069145"/>
                  </a:cubicBezTo>
                  <a:cubicBezTo>
                    <a:pt x="749535" y="1093165"/>
                    <a:pt x="769775" y="1115463"/>
                    <a:pt x="787791" y="1139483"/>
                  </a:cubicBezTo>
                  <a:cubicBezTo>
                    <a:pt x="797936" y="1153009"/>
                    <a:pt x="805365" y="1168484"/>
                    <a:pt x="815927" y="1181686"/>
                  </a:cubicBezTo>
                  <a:cubicBezTo>
                    <a:pt x="824212" y="1192043"/>
                    <a:pt x="835777" y="1199465"/>
                    <a:pt x="844062" y="1209822"/>
                  </a:cubicBezTo>
                  <a:cubicBezTo>
                    <a:pt x="932678" y="1320594"/>
                    <a:pt x="804047" y="1173496"/>
                    <a:pt x="900333" y="1308296"/>
                  </a:cubicBezTo>
                  <a:cubicBezTo>
                    <a:pt x="911897" y="1324485"/>
                    <a:pt x="929800" y="1335215"/>
                    <a:pt x="942536" y="1350499"/>
                  </a:cubicBezTo>
                  <a:cubicBezTo>
                    <a:pt x="953360" y="1363487"/>
                    <a:pt x="959847" y="1379714"/>
                    <a:pt x="970671" y="1392702"/>
                  </a:cubicBezTo>
                  <a:cubicBezTo>
                    <a:pt x="983407" y="1407986"/>
                    <a:pt x="1001310" y="1418716"/>
                    <a:pt x="1012874" y="1434905"/>
                  </a:cubicBezTo>
                  <a:cubicBezTo>
                    <a:pt x="1040455" y="1473517"/>
                    <a:pt x="1035921" y="1500155"/>
                    <a:pt x="1069145" y="1533379"/>
                  </a:cubicBezTo>
                  <a:cubicBezTo>
                    <a:pt x="1081100" y="1545334"/>
                    <a:pt x="1098146" y="1550952"/>
                    <a:pt x="1111348" y="1561514"/>
                  </a:cubicBezTo>
                  <a:cubicBezTo>
                    <a:pt x="1180951" y="1617197"/>
                    <a:pt x="1094504" y="1558739"/>
                    <a:pt x="1167619" y="1631853"/>
                  </a:cubicBezTo>
                  <a:cubicBezTo>
                    <a:pt x="1214456" y="1678690"/>
                    <a:pt x="1200539" y="1645453"/>
                    <a:pt x="1252025" y="1674056"/>
                  </a:cubicBezTo>
                  <a:cubicBezTo>
                    <a:pt x="1281584" y="1690478"/>
                    <a:pt x="1304352" y="1719633"/>
                    <a:pt x="1336431" y="1730326"/>
                  </a:cubicBezTo>
                  <a:lnTo>
                    <a:pt x="1378634" y="17443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8B66F21-0529-4830-9B93-9C8EF78123F9}"/>
              </a:ext>
            </a:extLst>
          </p:cNvPr>
          <p:cNvSpPr txBox="1"/>
          <p:nvPr/>
        </p:nvSpPr>
        <p:spPr>
          <a:xfrm>
            <a:off x="5416063" y="5294077"/>
            <a:ext cx="3705270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SQL for other cells:</a:t>
            </a:r>
          </a:p>
          <a:p>
            <a:r>
              <a:rPr lang="en-US" dirty="0"/>
              <a:t>Select </a:t>
            </a:r>
            <a:r>
              <a:rPr lang="en-US" dirty="0" err="1"/>
              <a:t>item_name</a:t>
            </a:r>
            <a:r>
              <a:rPr lang="en-US" dirty="0"/>
              <a:t>, color, sum(quantity)</a:t>
            </a:r>
          </a:p>
          <a:p>
            <a:r>
              <a:rPr lang="en-US" dirty="0"/>
              <a:t>From sales</a:t>
            </a:r>
          </a:p>
          <a:p>
            <a:r>
              <a:rPr lang="en-US" dirty="0"/>
              <a:t>Group by </a:t>
            </a:r>
            <a:r>
              <a:rPr lang="en-US" dirty="0" err="1"/>
              <a:t>item_name</a:t>
            </a:r>
            <a:r>
              <a:rPr lang="en-US" dirty="0"/>
              <a:t>, color</a:t>
            </a:r>
          </a:p>
        </p:txBody>
      </p:sp>
    </p:spTree>
    <p:extLst>
      <p:ext uri="{BB962C8B-B14F-4D97-AF65-F5344CB8AC3E}">
        <p14:creationId xmlns:p14="http://schemas.microsoft.com/office/powerpoint/2010/main" val="34393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41" y="-28764"/>
            <a:ext cx="8492359" cy="695921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en-US" sz="2800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en-US" sz="2800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29703" y="4085549"/>
            <a:ext cx="5224580" cy="168553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Question:</a:t>
            </a:r>
            <a:r>
              <a:rPr lang="en-US" altLang="en-US" b="1" dirty="0"/>
              <a:t> </a:t>
            </a:r>
          </a:p>
          <a:p>
            <a:pPr>
              <a:buFont typeface="+mj-lt"/>
              <a:buAutoNum type="alphaLcPeriod"/>
            </a:pPr>
            <a:r>
              <a:rPr lang="en-US" altLang="en-US" dirty="0"/>
              <a:t>Write cross tabulation structure of sales by </a:t>
            </a:r>
            <a:r>
              <a:rPr lang="en-US" altLang="en-US" dirty="0" err="1"/>
              <a:t>cloth_size</a:t>
            </a:r>
            <a:r>
              <a:rPr lang="en-US" altLang="en-US" dirty="0"/>
              <a:t> and </a:t>
            </a:r>
            <a:r>
              <a:rPr lang="en-US" altLang="en-US" dirty="0" err="1"/>
              <a:t>item_name</a:t>
            </a:r>
            <a:r>
              <a:rPr lang="en-US" altLang="en-US" dirty="0"/>
              <a:t>.</a:t>
            </a:r>
          </a:p>
          <a:p>
            <a:pPr>
              <a:buFont typeface="+mj-lt"/>
              <a:buAutoNum type="alphaLcPeriod"/>
            </a:pPr>
            <a:r>
              <a:rPr lang="en-US" altLang="en-US" dirty="0"/>
              <a:t>Write SQL to find the cross-tab</a:t>
            </a:r>
          </a:p>
        </p:txBody>
      </p:sp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" y="719911"/>
            <a:ext cx="5523135" cy="249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7533DF-2DC8-4010-93BC-86164199969A}"/>
              </a:ext>
            </a:extLst>
          </p:cNvPr>
          <p:cNvSpPr txBox="1"/>
          <p:nvPr/>
        </p:nvSpPr>
        <p:spPr>
          <a:xfrm>
            <a:off x="5901397" y="868881"/>
            <a:ext cx="3249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you find the cross-tab of sales?</a:t>
            </a:r>
          </a:p>
          <a:p>
            <a:r>
              <a:rPr lang="en-US" dirty="0"/>
              <a:t>Write SQL to find the cross-tab.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0A84A-3059-426E-AE09-106ECC531BAC}"/>
              </a:ext>
            </a:extLst>
          </p:cNvPr>
          <p:cNvGrpSpPr/>
          <p:nvPr/>
        </p:nvGrpSpPr>
        <p:grpSpPr>
          <a:xfrm>
            <a:off x="1617785" y="900332"/>
            <a:ext cx="7526215" cy="1510489"/>
            <a:chOff x="1617785" y="900332"/>
            <a:chExt cx="7526215" cy="15104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BBD4E5-C0A2-462E-9C4D-AB89A5E3B381}"/>
                </a:ext>
              </a:extLst>
            </p:cNvPr>
            <p:cNvSpPr txBox="1"/>
            <p:nvPr/>
          </p:nvSpPr>
          <p:spPr>
            <a:xfrm>
              <a:off x="5894364" y="1826046"/>
              <a:ext cx="3249636" cy="5847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</a:t>
              </a:r>
              <a:r>
                <a:rPr lang="en-US" b="1" dirty="0" err="1">
                  <a:solidFill>
                    <a:srgbClr val="0000FF"/>
                  </a:solidFill>
                </a:rPr>
                <a:t>cloth_size</a:t>
              </a:r>
              <a:r>
                <a:rPr lang="en-US" b="1" dirty="0">
                  <a:solidFill>
                    <a:srgbClr val="0000FF"/>
                  </a:solidFill>
                </a:rPr>
                <a:t>:</a:t>
              </a:r>
            </a:p>
            <a:p>
              <a:r>
                <a:rPr lang="en-US" dirty="0"/>
                <a:t>Select sum(quantity) from sales</a:t>
              </a: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8A582C0-5E31-4E41-A563-EB66D67F6151}"/>
                </a:ext>
              </a:extLst>
            </p:cNvPr>
            <p:cNvSpPr/>
            <p:nvPr/>
          </p:nvSpPr>
          <p:spPr bwMode="auto">
            <a:xfrm>
              <a:off x="1617785" y="900332"/>
              <a:ext cx="4670473" cy="925714"/>
            </a:xfrm>
            <a:custGeom>
              <a:avLst/>
              <a:gdLst>
                <a:gd name="connsiteX0" fmla="*/ 0 w 4757484"/>
                <a:gd name="connsiteY0" fmla="*/ 0 h 1364566"/>
                <a:gd name="connsiteX1" fmla="*/ 2391507 w 4757484"/>
                <a:gd name="connsiteY1" fmla="*/ 70339 h 1364566"/>
                <a:gd name="connsiteX2" fmla="*/ 2546252 w 4757484"/>
                <a:gd name="connsiteY2" fmla="*/ 98474 h 1364566"/>
                <a:gd name="connsiteX3" fmla="*/ 2588455 w 4757484"/>
                <a:gd name="connsiteY3" fmla="*/ 112542 h 1364566"/>
                <a:gd name="connsiteX4" fmla="*/ 2785403 w 4757484"/>
                <a:gd name="connsiteY4" fmla="*/ 154745 h 1364566"/>
                <a:gd name="connsiteX5" fmla="*/ 2869809 w 4757484"/>
                <a:gd name="connsiteY5" fmla="*/ 182880 h 1364566"/>
                <a:gd name="connsiteX6" fmla="*/ 2982350 w 4757484"/>
                <a:gd name="connsiteY6" fmla="*/ 239151 h 1364566"/>
                <a:gd name="connsiteX7" fmla="*/ 3024553 w 4757484"/>
                <a:gd name="connsiteY7" fmla="*/ 267286 h 1364566"/>
                <a:gd name="connsiteX8" fmla="*/ 3108960 w 4757484"/>
                <a:gd name="connsiteY8" fmla="*/ 295422 h 1364566"/>
                <a:gd name="connsiteX9" fmla="*/ 3277772 w 4757484"/>
                <a:gd name="connsiteY9" fmla="*/ 323557 h 1364566"/>
                <a:gd name="connsiteX10" fmla="*/ 3432517 w 4757484"/>
                <a:gd name="connsiteY10" fmla="*/ 379828 h 1364566"/>
                <a:gd name="connsiteX11" fmla="*/ 3502855 w 4757484"/>
                <a:gd name="connsiteY11" fmla="*/ 393896 h 1364566"/>
                <a:gd name="connsiteX12" fmla="*/ 3545058 w 4757484"/>
                <a:gd name="connsiteY12" fmla="*/ 407963 h 1364566"/>
                <a:gd name="connsiteX13" fmla="*/ 3601329 w 4757484"/>
                <a:gd name="connsiteY13" fmla="*/ 422031 h 1364566"/>
                <a:gd name="connsiteX14" fmla="*/ 3643532 w 4757484"/>
                <a:gd name="connsiteY14" fmla="*/ 450166 h 1364566"/>
                <a:gd name="connsiteX15" fmla="*/ 3727938 w 4757484"/>
                <a:gd name="connsiteY15" fmla="*/ 478302 h 1364566"/>
                <a:gd name="connsiteX16" fmla="*/ 3770141 w 4757484"/>
                <a:gd name="connsiteY16" fmla="*/ 492370 h 1364566"/>
                <a:gd name="connsiteX17" fmla="*/ 3812344 w 4757484"/>
                <a:gd name="connsiteY17" fmla="*/ 520505 h 1364566"/>
                <a:gd name="connsiteX18" fmla="*/ 3868615 w 4757484"/>
                <a:gd name="connsiteY18" fmla="*/ 562708 h 1364566"/>
                <a:gd name="connsiteX19" fmla="*/ 3953021 w 4757484"/>
                <a:gd name="connsiteY19" fmla="*/ 590843 h 1364566"/>
                <a:gd name="connsiteX20" fmla="*/ 3981157 w 4757484"/>
                <a:gd name="connsiteY20" fmla="*/ 618979 h 1364566"/>
                <a:gd name="connsiteX21" fmla="*/ 4065563 w 4757484"/>
                <a:gd name="connsiteY21" fmla="*/ 661182 h 1364566"/>
                <a:gd name="connsiteX22" fmla="*/ 4107766 w 4757484"/>
                <a:gd name="connsiteY22" fmla="*/ 703385 h 1364566"/>
                <a:gd name="connsiteX23" fmla="*/ 4192172 w 4757484"/>
                <a:gd name="connsiteY23" fmla="*/ 745588 h 1364566"/>
                <a:gd name="connsiteX24" fmla="*/ 4234375 w 4757484"/>
                <a:gd name="connsiteY24" fmla="*/ 787791 h 1364566"/>
                <a:gd name="connsiteX25" fmla="*/ 4290646 w 4757484"/>
                <a:gd name="connsiteY25" fmla="*/ 829994 h 1364566"/>
                <a:gd name="connsiteX26" fmla="*/ 4389120 w 4757484"/>
                <a:gd name="connsiteY26" fmla="*/ 914400 h 1364566"/>
                <a:gd name="connsiteX27" fmla="*/ 4473526 w 4757484"/>
                <a:gd name="connsiteY27" fmla="*/ 1026942 h 1364566"/>
                <a:gd name="connsiteX28" fmla="*/ 4529797 w 4757484"/>
                <a:gd name="connsiteY28" fmla="*/ 1097280 h 1364566"/>
                <a:gd name="connsiteX29" fmla="*/ 4557932 w 4757484"/>
                <a:gd name="connsiteY29" fmla="*/ 1139483 h 1364566"/>
                <a:gd name="connsiteX30" fmla="*/ 4614203 w 4757484"/>
                <a:gd name="connsiteY30" fmla="*/ 1195754 h 1364566"/>
                <a:gd name="connsiteX31" fmla="*/ 4642338 w 4757484"/>
                <a:gd name="connsiteY31" fmla="*/ 1237957 h 1364566"/>
                <a:gd name="connsiteX32" fmla="*/ 4698609 w 4757484"/>
                <a:gd name="connsiteY32" fmla="*/ 1294228 h 1364566"/>
                <a:gd name="connsiteX33" fmla="*/ 4754880 w 4757484"/>
                <a:gd name="connsiteY33" fmla="*/ 1336431 h 1364566"/>
                <a:gd name="connsiteX34" fmla="*/ 4754880 w 4757484"/>
                <a:gd name="connsiteY34" fmla="*/ 1364566 h 1364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57484" h="1364566">
                  <a:moveTo>
                    <a:pt x="0" y="0"/>
                  </a:moveTo>
                  <a:lnTo>
                    <a:pt x="2391507" y="70339"/>
                  </a:lnTo>
                  <a:cubicBezTo>
                    <a:pt x="2436724" y="71872"/>
                    <a:pt x="2500028" y="85267"/>
                    <a:pt x="2546252" y="98474"/>
                  </a:cubicBezTo>
                  <a:cubicBezTo>
                    <a:pt x="2560510" y="102548"/>
                    <a:pt x="2574006" y="109208"/>
                    <a:pt x="2588455" y="112542"/>
                  </a:cubicBezTo>
                  <a:cubicBezTo>
                    <a:pt x="2635673" y="123438"/>
                    <a:pt x="2728190" y="137581"/>
                    <a:pt x="2785403" y="154745"/>
                  </a:cubicBezTo>
                  <a:cubicBezTo>
                    <a:pt x="2813809" y="163267"/>
                    <a:pt x="2843283" y="169617"/>
                    <a:pt x="2869809" y="182880"/>
                  </a:cubicBezTo>
                  <a:cubicBezTo>
                    <a:pt x="2907323" y="201637"/>
                    <a:pt x="2947452" y="215886"/>
                    <a:pt x="2982350" y="239151"/>
                  </a:cubicBezTo>
                  <a:cubicBezTo>
                    <a:pt x="2996418" y="248529"/>
                    <a:pt x="3009103" y="260419"/>
                    <a:pt x="3024553" y="267286"/>
                  </a:cubicBezTo>
                  <a:cubicBezTo>
                    <a:pt x="3051654" y="279331"/>
                    <a:pt x="3079600" y="291228"/>
                    <a:pt x="3108960" y="295422"/>
                  </a:cubicBezTo>
                  <a:cubicBezTo>
                    <a:pt x="3151216" y="301459"/>
                    <a:pt x="3232527" y="311218"/>
                    <a:pt x="3277772" y="323557"/>
                  </a:cubicBezTo>
                  <a:cubicBezTo>
                    <a:pt x="3566733" y="402364"/>
                    <a:pt x="3180867" y="304333"/>
                    <a:pt x="3432517" y="379828"/>
                  </a:cubicBezTo>
                  <a:cubicBezTo>
                    <a:pt x="3455419" y="386699"/>
                    <a:pt x="3479659" y="388097"/>
                    <a:pt x="3502855" y="393896"/>
                  </a:cubicBezTo>
                  <a:cubicBezTo>
                    <a:pt x="3517241" y="397492"/>
                    <a:pt x="3530800" y="403889"/>
                    <a:pt x="3545058" y="407963"/>
                  </a:cubicBezTo>
                  <a:cubicBezTo>
                    <a:pt x="3563648" y="413274"/>
                    <a:pt x="3582572" y="417342"/>
                    <a:pt x="3601329" y="422031"/>
                  </a:cubicBezTo>
                  <a:cubicBezTo>
                    <a:pt x="3615397" y="431409"/>
                    <a:pt x="3628082" y="443299"/>
                    <a:pt x="3643532" y="450166"/>
                  </a:cubicBezTo>
                  <a:cubicBezTo>
                    <a:pt x="3670633" y="462211"/>
                    <a:pt x="3699803" y="468923"/>
                    <a:pt x="3727938" y="478302"/>
                  </a:cubicBezTo>
                  <a:cubicBezTo>
                    <a:pt x="3742006" y="482991"/>
                    <a:pt x="3757803" y="484145"/>
                    <a:pt x="3770141" y="492370"/>
                  </a:cubicBezTo>
                  <a:cubicBezTo>
                    <a:pt x="3784209" y="501748"/>
                    <a:pt x="3798586" y="510678"/>
                    <a:pt x="3812344" y="520505"/>
                  </a:cubicBezTo>
                  <a:cubicBezTo>
                    <a:pt x="3831423" y="534133"/>
                    <a:pt x="3847644" y="552223"/>
                    <a:pt x="3868615" y="562708"/>
                  </a:cubicBezTo>
                  <a:cubicBezTo>
                    <a:pt x="3895141" y="575971"/>
                    <a:pt x="3953021" y="590843"/>
                    <a:pt x="3953021" y="590843"/>
                  </a:cubicBezTo>
                  <a:cubicBezTo>
                    <a:pt x="3962400" y="600222"/>
                    <a:pt x="3969784" y="612155"/>
                    <a:pt x="3981157" y="618979"/>
                  </a:cubicBezTo>
                  <a:cubicBezTo>
                    <a:pt x="4071797" y="673363"/>
                    <a:pt x="3974083" y="584948"/>
                    <a:pt x="4065563" y="661182"/>
                  </a:cubicBezTo>
                  <a:cubicBezTo>
                    <a:pt x="4080846" y="673918"/>
                    <a:pt x="4091213" y="692349"/>
                    <a:pt x="4107766" y="703385"/>
                  </a:cubicBezTo>
                  <a:cubicBezTo>
                    <a:pt x="4234658" y="787980"/>
                    <a:pt x="4059359" y="634911"/>
                    <a:pt x="4192172" y="745588"/>
                  </a:cubicBezTo>
                  <a:cubicBezTo>
                    <a:pt x="4207456" y="758324"/>
                    <a:pt x="4219270" y="774844"/>
                    <a:pt x="4234375" y="787791"/>
                  </a:cubicBezTo>
                  <a:cubicBezTo>
                    <a:pt x="4252177" y="803050"/>
                    <a:pt x="4273001" y="814555"/>
                    <a:pt x="4290646" y="829994"/>
                  </a:cubicBezTo>
                  <a:cubicBezTo>
                    <a:pt x="4399807" y="925510"/>
                    <a:pt x="4298755" y="854157"/>
                    <a:pt x="4389120" y="914400"/>
                  </a:cubicBezTo>
                  <a:cubicBezTo>
                    <a:pt x="4425720" y="1024205"/>
                    <a:pt x="4365761" y="865293"/>
                    <a:pt x="4473526" y="1026942"/>
                  </a:cubicBezTo>
                  <a:cubicBezTo>
                    <a:pt x="4560122" y="1156838"/>
                    <a:pt x="4449616" y="997054"/>
                    <a:pt x="4529797" y="1097280"/>
                  </a:cubicBezTo>
                  <a:cubicBezTo>
                    <a:pt x="4540359" y="1110482"/>
                    <a:pt x="4546929" y="1126646"/>
                    <a:pt x="4557932" y="1139483"/>
                  </a:cubicBezTo>
                  <a:cubicBezTo>
                    <a:pt x="4575195" y="1159623"/>
                    <a:pt x="4599489" y="1173683"/>
                    <a:pt x="4614203" y="1195754"/>
                  </a:cubicBezTo>
                  <a:cubicBezTo>
                    <a:pt x="4623581" y="1209822"/>
                    <a:pt x="4631335" y="1225120"/>
                    <a:pt x="4642338" y="1237957"/>
                  </a:cubicBezTo>
                  <a:cubicBezTo>
                    <a:pt x="4659601" y="1258097"/>
                    <a:pt x="4677388" y="1278312"/>
                    <a:pt x="4698609" y="1294228"/>
                  </a:cubicBezTo>
                  <a:cubicBezTo>
                    <a:pt x="4717366" y="1308296"/>
                    <a:pt x="4740233" y="1318123"/>
                    <a:pt x="4754880" y="1336431"/>
                  </a:cubicBezTo>
                  <a:cubicBezTo>
                    <a:pt x="4760739" y="1343754"/>
                    <a:pt x="4754880" y="1355188"/>
                    <a:pt x="4754880" y="136456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8A9C3-29C1-42BC-99B6-2DC90A0B843B}"/>
              </a:ext>
            </a:extLst>
          </p:cNvPr>
          <p:cNvGrpSpPr/>
          <p:nvPr/>
        </p:nvGrpSpPr>
        <p:grpSpPr>
          <a:xfrm>
            <a:off x="5254283" y="2112641"/>
            <a:ext cx="3902219" cy="1604678"/>
            <a:chOff x="5254283" y="2112641"/>
            <a:chExt cx="3902219" cy="1604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9B9E6E-CB9B-4222-A1A4-783E8F189B54}"/>
                </a:ext>
              </a:extLst>
            </p:cNvPr>
            <p:cNvSpPr txBox="1"/>
            <p:nvPr/>
          </p:nvSpPr>
          <p:spPr>
            <a:xfrm>
              <a:off x="5613009" y="2640101"/>
              <a:ext cx="354349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total of </a:t>
              </a:r>
              <a:r>
                <a:rPr lang="en-US" b="1" dirty="0" err="1">
                  <a:solidFill>
                    <a:srgbClr val="0000FF"/>
                  </a:solidFill>
                </a:rPr>
                <a:t>item_name</a:t>
              </a:r>
              <a:r>
                <a:rPr lang="en-US" b="1" dirty="0">
                  <a:solidFill>
                    <a:srgbClr val="0000FF"/>
                  </a:solidFill>
                </a:rPr>
                <a:t>:</a:t>
              </a:r>
            </a:p>
            <a:p>
              <a:r>
                <a:rPr lang="en-US" dirty="0"/>
                <a:t>Select </a:t>
              </a:r>
              <a:r>
                <a:rPr lang="en-US" dirty="0" err="1"/>
                <a:t>item_name</a:t>
              </a:r>
              <a:r>
                <a:rPr lang="en-US" dirty="0"/>
                <a:t>, sum(quantity)</a:t>
              </a:r>
            </a:p>
            <a:p>
              <a:r>
                <a:rPr lang="en-US" dirty="0"/>
                <a:t>From sales</a:t>
              </a:r>
            </a:p>
            <a:p>
              <a:r>
                <a:rPr lang="en-US" dirty="0"/>
                <a:t>Group by </a:t>
              </a:r>
              <a:r>
                <a:rPr lang="en-US" dirty="0" err="1"/>
                <a:t>item_name</a:t>
              </a:r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737966-C516-4980-A8AF-0C3021CEFB93}"/>
                </a:ext>
              </a:extLst>
            </p:cNvPr>
            <p:cNvSpPr/>
            <p:nvPr/>
          </p:nvSpPr>
          <p:spPr bwMode="auto">
            <a:xfrm>
              <a:off x="5254283" y="2112641"/>
              <a:ext cx="647114" cy="512951"/>
            </a:xfrm>
            <a:custGeom>
              <a:avLst/>
              <a:gdLst>
                <a:gd name="connsiteX0" fmla="*/ 0 w 717452"/>
                <a:gd name="connsiteY0" fmla="*/ 0 h 647114"/>
                <a:gd name="connsiteX1" fmla="*/ 84406 w 717452"/>
                <a:gd name="connsiteY1" fmla="*/ 14068 h 647114"/>
                <a:gd name="connsiteX2" fmla="*/ 168812 w 717452"/>
                <a:gd name="connsiteY2" fmla="*/ 42203 h 647114"/>
                <a:gd name="connsiteX3" fmla="*/ 295421 w 717452"/>
                <a:gd name="connsiteY3" fmla="*/ 112542 h 647114"/>
                <a:gd name="connsiteX4" fmla="*/ 337624 w 717452"/>
                <a:gd name="connsiteY4" fmla="*/ 154745 h 647114"/>
                <a:gd name="connsiteX5" fmla="*/ 365760 w 717452"/>
                <a:gd name="connsiteY5" fmla="*/ 196948 h 647114"/>
                <a:gd name="connsiteX6" fmla="*/ 436098 w 717452"/>
                <a:gd name="connsiteY6" fmla="*/ 267287 h 647114"/>
                <a:gd name="connsiteX7" fmla="*/ 464233 w 717452"/>
                <a:gd name="connsiteY7" fmla="*/ 309490 h 647114"/>
                <a:gd name="connsiteX8" fmla="*/ 506437 w 717452"/>
                <a:gd name="connsiteY8" fmla="*/ 351693 h 647114"/>
                <a:gd name="connsiteX9" fmla="*/ 590843 w 717452"/>
                <a:gd name="connsiteY9" fmla="*/ 464234 h 647114"/>
                <a:gd name="connsiteX10" fmla="*/ 604910 w 717452"/>
                <a:gd name="connsiteY10" fmla="*/ 506437 h 647114"/>
                <a:gd name="connsiteX11" fmla="*/ 633046 w 717452"/>
                <a:gd name="connsiteY11" fmla="*/ 534573 h 647114"/>
                <a:gd name="connsiteX12" fmla="*/ 661181 w 717452"/>
                <a:gd name="connsiteY12" fmla="*/ 576776 h 647114"/>
                <a:gd name="connsiteX13" fmla="*/ 689317 w 717452"/>
                <a:gd name="connsiteY13" fmla="*/ 604911 h 647114"/>
                <a:gd name="connsiteX14" fmla="*/ 717452 w 717452"/>
                <a:gd name="connsiteY14" fmla="*/ 647114 h 6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7452" h="647114">
                  <a:moveTo>
                    <a:pt x="0" y="0"/>
                  </a:moveTo>
                  <a:cubicBezTo>
                    <a:pt x="28135" y="4689"/>
                    <a:pt x="56734" y="7150"/>
                    <a:pt x="84406" y="14068"/>
                  </a:cubicBezTo>
                  <a:cubicBezTo>
                    <a:pt x="113178" y="21261"/>
                    <a:pt x="168812" y="42203"/>
                    <a:pt x="168812" y="42203"/>
                  </a:cubicBezTo>
                  <a:cubicBezTo>
                    <a:pt x="265556" y="106699"/>
                    <a:pt x="221139" y="87781"/>
                    <a:pt x="295421" y="112542"/>
                  </a:cubicBezTo>
                  <a:cubicBezTo>
                    <a:pt x="309489" y="126610"/>
                    <a:pt x="324888" y="139462"/>
                    <a:pt x="337624" y="154745"/>
                  </a:cubicBezTo>
                  <a:cubicBezTo>
                    <a:pt x="348448" y="167734"/>
                    <a:pt x="354626" y="184224"/>
                    <a:pt x="365760" y="196948"/>
                  </a:cubicBezTo>
                  <a:cubicBezTo>
                    <a:pt x="387595" y="221902"/>
                    <a:pt x="417705" y="239698"/>
                    <a:pt x="436098" y="267287"/>
                  </a:cubicBezTo>
                  <a:cubicBezTo>
                    <a:pt x="445476" y="281355"/>
                    <a:pt x="453409" y="296502"/>
                    <a:pt x="464233" y="309490"/>
                  </a:cubicBezTo>
                  <a:cubicBezTo>
                    <a:pt x="476969" y="324774"/>
                    <a:pt x="494223" y="335989"/>
                    <a:pt x="506437" y="351693"/>
                  </a:cubicBezTo>
                  <a:cubicBezTo>
                    <a:pt x="617784" y="494853"/>
                    <a:pt x="520079" y="393472"/>
                    <a:pt x="590843" y="464234"/>
                  </a:cubicBezTo>
                  <a:cubicBezTo>
                    <a:pt x="595532" y="478302"/>
                    <a:pt x="597281" y="493722"/>
                    <a:pt x="604910" y="506437"/>
                  </a:cubicBezTo>
                  <a:cubicBezTo>
                    <a:pt x="611734" y="517810"/>
                    <a:pt x="624760" y="524216"/>
                    <a:pt x="633046" y="534573"/>
                  </a:cubicBezTo>
                  <a:cubicBezTo>
                    <a:pt x="643608" y="547775"/>
                    <a:pt x="650619" y="563574"/>
                    <a:pt x="661181" y="576776"/>
                  </a:cubicBezTo>
                  <a:cubicBezTo>
                    <a:pt x="669467" y="587133"/>
                    <a:pt x="681031" y="594554"/>
                    <a:pt x="689317" y="604911"/>
                  </a:cubicBezTo>
                  <a:cubicBezTo>
                    <a:pt x="699879" y="618113"/>
                    <a:pt x="717452" y="647114"/>
                    <a:pt x="717452" y="64711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FDF2CD-A24D-43E2-A26B-FB6FA6E764C6}"/>
              </a:ext>
            </a:extLst>
          </p:cNvPr>
          <p:cNvGrpSpPr/>
          <p:nvPr/>
        </p:nvGrpSpPr>
        <p:grpSpPr>
          <a:xfrm>
            <a:off x="4234375" y="3094892"/>
            <a:ext cx="4886958" cy="1949415"/>
            <a:chOff x="4234375" y="3094892"/>
            <a:chExt cx="4886958" cy="19494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492AB4-89C0-46F5-99D3-68A7549439A8}"/>
                </a:ext>
              </a:extLst>
            </p:cNvPr>
            <p:cNvSpPr txBox="1"/>
            <p:nvPr/>
          </p:nvSpPr>
          <p:spPr>
            <a:xfrm>
              <a:off x="5577840" y="3967089"/>
              <a:ext cx="3543493" cy="107721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total of color:</a:t>
              </a:r>
            </a:p>
            <a:p>
              <a:r>
                <a:rPr lang="en-US" dirty="0"/>
                <a:t>Select color, sum(quantity)</a:t>
              </a:r>
            </a:p>
            <a:p>
              <a:r>
                <a:rPr lang="en-US" dirty="0"/>
                <a:t>From sales</a:t>
              </a:r>
            </a:p>
            <a:p>
              <a:r>
                <a:rPr lang="en-US" dirty="0"/>
                <a:t>Group by </a:t>
              </a:r>
              <a:r>
                <a:rPr lang="en-US" dirty="0" err="1"/>
                <a:t>item_name</a:t>
              </a:r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248DB8D-BACD-46F0-910D-B238C71E1890}"/>
                </a:ext>
              </a:extLst>
            </p:cNvPr>
            <p:cNvSpPr/>
            <p:nvPr/>
          </p:nvSpPr>
          <p:spPr bwMode="auto">
            <a:xfrm>
              <a:off x="4234375" y="3094892"/>
              <a:ext cx="1378634" cy="1077218"/>
            </a:xfrm>
            <a:custGeom>
              <a:avLst/>
              <a:gdLst>
                <a:gd name="connsiteX0" fmla="*/ 0 w 1378634"/>
                <a:gd name="connsiteY0" fmla="*/ 0 h 1744394"/>
                <a:gd name="connsiteX1" fmla="*/ 56271 w 1378634"/>
                <a:gd name="connsiteY1" fmla="*/ 70339 h 1744394"/>
                <a:gd name="connsiteX2" fmla="*/ 112542 w 1378634"/>
                <a:gd name="connsiteY2" fmla="*/ 140677 h 1744394"/>
                <a:gd name="connsiteX3" fmla="*/ 126610 w 1378634"/>
                <a:gd name="connsiteY3" fmla="*/ 182880 h 1744394"/>
                <a:gd name="connsiteX4" fmla="*/ 154745 w 1378634"/>
                <a:gd name="connsiteY4" fmla="*/ 225083 h 1744394"/>
                <a:gd name="connsiteX5" fmla="*/ 168813 w 1378634"/>
                <a:gd name="connsiteY5" fmla="*/ 267286 h 1744394"/>
                <a:gd name="connsiteX6" fmla="*/ 239151 w 1378634"/>
                <a:gd name="connsiteY6" fmla="*/ 351693 h 1744394"/>
                <a:gd name="connsiteX7" fmla="*/ 295422 w 1378634"/>
                <a:gd name="connsiteY7" fmla="*/ 422031 h 1744394"/>
                <a:gd name="connsiteX8" fmla="*/ 365760 w 1378634"/>
                <a:gd name="connsiteY8" fmla="*/ 492370 h 1744394"/>
                <a:gd name="connsiteX9" fmla="*/ 379828 w 1378634"/>
                <a:gd name="connsiteY9" fmla="*/ 548640 h 1744394"/>
                <a:gd name="connsiteX10" fmla="*/ 436099 w 1378634"/>
                <a:gd name="connsiteY10" fmla="*/ 633046 h 1744394"/>
                <a:gd name="connsiteX11" fmla="*/ 520505 w 1378634"/>
                <a:gd name="connsiteY11" fmla="*/ 759656 h 1744394"/>
                <a:gd name="connsiteX12" fmla="*/ 548640 w 1378634"/>
                <a:gd name="connsiteY12" fmla="*/ 801859 h 1744394"/>
                <a:gd name="connsiteX13" fmla="*/ 604911 w 1378634"/>
                <a:gd name="connsiteY13" fmla="*/ 858130 h 1744394"/>
                <a:gd name="connsiteX14" fmla="*/ 647114 w 1378634"/>
                <a:gd name="connsiteY14" fmla="*/ 942536 h 1744394"/>
                <a:gd name="connsiteX15" fmla="*/ 689317 w 1378634"/>
                <a:gd name="connsiteY15" fmla="*/ 970671 h 1744394"/>
                <a:gd name="connsiteX16" fmla="*/ 703385 w 1378634"/>
                <a:gd name="connsiteY16" fmla="*/ 1026942 h 1744394"/>
                <a:gd name="connsiteX17" fmla="*/ 731520 w 1378634"/>
                <a:gd name="connsiteY17" fmla="*/ 1069145 h 1744394"/>
                <a:gd name="connsiteX18" fmla="*/ 787791 w 1378634"/>
                <a:gd name="connsiteY18" fmla="*/ 1139483 h 1744394"/>
                <a:gd name="connsiteX19" fmla="*/ 815927 w 1378634"/>
                <a:gd name="connsiteY19" fmla="*/ 1181686 h 1744394"/>
                <a:gd name="connsiteX20" fmla="*/ 844062 w 1378634"/>
                <a:gd name="connsiteY20" fmla="*/ 1209822 h 1744394"/>
                <a:gd name="connsiteX21" fmla="*/ 900333 w 1378634"/>
                <a:gd name="connsiteY21" fmla="*/ 1308296 h 1744394"/>
                <a:gd name="connsiteX22" fmla="*/ 942536 w 1378634"/>
                <a:gd name="connsiteY22" fmla="*/ 1350499 h 1744394"/>
                <a:gd name="connsiteX23" fmla="*/ 970671 w 1378634"/>
                <a:gd name="connsiteY23" fmla="*/ 1392702 h 1744394"/>
                <a:gd name="connsiteX24" fmla="*/ 1012874 w 1378634"/>
                <a:gd name="connsiteY24" fmla="*/ 1434905 h 1744394"/>
                <a:gd name="connsiteX25" fmla="*/ 1069145 w 1378634"/>
                <a:gd name="connsiteY25" fmla="*/ 1533379 h 1744394"/>
                <a:gd name="connsiteX26" fmla="*/ 1111348 w 1378634"/>
                <a:gd name="connsiteY26" fmla="*/ 1561514 h 1744394"/>
                <a:gd name="connsiteX27" fmla="*/ 1167619 w 1378634"/>
                <a:gd name="connsiteY27" fmla="*/ 1631853 h 1744394"/>
                <a:gd name="connsiteX28" fmla="*/ 1252025 w 1378634"/>
                <a:gd name="connsiteY28" fmla="*/ 1674056 h 1744394"/>
                <a:gd name="connsiteX29" fmla="*/ 1336431 w 1378634"/>
                <a:gd name="connsiteY29" fmla="*/ 1730326 h 1744394"/>
                <a:gd name="connsiteX30" fmla="*/ 1378634 w 1378634"/>
                <a:gd name="connsiteY30" fmla="*/ 1744394 h 17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8634" h="1744394">
                  <a:moveTo>
                    <a:pt x="0" y="0"/>
                  </a:moveTo>
                  <a:cubicBezTo>
                    <a:pt x="18757" y="23446"/>
                    <a:pt x="36730" y="47542"/>
                    <a:pt x="56271" y="70339"/>
                  </a:cubicBezTo>
                  <a:cubicBezTo>
                    <a:pt x="87677" y="106979"/>
                    <a:pt x="88121" y="91836"/>
                    <a:pt x="112542" y="140677"/>
                  </a:cubicBezTo>
                  <a:cubicBezTo>
                    <a:pt x="119174" y="153940"/>
                    <a:pt x="119978" y="169617"/>
                    <a:pt x="126610" y="182880"/>
                  </a:cubicBezTo>
                  <a:cubicBezTo>
                    <a:pt x="134171" y="198002"/>
                    <a:pt x="147184" y="209961"/>
                    <a:pt x="154745" y="225083"/>
                  </a:cubicBezTo>
                  <a:cubicBezTo>
                    <a:pt x="161377" y="238346"/>
                    <a:pt x="162181" y="254023"/>
                    <a:pt x="168813" y="267286"/>
                  </a:cubicBezTo>
                  <a:cubicBezTo>
                    <a:pt x="188400" y="306460"/>
                    <a:pt x="208036" y="320578"/>
                    <a:pt x="239151" y="351693"/>
                  </a:cubicBezTo>
                  <a:cubicBezTo>
                    <a:pt x="266539" y="433854"/>
                    <a:pt x="231790" y="358399"/>
                    <a:pt x="295422" y="422031"/>
                  </a:cubicBezTo>
                  <a:cubicBezTo>
                    <a:pt x="389210" y="515819"/>
                    <a:pt x="253214" y="417338"/>
                    <a:pt x="365760" y="492370"/>
                  </a:cubicBezTo>
                  <a:cubicBezTo>
                    <a:pt x="370449" y="511127"/>
                    <a:pt x="371181" y="531347"/>
                    <a:pt x="379828" y="548640"/>
                  </a:cubicBezTo>
                  <a:cubicBezTo>
                    <a:pt x="394950" y="578885"/>
                    <a:pt x="417342" y="604911"/>
                    <a:pt x="436099" y="633046"/>
                  </a:cubicBezTo>
                  <a:lnTo>
                    <a:pt x="520505" y="759656"/>
                  </a:lnTo>
                  <a:cubicBezTo>
                    <a:pt x="529883" y="773724"/>
                    <a:pt x="536685" y="789904"/>
                    <a:pt x="548640" y="801859"/>
                  </a:cubicBezTo>
                  <a:lnTo>
                    <a:pt x="604911" y="858130"/>
                  </a:lnTo>
                  <a:cubicBezTo>
                    <a:pt x="616352" y="892454"/>
                    <a:pt x="619844" y="915266"/>
                    <a:pt x="647114" y="942536"/>
                  </a:cubicBezTo>
                  <a:cubicBezTo>
                    <a:pt x="659069" y="954491"/>
                    <a:pt x="675249" y="961293"/>
                    <a:pt x="689317" y="970671"/>
                  </a:cubicBezTo>
                  <a:cubicBezTo>
                    <a:pt x="694006" y="989428"/>
                    <a:pt x="695769" y="1009171"/>
                    <a:pt x="703385" y="1026942"/>
                  </a:cubicBezTo>
                  <a:cubicBezTo>
                    <a:pt x="710045" y="1042482"/>
                    <a:pt x="721376" y="1055619"/>
                    <a:pt x="731520" y="1069145"/>
                  </a:cubicBezTo>
                  <a:cubicBezTo>
                    <a:pt x="749535" y="1093165"/>
                    <a:pt x="769775" y="1115463"/>
                    <a:pt x="787791" y="1139483"/>
                  </a:cubicBezTo>
                  <a:cubicBezTo>
                    <a:pt x="797936" y="1153009"/>
                    <a:pt x="805365" y="1168484"/>
                    <a:pt x="815927" y="1181686"/>
                  </a:cubicBezTo>
                  <a:cubicBezTo>
                    <a:pt x="824212" y="1192043"/>
                    <a:pt x="835777" y="1199465"/>
                    <a:pt x="844062" y="1209822"/>
                  </a:cubicBezTo>
                  <a:cubicBezTo>
                    <a:pt x="932678" y="1320594"/>
                    <a:pt x="804047" y="1173496"/>
                    <a:pt x="900333" y="1308296"/>
                  </a:cubicBezTo>
                  <a:cubicBezTo>
                    <a:pt x="911897" y="1324485"/>
                    <a:pt x="929800" y="1335215"/>
                    <a:pt x="942536" y="1350499"/>
                  </a:cubicBezTo>
                  <a:cubicBezTo>
                    <a:pt x="953360" y="1363487"/>
                    <a:pt x="959847" y="1379714"/>
                    <a:pt x="970671" y="1392702"/>
                  </a:cubicBezTo>
                  <a:cubicBezTo>
                    <a:pt x="983407" y="1407986"/>
                    <a:pt x="1001310" y="1418716"/>
                    <a:pt x="1012874" y="1434905"/>
                  </a:cubicBezTo>
                  <a:cubicBezTo>
                    <a:pt x="1040455" y="1473517"/>
                    <a:pt x="1035921" y="1500155"/>
                    <a:pt x="1069145" y="1533379"/>
                  </a:cubicBezTo>
                  <a:cubicBezTo>
                    <a:pt x="1081100" y="1545334"/>
                    <a:pt x="1098146" y="1550952"/>
                    <a:pt x="1111348" y="1561514"/>
                  </a:cubicBezTo>
                  <a:cubicBezTo>
                    <a:pt x="1180951" y="1617197"/>
                    <a:pt x="1094504" y="1558739"/>
                    <a:pt x="1167619" y="1631853"/>
                  </a:cubicBezTo>
                  <a:cubicBezTo>
                    <a:pt x="1214456" y="1678690"/>
                    <a:pt x="1200539" y="1645453"/>
                    <a:pt x="1252025" y="1674056"/>
                  </a:cubicBezTo>
                  <a:cubicBezTo>
                    <a:pt x="1281584" y="1690478"/>
                    <a:pt x="1304352" y="1719633"/>
                    <a:pt x="1336431" y="1730326"/>
                  </a:cubicBezTo>
                  <a:lnTo>
                    <a:pt x="1378634" y="1744394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E3D87-0B57-45F7-A00B-BBEB663659EF}"/>
              </a:ext>
            </a:extLst>
          </p:cNvPr>
          <p:cNvGrpSpPr/>
          <p:nvPr/>
        </p:nvGrpSpPr>
        <p:grpSpPr>
          <a:xfrm>
            <a:off x="3545058" y="2419643"/>
            <a:ext cx="5576275" cy="3951652"/>
            <a:chOff x="3545058" y="2419643"/>
            <a:chExt cx="5576275" cy="39516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66F21-0529-4830-9B93-9C8EF78123F9}"/>
                </a:ext>
              </a:extLst>
            </p:cNvPr>
            <p:cNvSpPr txBox="1"/>
            <p:nvPr/>
          </p:nvSpPr>
          <p:spPr>
            <a:xfrm>
              <a:off x="5416063" y="5294077"/>
              <a:ext cx="3705270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SQL for other cells:</a:t>
              </a:r>
            </a:p>
            <a:p>
              <a:r>
                <a:rPr lang="en-US" dirty="0"/>
                <a:t>Select </a:t>
              </a:r>
              <a:r>
                <a:rPr lang="en-US" dirty="0" err="1"/>
                <a:t>item_name</a:t>
              </a:r>
              <a:r>
                <a:rPr lang="en-US" dirty="0"/>
                <a:t>, color, sum(quantity)</a:t>
              </a:r>
            </a:p>
            <a:p>
              <a:r>
                <a:rPr lang="en-US" dirty="0"/>
                <a:t>From sales</a:t>
              </a:r>
            </a:p>
            <a:p>
              <a:r>
                <a:rPr lang="en-US" dirty="0"/>
                <a:t>Group by </a:t>
              </a:r>
              <a:r>
                <a:rPr lang="en-US" dirty="0" err="1"/>
                <a:t>item_name</a:t>
              </a:r>
              <a:r>
                <a:rPr lang="en-US" dirty="0"/>
                <a:t>, color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1C91284-BB8F-4EB6-B88E-C277BFA77C8D}"/>
                </a:ext>
              </a:extLst>
            </p:cNvPr>
            <p:cNvSpPr/>
            <p:nvPr/>
          </p:nvSpPr>
          <p:spPr bwMode="auto">
            <a:xfrm>
              <a:off x="3545058" y="2419643"/>
              <a:ext cx="1871004" cy="3390314"/>
            </a:xfrm>
            <a:custGeom>
              <a:avLst/>
              <a:gdLst>
                <a:gd name="connsiteX0" fmla="*/ 14068 w 1871004"/>
                <a:gd name="connsiteY0" fmla="*/ 0 h 3390314"/>
                <a:gd name="connsiteX1" fmla="*/ 0 w 1871004"/>
                <a:gd name="connsiteY1" fmla="*/ 281354 h 3390314"/>
                <a:gd name="connsiteX2" fmla="*/ 14068 w 1871004"/>
                <a:gd name="connsiteY2" fmla="*/ 618979 h 3390314"/>
                <a:gd name="connsiteX3" fmla="*/ 28136 w 1871004"/>
                <a:gd name="connsiteY3" fmla="*/ 661182 h 3390314"/>
                <a:gd name="connsiteX4" fmla="*/ 42204 w 1871004"/>
                <a:gd name="connsiteY4" fmla="*/ 731520 h 3390314"/>
                <a:gd name="connsiteX5" fmla="*/ 70339 w 1871004"/>
                <a:gd name="connsiteY5" fmla="*/ 914400 h 3390314"/>
                <a:gd name="connsiteX6" fmla="*/ 112542 w 1871004"/>
                <a:gd name="connsiteY6" fmla="*/ 1012874 h 3390314"/>
                <a:gd name="connsiteX7" fmla="*/ 168813 w 1871004"/>
                <a:gd name="connsiteY7" fmla="*/ 1125415 h 3390314"/>
                <a:gd name="connsiteX8" fmla="*/ 253219 w 1871004"/>
                <a:gd name="connsiteY8" fmla="*/ 1252025 h 3390314"/>
                <a:gd name="connsiteX9" fmla="*/ 309490 w 1871004"/>
                <a:gd name="connsiteY9" fmla="*/ 1308295 h 3390314"/>
                <a:gd name="connsiteX10" fmla="*/ 351693 w 1871004"/>
                <a:gd name="connsiteY10" fmla="*/ 1434905 h 3390314"/>
                <a:gd name="connsiteX11" fmla="*/ 436099 w 1871004"/>
                <a:gd name="connsiteY11" fmla="*/ 1547446 h 3390314"/>
                <a:gd name="connsiteX12" fmla="*/ 506437 w 1871004"/>
                <a:gd name="connsiteY12" fmla="*/ 1617785 h 3390314"/>
                <a:gd name="connsiteX13" fmla="*/ 520505 w 1871004"/>
                <a:gd name="connsiteY13" fmla="*/ 1674055 h 3390314"/>
                <a:gd name="connsiteX14" fmla="*/ 576776 w 1871004"/>
                <a:gd name="connsiteY14" fmla="*/ 1744394 h 3390314"/>
                <a:gd name="connsiteX15" fmla="*/ 604911 w 1871004"/>
                <a:gd name="connsiteY15" fmla="*/ 1814732 h 3390314"/>
                <a:gd name="connsiteX16" fmla="*/ 647114 w 1871004"/>
                <a:gd name="connsiteY16" fmla="*/ 1842868 h 3390314"/>
                <a:gd name="connsiteX17" fmla="*/ 703385 w 1871004"/>
                <a:gd name="connsiteY17" fmla="*/ 1913206 h 3390314"/>
                <a:gd name="connsiteX18" fmla="*/ 731520 w 1871004"/>
                <a:gd name="connsiteY18" fmla="*/ 1941342 h 3390314"/>
                <a:gd name="connsiteX19" fmla="*/ 773724 w 1871004"/>
                <a:gd name="connsiteY19" fmla="*/ 2025748 h 3390314"/>
                <a:gd name="connsiteX20" fmla="*/ 829994 w 1871004"/>
                <a:gd name="connsiteY20" fmla="*/ 2096086 h 3390314"/>
                <a:gd name="connsiteX21" fmla="*/ 900333 w 1871004"/>
                <a:gd name="connsiteY21" fmla="*/ 2166425 h 3390314"/>
                <a:gd name="connsiteX22" fmla="*/ 942536 w 1871004"/>
                <a:gd name="connsiteY22" fmla="*/ 2250831 h 3390314"/>
                <a:gd name="connsiteX23" fmla="*/ 970671 w 1871004"/>
                <a:gd name="connsiteY23" fmla="*/ 2293034 h 3390314"/>
                <a:gd name="connsiteX24" fmla="*/ 998807 w 1871004"/>
                <a:gd name="connsiteY24" fmla="*/ 2349305 h 3390314"/>
                <a:gd name="connsiteX25" fmla="*/ 1012874 w 1871004"/>
                <a:gd name="connsiteY25" fmla="*/ 2405575 h 3390314"/>
                <a:gd name="connsiteX26" fmla="*/ 1041010 w 1871004"/>
                <a:gd name="connsiteY26" fmla="*/ 2433711 h 3390314"/>
                <a:gd name="connsiteX27" fmla="*/ 1083213 w 1871004"/>
                <a:gd name="connsiteY27" fmla="*/ 2504049 h 3390314"/>
                <a:gd name="connsiteX28" fmla="*/ 1139484 w 1871004"/>
                <a:gd name="connsiteY28" fmla="*/ 2602523 h 3390314"/>
                <a:gd name="connsiteX29" fmla="*/ 1209822 w 1871004"/>
                <a:gd name="connsiteY29" fmla="*/ 2715065 h 3390314"/>
                <a:gd name="connsiteX30" fmla="*/ 1209822 w 1871004"/>
                <a:gd name="connsiteY30" fmla="*/ 2715065 h 3390314"/>
                <a:gd name="connsiteX31" fmla="*/ 1266093 w 1871004"/>
                <a:gd name="connsiteY31" fmla="*/ 2799471 h 3390314"/>
                <a:gd name="connsiteX32" fmla="*/ 1294228 w 1871004"/>
                <a:gd name="connsiteY32" fmla="*/ 2841674 h 3390314"/>
                <a:gd name="connsiteX33" fmla="*/ 1350499 w 1871004"/>
                <a:gd name="connsiteY33" fmla="*/ 2897945 h 3390314"/>
                <a:gd name="connsiteX34" fmla="*/ 1392702 w 1871004"/>
                <a:gd name="connsiteY34" fmla="*/ 2940148 h 3390314"/>
                <a:gd name="connsiteX35" fmla="*/ 1420837 w 1871004"/>
                <a:gd name="connsiteY35" fmla="*/ 2982351 h 3390314"/>
                <a:gd name="connsiteX36" fmla="*/ 1505244 w 1871004"/>
                <a:gd name="connsiteY36" fmla="*/ 3066757 h 3390314"/>
                <a:gd name="connsiteX37" fmla="*/ 1547447 w 1871004"/>
                <a:gd name="connsiteY37" fmla="*/ 3108960 h 3390314"/>
                <a:gd name="connsiteX38" fmla="*/ 1645920 w 1871004"/>
                <a:gd name="connsiteY38" fmla="*/ 3235569 h 3390314"/>
                <a:gd name="connsiteX39" fmla="*/ 1674056 w 1871004"/>
                <a:gd name="connsiteY39" fmla="*/ 3277772 h 3390314"/>
                <a:gd name="connsiteX40" fmla="*/ 1744394 w 1871004"/>
                <a:gd name="connsiteY40" fmla="*/ 3334043 h 3390314"/>
                <a:gd name="connsiteX41" fmla="*/ 1786597 w 1871004"/>
                <a:gd name="connsiteY41" fmla="*/ 3348111 h 3390314"/>
                <a:gd name="connsiteX42" fmla="*/ 1814733 w 1871004"/>
                <a:gd name="connsiteY42" fmla="*/ 3376246 h 3390314"/>
                <a:gd name="connsiteX43" fmla="*/ 1871004 w 1871004"/>
                <a:gd name="connsiteY43" fmla="*/ 3390314 h 339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71004" h="3390314">
                  <a:moveTo>
                    <a:pt x="14068" y="0"/>
                  </a:moveTo>
                  <a:cubicBezTo>
                    <a:pt x="9379" y="93785"/>
                    <a:pt x="0" y="187452"/>
                    <a:pt x="0" y="281354"/>
                  </a:cubicBezTo>
                  <a:cubicBezTo>
                    <a:pt x="0" y="393993"/>
                    <a:pt x="5747" y="506647"/>
                    <a:pt x="14068" y="618979"/>
                  </a:cubicBezTo>
                  <a:cubicBezTo>
                    <a:pt x="15163" y="633767"/>
                    <a:pt x="24539" y="646796"/>
                    <a:pt x="28136" y="661182"/>
                  </a:cubicBezTo>
                  <a:cubicBezTo>
                    <a:pt x="33935" y="684378"/>
                    <a:pt x="38273" y="707935"/>
                    <a:pt x="42204" y="731520"/>
                  </a:cubicBezTo>
                  <a:cubicBezTo>
                    <a:pt x="49686" y="776414"/>
                    <a:pt x="59954" y="867669"/>
                    <a:pt x="70339" y="914400"/>
                  </a:cubicBezTo>
                  <a:cubicBezTo>
                    <a:pt x="81660" y="965341"/>
                    <a:pt x="91040" y="959117"/>
                    <a:pt x="112542" y="1012874"/>
                  </a:cubicBezTo>
                  <a:cubicBezTo>
                    <a:pt x="155647" y="1120638"/>
                    <a:pt x="114887" y="1071491"/>
                    <a:pt x="168813" y="1125415"/>
                  </a:cubicBezTo>
                  <a:cubicBezTo>
                    <a:pt x="206799" y="1220382"/>
                    <a:pt x="179092" y="1177899"/>
                    <a:pt x="253219" y="1252025"/>
                  </a:cubicBezTo>
                  <a:lnTo>
                    <a:pt x="309490" y="1308295"/>
                  </a:lnTo>
                  <a:cubicBezTo>
                    <a:pt x="322923" y="1362028"/>
                    <a:pt x="325204" y="1381927"/>
                    <a:pt x="351693" y="1434905"/>
                  </a:cubicBezTo>
                  <a:cubicBezTo>
                    <a:pt x="367597" y="1466712"/>
                    <a:pt x="420566" y="1526736"/>
                    <a:pt x="436099" y="1547446"/>
                  </a:cubicBezTo>
                  <a:cubicBezTo>
                    <a:pt x="482992" y="1609970"/>
                    <a:pt x="440787" y="1574017"/>
                    <a:pt x="506437" y="1617785"/>
                  </a:cubicBezTo>
                  <a:cubicBezTo>
                    <a:pt x="511126" y="1636542"/>
                    <a:pt x="512889" y="1656284"/>
                    <a:pt x="520505" y="1674055"/>
                  </a:cubicBezTo>
                  <a:cubicBezTo>
                    <a:pt x="533816" y="1705115"/>
                    <a:pt x="554084" y="1721703"/>
                    <a:pt x="576776" y="1744394"/>
                  </a:cubicBezTo>
                  <a:cubicBezTo>
                    <a:pt x="586154" y="1767840"/>
                    <a:pt x="590234" y="1794183"/>
                    <a:pt x="604911" y="1814732"/>
                  </a:cubicBezTo>
                  <a:cubicBezTo>
                    <a:pt x="614738" y="1828490"/>
                    <a:pt x="633912" y="1832306"/>
                    <a:pt x="647114" y="1842868"/>
                  </a:cubicBezTo>
                  <a:cubicBezTo>
                    <a:pt x="684858" y="1873063"/>
                    <a:pt x="670886" y="1872581"/>
                    <a:pt x="703385" y="1913206"/>
                  </a:cubicBezTo>
                  <a:cubicBezTo>
                    <a:pt x="711670" y="1923563"/>
                    <a:pt x="723235" y="1930985"/>
                    <a:pt x="731520" y="1941342"/>
                  </a:cubicBezTo>
                  <a:cubicBezTo>
                    <a:pt x="830454" y="2065010"/>
                    <a:pt x="699430" y="1906878"/>
                    <a:pt x="773724" y="2025748"/>
                  </a:cubicBezTo>
                  <a:cubicBezTo>
                    <a:pt x="789637" y="2051210"/>
                    <a:pt x="809908" y="2073768"/>
                    <a:pt x="829994" y="2096086"/>
                  </a:cubicBezTo>
                  <a:cubicBezTo>
                    <a:pt x="852176" y="2120732"/>
                    <a:pt x="881940" y="2138836"/>
                    <a:pt x="900333" y="2166425"/>
                  </a:cubicBezTo>
                  <a:cubicBezTo>
                    <a:pt x="980964" y="2287373"/>
                    <a:pt x="884293" y="2134346"/>
                    <a:pt x="942536" y="2250831"/>
                  </a:cubicBezTo>
                  <a:cubicBezTo>
                    <a:pt x="950097" y="2265953"/>
                    <a:pt x="962283" y="2278354"/>
                    <a:pt x="970671" y="2293034"/>
                  </a:cubicBezTo>
                  <a:cubicBezTo>
                    <a:pt x="981076" y="2311242"/>
                    <a:pt x="989428" y="2330548"/>
                    <a:pt x="998807" y="2349305"/>
                  </a:cubicBezTo>
                  <a:cubicBezTo>
                    <a:pt x="1003496" y="2368062"/>
                    <a:pt x="1004228" y="2388282"/>
                    <a:pt x="1012874" y="2405575"/>
                  </a:cubicBezTo>
                  <a:cubicBezTo>
                    <a:pt x="1018806" y="2417438"/>
                    <a:pt x="1033301" y="2422918"/>
                    <a:pt x="1041010" y="2433711"/>
                  </a:cubicBezTo>
                  <a:cubicBezTo>
                    <a:pt x="1056903" y="2455960"/>
                    <a:pt x="1069934" y="2480147"/>
                    <a:pt x="1083213" y="2504049"/>
                  </a:cubicBezTo>
                  <a:cubicBezTo>
                    <a:pt x="1142706" y="2611137"/>
                    <a:pt x="1080529" y="2514093"/>
                    <a:pt x="1139484" y="2602523"/>
                  </a:cubicBezTo>
                  <a:cubicBezTo>
                    <a:pt x="1159984" y="2684528"/>
                    <a:pt x="1139880" y="2645123"/>
                    <a:pt x="1209822" y="2715065"/>
                  </a:cubicBezTo>
                  <a:lnTo>
                    <a:pt x="1209822" y="2715065"/>
                  </a:lnTo>
                  <a:cubicBezTo>
                    <a:pt x="1266533" y="2828486"/>
                    <a:pt x="1208807" y="2727863"/>
                    <a:pt x="1266093" y="2799471"/>
                  </a:cubicBezTo>
                  <a:cubicBezTo>
                    <a:pt x="1276655" y="2812673"/>
                    <a:pt x="1283225" y="2828837"/>
                    <a:pt x="1294228" y="2841674"/>
                  </a:cubicBezTo>
                  <a:cubicBezTo>
                    <a:pt x="1311491" y="2861814"/>
                    <a:pt x="1331742" y="2879188"/>
                    <a:pt x="1350499" y="2897945"/>
                  </a:cubicBezTo>
                  <a:cubicBezTo>
                    <a:pt x="1364567" y="2912013"/>
                    <a:pt x="1381667" y="2923595"/>
                    <a:pt x="1392702" y="2940148"/>
                  </a:cubicBezTo>
                  <a:cubicBezTo>
                    <a:pt x="1402080" y="2954216"/>
                    <a:pt x="1409834" y="2969514"/>
                    <a:pt x="1420837" y="2982351"/>
                  </a:cubicBezTo>
                  <a:cubicBezTo>
                    <a:pt x="1420855" y="2982372"/>
                    <a:pt x="1491167" y="3052680"/>
                    <a:pt x="1505244" y="3066757"/>
                  </a:cubicBezTo>
                  <a:cubicBezTo>
                    <a:pt x="1519312" y="3080825"/>
                    <a:pt x="1536412" y="3092407"/>
                    <a:pt x="1547447" y="3108960"/>
                  </a:cubicBezTo>
                  <a:cubicBezTo>
                    <a:pt x="1689655" y="3322274"/>
                    <a:pt x="1535738" y="3103352"/>
                    <a:pt x="1645920" y="3235569"/>
                  </a:cubicBezTo>
                  <a:cubicBezTo>
                    <a:pt x="1656744" y="3248558"/>
                    <a:pt x="1663494" y="3264570"/>
                    <a:pt x="1674056" y="3277772"/>
                  </a:cubicBezTo>
                  <a:cubicBezTo>
                    <a:pt x="1691504" y="3299582"/>
                    <a:pt x="1720018" y="3321855"/>
                    <a:pt x="1744394" y="3334043"/>
                  </a:cubicBezTo>
                  <a:cubicBezTo>
                    <a:pt x="1757657" y="3340675"/>
                    <a:pt x="1772529" y="3343422"/>
                    <a:pt x="1786597" y="3348111"/>
                  </a:cubicBezTo>
                  <a:cubicBezTo>
                    <a:pt x="1795976" y="3357489"/>
                    <a:pt x="1802870" y="3370315"/>
                    <a:pt x="1814733" y="3376246"/>
                  </a:cubicBezTo>
                  <a:cubicBezTo>
                    <a:pt x="1832026" y="3384892"/>
                    <a:pt x="1871004" y="3390314"/>
                    <a:pt x="1871004" y="339031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stealth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88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Data Cube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D0F-CF6A-4640-9BEC-A14A6562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75" y="1102497"/>
            <a:ext cx="7779090" cy="140099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2060"/>
                </a:solidFill>
              </a:rPr>
              <a:t>data cube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a multidimensional generalization of a cross-tab</a:t>
            </a:r>
          </a:p>
          <a:p>
            <a:r>
              <a:rPr lang="en-US" dirty="0"/>
              <a:t>Can have n  dimensions; we show 3 below </a:t>
            </a:r>
          </a:p>
          <a:p>
            <a:r>
              <a:rPr lang="en-US" dirty="0"/>
              <a:t>Cross-tabs can be used as views on a data cube</a:t>
            </a:r>
          </a:p>
          <a:p>
            <a:endParaRPr lang="en-IN" dirty="0"/>
          </a:p>
        </p:txBody>
      </p:sp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b="1"/>
          </a:p>
        </p:txBody>
      </p:sp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889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E5197E-3FB0-44A0-B2ED-F826BD880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76" y="2579915"/>
            <a:ext cx="5809693" cy="394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3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32A65C-9FC2-4C12-88AE-A0D7664B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783497" cy="536797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Hierarchy</a:t>
            </a:r>
            <a:r>
              <a:rPr lang="en-US" dirty="0"/>
              <a:t> on dimension attributes: lets dimensions be viewed at different levels of detail</a:t>
            </a:r>
          </a:p>
          <a:p>
            <a:r>
              <a:rPr lang="en-US" dirty="0"/>
              <a:t>E.g., the dimension </a:t>
            </a:r>
            <a:r>
              <a:rPr lang="en-US" i="1" dirty="0"/>
              <a:t>datetime</a:t>
            </a:r>
            <a:r>
              <a:rPr lang="en-US" dirty="0"/>
              <a:t> can be used to aggregate by hour of day, date, day of week, month, quarter or year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496996"/>
            <a:ext cx="4818807" cy="3973473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F61853C-B4FE-41AB-A6DC-21CDE601C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665763" y="3429000"/>
            <a:ext cx="4478237" cy="270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55831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207" y="-56589"/>
            <a:ext cx="8077200" cy="6096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08011"/>
            <a:ext cx="4818807" cy="3973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4E6C8-57AC-40D9-9517-D82D8B03F8B0}"/>
              </a:ext>
            </a:extLst>
          </p:cNvPr>
          <p:cNvSpPr txBox="1"/>
          <p:nvPr/>
        </p:nvSpPr>
        <p:spPr>
          <a:xfrm>
            <a:off x="337625" y="587271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can you prepare DSS reports based on hierarchy?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DBBBC-3427-4577-A5EA-3E8DBA0D0E50}"/>
              </a:ext>
            </a:extLst>
          </p:cNvPr>
          <p:cNvSpPr txBox="1"/>
          <p:nvPr/>
        </p:nvSpPr>
        <p:spPr>
          <a:xfrm>
            <a:off x="369588" y="915484"/>
            <a:ext cx="8679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Report on date (Year, , quarter, month, date wise report)</a:t>
            </a:r>
          </a:p>
          <a:p>
            <a:r>
              <a:rPr lang="en-US" sz="1800" dirty="0"/>
              <a:t>R1 = select year, quarter, month, date, sum(quantity) as </a:t>
            </a:r>
            <a:r>
              <a:rPr lang="en-US" sz="1800" dirty="0" err="1"/>
              <a:t>tot_d</a:t>
            </a:r>
            <a:r>
              <a:rPr lang="en-US" sz="1800" dirty="0"/>
              <a:t> from sales s, </a:t>
            </a:r>
            <a:r>
              <a:rPr lang="en-US" sz="1800" dirty="0" err="1"/>
              <a:t>date_info</a:t>
            </a:r>
            <a:r>
              <a:rPr lang="en-US" sz="1800" dirty="0"/>
              <a:t> d Where </a:t>
            </a:r>
            <a:r>
              <a:rPr lang="en-US" sz="1800" dirty="0" err="1"/>
              <a:t>s.date</a:t>
            </a:r>
            <a:r>
              <a:rPr lang="en-US" sz="1800" dirty="0"/>
              <a:t> = </a:t>
            </a:r>
            <a:r>
              <a:rPr lang="en-US" sz="1800" dirty="0" err="1"/>
              <a:t>d.date</a:t>
            </a:r>
            <a:r>
              <a:rPr lang="en-US" sz="1800" dirty="0"/>
              <a:t> Group by year, quarter, month, date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Report on date (Year, , quarter, month wise report)</a:t>
            </a:r>
            <a:endParaRPr lang="en-US" sz="1800" dirty="0"/>
          </a:p>
          <a:p>
            <a:r>
              <a:rPr lang="en-US" sz="1800" dirty="0"/>
              <a:t>R2 = select year, quarter, month sum(</a:t>
            </a:r>
            <a:r>
              <a:rPr lang="en-US" sz="1800" dirty="0" err="1"/>
              <a:t>tot_d</a:t>
            </a:r>
            <a:r>
              <a:rPr lang="en-US" sz="1800" dirty="0"/>
              <a:t>) as </a:t>
            </a:r>
            <a:r>
              <a:rPr lang="en-US" sz="1800" dirty="0" err="1"/>
              <a:t>tot_m</a:t>
            </a:r>
            <a:r>
              <a:rPr lang="en-US" sz="1800" dirty="0"/>
              <a:t> from R1 Where </a:t>
            </a:r>
            <a:r>
              <a:rPr lang="en-US" sz="1800" dirty="0" err="1"/>
              <a:t>s.date</a:t>
            </a:r>
            <a:r>
              <a:rPr lang="en-US" sz="1800" dirty="0"/>
              <a:t> = </a:t>
            </a:r>
            <a:r>
              <a:rPr lang="en-US" sz="1800" dirty="0" err="1"/>
              <a:t>d.date</a:t>
            </a:r>
            <a:r>
              <a:rPr lang="en-US" sz="1800" dirty="0"/>
              <a:t> Group by year, quarter, month,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E898D-28C0-4AB5-9086-04DD15AE6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508" y="3196297"/>
            <a:ext cx="45910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56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207" y="-56589"/>
            <a:ext cx="8077200" cy="6096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62756"/>
            <a:ext cx="4324863" cy="3566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4E6C8-57AC-40D9-9517-D82D8B03F8B0}"/>
              </a:ext>
            </a:extLst>
          </p:cNvPr>
          <p:cNvSpPr txBox="1"/>
          <p:nvPr/>
        </p:nvSpPr>
        <p:spPr>
          <a:xfrm>
            <a:off x="337625" y="587271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can you prepare DSS reports based on hierarchy?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B7BE6-D0DF-4BE6-A128-BA73E1ADE00B}"/>
              </a:ext>
            </a:extLst>
          </p:cNvPr>
          <p:cNvSpPr txBox="1"/>
          <p:nvPr/>
        </p:nvSpPr>
        <p:spPr>
          <a:xfrm>
            <a:off x="4252272" y="2768369"/>
            <a:ext cx="4797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Report on quarter (Year, quarter wise report)</a:t>
            </a:r>
            <a:endParaRPr lang="en-US" dirty="0"/>
          </a:p>
          <a:p>
            <a:r>
              <a:rPr lang="en-US" dirty="0"/>
              <a:t>R3 = </a:t>
            </a:r>
            <a:r>
              <a:rPr lang="en-US" sz="1600" dirty="0"/>
              <a:t>select year, quarter sum(</a:t>
            </a:r>
            <a:r>
              <a:rPr lang="en-US" sz="1600" dirty="0" err="1"/>
              <a:t>tot_m</a:t>
            </a:r>
            <a:r>
              <a:rPr lang="en-US" sz="1600" dirty="0"/>
              <a:t>) as </a:t>
            </a:r>
            <a:r>
              <a:rPr lang="en-US" sz="1600" dirty="0" err="1"/>
              <a:t>tot_q</a:t>
            </a:r>
            <a:r>
              <a:rPr lang="en-US" sz="1600" dirty="0"/>
              <a:t> from R2</a:t>
            </a:r>
          </a:p>
          <a:p>
            <a:r>
              <a:rPr lang="en-US" sz="1600" dirty="0"/>
              <a:t>Group by year, quarter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0289C-6B2F-4445-AA96-3BE008B564A5}"/>
              </a:ext>
            </a:extLst>
          </p:cNvPr>
          <p:cNvSpPr txBox="1"/>
          <p:nvPr/>
        </p:nvSpPr>
        <p:spPr>
          <a:xfrm>
            <a:off x="4149971" y="3917788"/>
            <a:ext cx="4318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Report on year (Year wise report)</a:t>
            </a:r>
            <a:endParaRPr lang="en-US" dirty="0"/>
          </a:p>
          <a:p>
            <a:r>
              <a:rPr lang="en-US" dirty="0"/>
              <a:t>R4 = </a:t>
            </a:r>
            <a:r>
              <a:rPr lang="en-US" sz="1600" dirty="0"/>
              <a:t>select year sum(</a:t>
            </a:r>
            <a:r>
              <a:rPr lang="en-US" sz="1600" dirty="0" err="1"/>
              <a:t>tot_q</a:t>
            </a:r>
            <a:r>
              <a:rPr lang="en-US" sz="1600" dirty="0"/>
              <a:t>) as </a:t>
            </a:r>
            <a:r>
              <a:rPr lang="en-US" sz="1600" dirty="0" err="1"/>
              <a:t>tot_y</a:t>
            </a:r>
            <a:r>
              <a:rPr lang="en-US" sz="1600" dirty="0"/>
              <a:t> from R3</a:t>
            </a:r>
          </a:p>
          <a:p>
            <a:r>
              <a:rPr lang="en-US" sz="1600" dirty="0"/>
              <a:t>Group by year</a:t>
            </a:r>
          </a:p>
          <a:p>
            <a:endParaRPr lang="en-US" dirty="0"/>
          </a:p>
          <a:p>
            <a:r>
              <a:rPr lang="en-US" sz="1600" dirty="0"/>
              <a:t>** R1, R2 R3, and R4 may be stored in the database as materialized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C24E3-71E5-4BA1-9C59-9A4BCB1C34CB}"/>
              </a:ext>
            </a:extLst>
          </p:cNvPr>
          <p:cNvSpPr txBox="1"/>
          <p:nvPr/>
        </p:nvSpPr>
        <p:spPr>
          <a:xfrm>
            <a:off x="369588" y="915484"/>
            <a:ext cx="8679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Report on date (Year, , quarter, month, date wise report)</a:t>
            </a:r>
          </a:p>
          <a:p>
            <a:r>
              <a:rPr lang="en-US" sz="1800" dirty="0"/>
              <a:t>R1 = select year, quarter, month, date, sum(quantity) as </a:t>
            </a:r>
            <a:r>
              <a:rPr lang="en-US" sz="1800" dirty="0" err="1"/>
              <a:t>tot_d</a:t>
            </a:r>
            <a:r>
              <a:rPr lang="en-US" sz="1800" dirty="0"/>
              <a:t> from sales s, </a:t>
            </a:r>
            <a:r>
              <a:rPr lang="en-US" sz="1800" dirty="0" err="1"/>
              <a:t>date_info</a:t>
            </a:r>
            <a:r>
              <a:rPr lang="en-US" sz="1800" dirty="0"/>
              <a:t> d Where </a:t>
            </a:r>
            <a:r>
              <a:rPr lang="en-US" sz="1800" dirty="0" err="1"/>
              <a:t>s.date</a:t>
            </a:r>
            <a:r>
              <a:rPr lang="en-US" sz="1800" dirty="0"/>
              <a:t> = </a:t>
            </a:r>
            <a:r>
              <a:rPr lang="en-US" sz="1800" dirty="0" err="1"/>
              <a:t>d.date</a:t>
            </a:r>
            <a:r>
              <a:rPr lang="en-US" sz="1800" dirty="0"/>
              <a:t> Group by year, quarter, month, date</a:t>
            </a:r>
          </a:p>
          <a:p>
            <a:r>
              <a:rPr lang="en-US" sz="1800" dirty="0">
                <a:solidFill>
                  <a:srgbClr val="0000FF"/>
                </a:solidFill>
              </a:rPr>
              <a:t>Report on month (Year, , quarter, month wise report)</a:t>
            </a:r>
            <a:endParaRPr lang="en-US" sz="1800" dirty="0"/>
          </a:p>
          <a:p>
            <a:r>
              <a:rPr lang="en-US" sz="1800" dirty="0"/>
              <a:t>R2 = select year, quarter, month sum(</a:t>
            </a:r>
            <a:r>
              <a:rPr lang="en-US" sz="1800" dirty="0" err="1"/>
              <a:t>tot_d</a:t>
            </a:r>
            <a:r>
              <a:rPr lang="en-US" sz="1800" dirty="0"/>
              <a:t>) as </a:t>
            </a:r>
            <a:r>
              <a:rPr lang="en-US" sz="1800" dirty="0" err="1"/>
              <a:t>tot_m</a:t>
            </a:r>
            <a:r>
              <a:rPr lang="en-US" sz="1800" dirty="0"/>
              <a:t> from R1 Where </a:t>
            </a:r>
            <a:r>
              <a:rPr lang="en-US" sz="1800" dirty="0" err="1"/>
              <a:t>s.date</a:t>
            </a:r>
            <a:r>
              <a:rPr lang="en-US" sz="1800" dirty="0"/>
              <a:t> = </a:t>
            </a:r>
            <a:r>
              <a:rPr lang="en-US" sz="1800" dirty="0" err="1"/>
              <a:t>d.date</a:t>
            </a:r>
            <a:r>
              <a:rPr lang="en-US" sz="1800" dirty="0"/>
              <a:t> Group by year, quarter, month, date</a:t>
            </a:r>
          </a:p>
        </p:txBody>
      </p:sp>
    </p:spTree>
    <p:extLst>
      <p:ext uri="{BB962C8B-B14F-4D97-AF65-F5344CB8AC3E}">
        <p14:creationId xmlns:p14="http://schemas.microsoft.com/office/powerpoint/2010/main" val="73886320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207" y="-56589"/>
            <a:ext cx="8077200" cy="609600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Hierarchies on Dimensions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4AE1D9-DC79-45CF-B687-11274D11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496996"/>
            <a:ext cx="4818807" cy="3973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4E6C8-57AC-40D9-9517-D82D8B03F8B0}"/>
              </a:ext>
            </a:extLst>
          </p:cNvPr>
          <p:cNvSpPr txBox="1"/>
          <p:nvPr/>
        </p:nvSpPr>
        <p:spPr>
          <a:xfrm>
            <a:off x="337625" y="587271"/>
            <a:ext cx="867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How can you prepare DSS reports based on hierarchy?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DBBBC-3427-4577-A5EA-3E8DBA0D0E50}"/>
              </a:ext>
            </a:extLst>
          </p:cNvPr>
          <p:cNvSpPr txBox="1"/>
          <p:nvPr/>
        </p:nvSpPr>
        <p:spPr>
          <a:xfrm>
            <a:off x="369588" y="915484"/>
            <a:ext cx="8679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Report on date:</a:t>
            </a:r>
          </a:p>
          <a:p>
            <a:r>
              <a:rPr lang="en-US" sz="1800" dirty="0"/>
              <a:t>R1 = select year, quarter, month, date, sum(quantity) as </a:t>
            </a:r>
            <a:r>
              <a:rPr lang="en-US" sz="1800" dirty="0" err="1"/>
              <a:t>tot_d</a:t>
            </a:r>
            <a:r>
              <a:rPr lang="en-US" sz="1800" dirty="0"/>
              <a:t> from sales </a:t>
            </a:r>
          </a:p>
          <a:p>
            <a:r>
              <a:rPr lang="en-US" sz="1800" dirty="0"/>
              <a:t>Group by year, quarter, month, date</a:t>
            </a:r>
          </a:p>
          <a:p>
            <a:r>
              <a:rPr lang="en-US" sz="1800" dirty="0"/>
              <a:t>R2 = select year, quarter, month sum(</a:t>
            </a:r>
            <a:r>
              <a:rPr lang="en-US" sz="1800" dirty="0" err="1"/>
              <a:t>tot_d</a:t>
            </a:r>
            <a:r>
              <a:rPr lang="en-US" sz="1800" dirty="0"/>
              <a:t>) as </a:t>
            </a:r>
            <a:r>
              <a:rPr lang="en-US" sz="1800" dirty="0" err="1"/>
              <a:t>tot_m</a:t>
            </a:r>
            <a:r>
              <a:rPr lang="en-US" sz="1800" dirty="0"/>
              <a:t> from R1</a:t>
            </a:r>
          </a:p>
          <a:p>
            <a:r>
              <a:rPr lang="en-US" sz="1800" dirty="0"/>
              <a:t>Group by year, quarter, month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B7BE6-D0DF-4BE6-A128-BA73E1ADE00B}"/>
              </a:ext>
            </a:extLst>
          </p:cNvPr>
          <p:cNvSpPr txBox="1"/>
          <p:nvPr/>
        </p:nvSpPr>
        <p:spPr>
          <a:xfrm>
            <a:off x="4774690" y="2580919"/>
            <a:ext cx="4318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R3 = </a:t>
            </a:r>
            <a:r>
              <a:rPr lang="en-US" sz="1600" dirty="0"/>
              <a:t>select year, quarter sum(</a:t>
            </a:r>
            <a:r>
              <a:rPr lang="en-US" sz="1600" dirty="0" err="1"/>
              <a:t>tot_m</a:t>
            </a:r>
            <a:r>
              <a:rPr lang="en-US" sz="1600" dirty="0"/>
              <a:t>) as </a:t>
            </a:r>
            <a:r>
              <a:rPr lang="en-US" sz="1600" dirty="0" err="1"/>
              <a:t>tot_q</a:t>
            </a:r>
            <a:r>
              <a:rPr lang="en-US" sz="1600" dirty="0"/>
              <a:t> from R2</a:t>
            </a:r>
          </a:p>
          <a:p>
            <a:r>
              <a:rPr lang="en-US" sz="1600" dirty="0"/>
              <a:t>Group by year, quarter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0289C-6B2F-4445-AA96-3BE008B564A5}"/>
              </a:ext>
            </a:extLst>
          </p:cNvPr>
          <p:cNvSpPr txBox="1"/>
          <p:nvPr/>
        </p:nvSpPr>
        <p:spPr>
          <a:xfrm>
            <a:off x="4709471" y="3495839"/>
            <a:ext cx="4318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R4 = </a:t>
            </a:r>
            <a:r>
              <a:rPr lang="en-US" sz="1600" dirty="0"/>
              <a:t>select year sum(</a:t>
            </a:r>
            <a:r>
              <a:rPr lang="en-US" sz="1600" dirty="0" err="1"/>
              <a:t>tot_q</a:t>
            </a:r>
            <a:r>
              <a:rPr lang="en-US" sz="1600" dirty="0"/>
              <a:t>) as </a:t>
            </a:r>
            <a:r>
              <a:rPr lang="en-US" sz="1600" dirty="0" err="1"/>
              <a:t>tot_y</a:t>
            </a:r>
            <a:r>
              <a:rPr lang="en-US" sz="1600" dirty="0"/>
              <a:t> from R3</a:t>
            </a:r>
          </a:p>
          <a:p>
            <a:r>
              <a:rPr lang="en-US" sz="1600" dirty="0"/>
              <a:t>Group by year</a:t>
            </a:r>
          </a:p>
          <a:p>
            <a:endParaRPr lang="en-US" dirty="0"/>
          </a:p>
          <a:p>
            <a:r>
              <a:rPr lang="en-US" sz="1600" dirty="0"/>
              <a:t>** R1, R2 R3, and R4 may be stored in the database as materialized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E456-C478-48CB-874E-A85F5D23F9AD}"/>
              </a:ext>
            </a:extLst>
          </p:cNvPr>
          <p:cNvSpPr txBox="1"/>
          <p:nvPr/>
        </p:nvSpPr>
        <p:spPr>
          <a:xfrm>
            <a:off x="4709471" y="5090790"/>
            <a:ext cx="415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Question:</a:t>
            </a:r>
            <a:r>
              <a:rPr lang="en-US" dirty="0"/>
              <a:t> Find all DSS reports on location hierarchy</a:t>
            </a:r>
          </a:p>
        </p:txBody>
      </p:sp>
    </p:spTree>
    <p:extLst>
      <p:ext uri="{BB962C8B-B14F-4D97-AF65-F5344CB8AC3E}">
        <p14:creationId xmlns:p14="http://schemas.microsoft.com/office/powerpoint/2010/main" val="9667198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A50-F73B-4330-8B5C-61C25503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5BEB-5AA3-4B7E-9DF2-D7A30118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4590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Rollup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28F57-D643-4D8C-A6C1-D18D707032DA}"/>
              </a:ext>
            </a:extLst>
          </p:cNvPr>
          <p:cNvSpPr txBox="1"/>
          <p:nvPr/>
        </p:nvSpPr>
        <p:spPr>
          <a:xfrm>
            <a:off x="548640" y="1814732"/>
            <a:ext cx="82969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ROLLUP is an extension of the GROUP BY clause.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ROLLUP option allows you to include extra rows that represent the subtotals, which are commonly referred to as super-aggregate rows, along with the grand total row.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By using the ROLLUP option, you can use a single query to generate multiple grouping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53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A50-F73B-4330-8B5C-61C25503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5BEB-5AA3-4B7E-9DF2-D7A30118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4590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Rollup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28F57-D643-4D8C-A6C1-D18D707032DA}"/>
              </a:ext>
            </a:extLst>
          </p:cNvPr>
          <p:cNvSpPr txBox="1"/>
          <p:nvPr/>
        </p:nvSpPr>
        <p:spPr>
          <a:xfrm>
            <a:off x="548640" y="1814732"/>
            <a:ext cx="5743135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ROLLUP Example:</a:t>
            </a:r>
          </a:p>
          <a:p>
            <a:endParaRPr lang="en-US" dirty="0"/>
          </a:p>
          <a:p>
            <a:r>
              <a:rPr lang="en-US" sz="1800" dirty="0"/>
              <a:t>SELECT c1, c2, </a:t>
            </a:r>
            <a:r>
              <a:rPr lang="en-US" sz="1800" dirty="0" err="1"/>
              <a:t>aggregate_function</a:t>
            </a:r>
            <a:r>
              <a:rPr lang="en-US" sz="1800" dirty="0"/>
              <a:t>(c3) </a:t>
            </a:r>
          </a:p>
          <a:p>
            <a:endParaRPr lang="en-US" sz="1800" dirty="0"/>
          </a:p>
          <a:p>
            <a:r>
              <a:rPr lang="en-US" sz="1800" dirty="0"/>
              <a:t>FROM table </a:t>
            </a:r>
          </a:p>
          <a:p>
            <a:endParaRPr lang="en-US" sz="1800" dirty="0"/>
          </a:p>
          <a:p>
            <a:r>
              <a:rPr lang="en-US" sz="1800" dirty="0"/>
              <a:t>GROUP BY ROLLUP (c1, c2);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E78D4-6BEC-4ED3-9472-BD584C452F20}"/>
              </a:ext>
            </a:extLst>
          </p:cNvPr>
          <p:cNvSpPr txBox="1"/>
          <p:nvPr/>
        </p:nvSpPr>
        <p:spPr>
          <a:xfrm>
            <a:off x="548640" y="4318782"/>
            <a:ext cx="5743135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 the syntax above, ROLLUP(c1,c2) generates three following grouping sets:</a:t>
            </a:r>
          </a:p>
          <a:p>
            <a:endParaRPr lang="en-US" sz="2000" dirty="0"/>
          </a:p>
          <a:p>
            <a:r>
              <a:rPr lang="en-US" sz="2000" dirty="0"/>
              <a:t>(c1,c2)</a:t>
            </a:r>
          </a:p>
          <a:p>
            <a:r>
              <a:rPr lang="en-US" sz="2000" dirty="0"/>
              <a:t>(c1)</a:t>
            </a:r>
          </a:p>
          <a:p>
            <a:r>
              <a:rPr lang="en-US" sz="20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1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A50-F73B-4330-8B5C-61C25503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5BEB-5AA3-4B7E-9DF2-D7A30118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4590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CUBE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28F57-D643-4D8C-A6C1-D18D707032DA}"/>
              </a:ext>
            </a:extLst>
          </p:cNvPr>
          <p:cNvSpPr txBox="1"/>
          <p:nvPr/>
        </p:nvSpPr>
        <p:spPr>
          <a:xfrm>
            <a:off x="548640" y="1814732"/>
            <a:ext cx="829691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the ROLLUP, CUBE is an extension of the GROUP BY clause.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CUBE allows you to generate subtotals like the ROLLUP extension.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addition, the CUBE extension will generate subtotals for all combinations of grouping columns specified in the GROUP BY clause.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C92F-051E-4931-AE98-710CC8D6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010B-DD64-4B9D-880B-CE658D88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Data analytics</a:t>
            </a:r>
            <a:r>
              <a:rPr lang="en-IN" dirty="0"/>
              <a:t>: the processing of data to infer patterns, correlations, or models for prediction</a:t>
            </a:r>
          </a:p>
          <a:p>
            <a:r>
              <a:rPr lang="en-IN" dirty="0"/>
              <a:t>Primarily used to make business decisions</a:t>
            </a:r>
          </a:p>
          <a:p>
            <a:pPr lvl="1"/>
            <a:r>
              <a:rPr lang="en-IN" dirty="0"/>
              <a:t>Per individual customer</a:t>
            </a:r>
          </a:p>
          <a:p>
            <a:pPr lvl="2"/>
            <a:r>
              <a:rPr lang="en-IN" dirty="0"/>
              <a:t>E.g., what product to suggest for purchase (Mining)</a:t>
            </a:r>
          </a:p>
          <a:p>
            <a:pPr lvl="1"/>
            <a:r>
              <a:rPr lang="en-IN" dirty="0"/>
              <a:t>Across all customers</a:t>
            </a:r>
          </a:p>
          <a:p>
            <a:pPr lvl="2"/>
            <a:r>
              <a:rPr lang="en-IN" dirty="0"/>
              <a:t>E.g., what products to manufacture/stock, in what quantity (DSS)</a:t>
            </a:r>
          </a:p>
          <a:p>
            <a:r>
              <a:rPr lang="en-IN" dirty="0"/>
              <a:t>Critical for businesses today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952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FA50-F73B-4330-8B5C-61C25503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5BEB-5AA3-4B7E-9DF2-D7A301184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02497"/>
            <a:ext cx="7843058" cy="45901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CUBE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28F57-D643-4D8C-A6C1-D18D707032DA}"/>
              </a:ext>
            </a:extLst>
          </p:cNvPr>
          <p:cNvSpPr txBox="1"/>
          <p:nvPr/>
        </p:nvSpPr>
        <p:spPr>
          <a:xfrm>
            <a:off x="548639" y="1814732"/>
            <a:ext cx="7843057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CUBE Example:</a:t>
            </a:r>
          </a:p>
          <a:p>
            <a:endParaRPr lang="en-US" dirty="0"/>
          </a:p>
          <a:p>
            <a:r>
              <a:rPr lang="en-US" sz="1800" dirty="0"/>
              <a:t>SELECT     c1, c2, AGGREGATE_FUNCTION(c3)</a:t>
            </a:r>
          </a:p>
          <a:p>
            <a:endParaRPr lang="en-US" sz="1800" dirty="0"/>
          </a:p>
          <a:p>
            <a:r>
              <a:rPr lang="en-US" sz="1800" dirty="0"/>
              <a:t>FROM     </a:t>
            </a:r>
            <a:r>
              <a:rPr lang="en-US" sz="1800" dirty="0" err="1"/>
              <a:t>table_name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GROUP BY CUBE(c1 , c2);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E78D4-6BEC-4ED3-9472-BD584C452F20}"/>
              </a:ext>
            </a:extLst>
          </p:cNvPr>
          <p:cNvSpPr txBox="1"/>
          <p:nvPr/>
        </p:nvSpPr>
        <p:spPr>
          <a:xfrm>
            <a:off x="548640" y="4318782"/>
            <a:ext cx="7843056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In this syntax, we have two columns specified in the CUBE.</a:t>
            </a:r>
          </a:p>
          <a:p>
            <a:endParaRPr lang="en-US" sz="1800" dirty="0"/>
          </a:p>
          <a:p>
            <a:r>
              <a:rPr lang="en-US" sz="1800" dirty="0"/>
              <a:t>The statement creates two subtotal combinations. </a:t>
            </a:r>
          </a:p>
          <a:p>
            <a:endParaRPr lang="en-US" sz="1800" dirty="0"/>
          </a:p>
          <a:p>
            <a:r>
              <a:rPr lang="en-US" sz="1800" dirty="0"/>
              <a:t>Generally, if you have n number of columns listed in the CUBE, the statement will create 2</a:t>
            </a:r>
            <a:r>
              <a:rPr lang="en-US" sz="1800" baseline="30000" dirty="0"/>
              <a:t>n</a:t>
            </a:r>
            <a:r>
              <a:rPr lang="en-US" sz="1800" dirty="0"/>
              <a:t> subtotal combinations.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5BF-5949-4E5F-80E3-1F603884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3067-CB1C-41CB-A8B1-A539B4C8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Common steps in data analytics</a:t>
            </a:r>
          </a:p>
          <a:p>
            <a:pPr lvl="1"/>
            <a:r>
              <a:rPr lang="en-IN" sz="1800" dirty="0"/>
              <a:t>Gather data from multiple sources into one location </a:t>
            </a:r>
          </a:p>
          <a:p>
            <a:pPr lvl="2"/>
            <a:endParaRPr lang="en-IN" sz="1800" dirty="0"/>
          </a:p>
          <a:p>
            <a:pPr lvl="2"/>
            <a:r>
              <a:rPr lang="en-IN" sz="1800" dirty="0"/>
              <a:t>Data warehouses also integrated data into common schema</a:t>
            </a:r>
          </a:p>
          <a:p>
            <a:pPr lvl="2"/>
            <a:endParaRPr lang="en-IN" sz="1800" dirty="0"/>
          </a:p>
          <a:p>
            <a:pPr lvl="2"/>
            <a:r>
              <a:rPr lang="en-IN" sz="1800" dirty="0"/>
              <a:t>Data often needs to be </a:t>
            </a:r>
            <a:r>
              <a:rPr lang="en-IN" sz="1800" b="1" dirty="0">
                <a:solidFill>
                  <a:srgbClr val="002060"/>
                </a:solidFill>
              </a:rPr>
              <a:t>extracted</a:t>
            </a:r>
            <a:r>
              <a:rPr lang="en-IN" sz="1800" dirty="0"/>
              <a:t> from source formats, </a:t>
            </a:r>
            <a:r>
              <a:rPr lang="en-IN" sz="1800" b="1" dirty="0">
                <a:solidFill>
                  <a:srgbClr val="002060"/>
                </a:solidFill>
              </a:rPr>
              <a:t>transformed</a:t>
            </a:r>
            <a:r>
              <a:rPr lang="en-IN" sz="1800" dirty="0"/>
              <a:t> to common schema, and </a:t>
            </a:r>
            <a:r>
              <a:rPr lang="en-IN" sz="1800" b="1" dirty="0">
                <a:solidFill>
                  <a:srgbClr val="002060"/>
                </a:solidFill>
              </a:rPr>
              <a:t>loaded</a:t>
            </a:r>
            <a:r>
              <a:rPr lang="en-IN" sz="1800" dirty="0"/>
              <a:t> into the data warehouse</a:t>
            </a:r>
          </a:p>
          <a:p>
            <a:pPr lvl="3"/>
            <a:endParaRPr lang="en-IN" sz="1800" dirty="0"/>
          </a:p>
          <a:p>
            <a:pPr lvl="3"/>
            <a:r>
              <a:rPr lang="en-IN" sz="1800" dirty="0"/>
              <a:t>Can be done as </a:t>
            </a:r>
            <a:r>
              <a:rPr lang="en-IN" sz="1800" b="1" dirty="0">
                <a:solidFill>
                  <a:srgbClr val="002060"/>
                </a:solidFill>
              </a:rPr>
              <a:t>ETL (extract-transform-load)</a:t>
            </a:r>
            <a:r>
              <a:rPr lang="en-IN" sz="1800" dirty="0"/>
              <a:t>, or </a:t>
            </a:r>
            <a:r>
              <a:rPr lang="en-IN" sz="1800" b="1" dirty="0">
                <a:solidFill>
                  <a:srgbClr val="002060"/>
                </a:solidFill>
              </a:rPr>
              <a:t>ELT (extract-load-transform</a:t>
            </a:r>
            <a:r>
              <a:rPr lang="en-IN" b="1" dirty="0">
                <a:solidFill>
                  <a:srgbClr val="002060"/>
                </a:solidFill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2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D5BF-5949-4E5F-80E3-1F603884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3067-CB1C-41CB-A8B1-A539B4C8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1800" dirty="0"/>
              <a:t>Generate aggregates and reports summarizing data</a:t>
            </a:r>
          </a:p>
          <a:p>
            <a:pPr lvl="2"/>
            <a:endParaRPr lang="en-IN" sz="1800" dirty="0"/>
          </a:p>
          <a:p>
            <a:pPr lvl="2"/>
            <a:r>
              <a:rPr lang="en-IN" sz="1800" dirty="0"/>
              <a:t>Dashboards showing graphical charts/reports</a:t>
            </a:r>
          </a:p>
          <a:p>
            <a:pPr lvl="2"/>
            <a:endParaRPr lang="en-IN" sz="1800" b="1" dirty="0">
              <a:solidFill>
                <a:srgbClr val="002060"/>
              </a:solidFill>
            </a:endParaRPr>
          </a:p>
          <a:p>
            <a:pPr lvl="2"/>
            <a:r>
              <a:rPr lang="en-IN" sz="1800" b="1" dirty="0">
                <a:solidFill>
                  <a:srgbClr val="002060"/>
                </a:solidFill>
              </a:rPr>
              <a:t>Online analytical processing (OLAP) systems</a:t>
            </a:r>
            <a:r>
              <a:rPr lang="en-IN" sz="1800" b="1" dirty="0"/>
              <a:t> </a:t>
            </a:r>
            <a:r>
              <a:rPr lang="en-IN" sz="1800" dirty="0"/>
              <a:t>allow interactive querying</a:t>
            </a:r>
          </a:p>
          <a:p>
            <a:pPr lvl="2"/>
            <a:endParaRPr lang="en-IN" sz="1800" dirty="0"/>
          </a:p>
          <a:p>
            <a:pPr lvl="2"/>
            <a:r>
              <a:rPr lang="en-IN" sz="1800" dirty="0"/>
              <a:t>Statistical analysis using tools such as R/SAS/SPSS</a:t>
            </a:r>
          </a:p>
          <a:p>
            <a:pPr lvl="3"/>
            <a:endParaRPr lang="en-IN" sz="1800" dirty="0"/>
          </a:p>
          <a:p>
            <a:pPr lvl="3"/>
            <a:r>
              <a:rPr lang="en-IN" sz="1800" dirty="0"/>
              <a:t>Including extensions for parallel processing of big data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Build </a:t>
            </a:r>
            <a:r>
              <a:rPr lang="en-IN" sz="1800" b="1" dirty="0">
                <a:solidFill>
                  <a:srgbClr val="002060"/>
                </a:solidFill>
              </a:rPr>
              <a:t>predictive models </a:t>
            </a:r>
            <a:r>
              <a:rPr lang="en-IN" sz="1800" dirty="0"/>
              <a:t>and use the models for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835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Predictive models are widely used today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E.g., use  customer profile features (e.g. income, age, gender, education, employment) and past history of a customer to predict likelihood of default on loan</a:t>
            </a:r>
          </a:p>
          <a:p>
            <a:pPr marL="857250" lvl="2" indent="0">
              <a:buNone/>
            </a:pPr>
            <a:r>
              <a:rPr lang="en-IN" sz="1800" dirty="0"/>
              <a:t> </a:t>
            </a:r>
          </a:p>
          <a:p>
            <a:pPr lvl="2"/>
            <a:r>
              <a:rPr lang="en-IN" sz="1800" dirty="0"/>
              <a:t>and use prediction to make loan decision</a:t>
            </a:r>
          </a:p>
          <a:p>
            <a:pPr lvl="1"/>
            <a:endParaRPr lang="en-IN" sz="1800" dirty="0"/>
          </a:p>
          <a:p>
            <a:pPr lvl="1"/>
            <a:r>
              <a:rPr lang="en-IN" sz="1800" dirty="0"/>
              <a:t>E.g., use past history of sales (by season) to predict future sales</a:t>
            </a:r>
          </a:p>
          <a:p>
            <a:pPr lvl="2"/>
            <a:endParaRPr lang="en-IN" sz="1800" dirty="0"/>
          </a:p>
          <a:p>
            <a:pPr lvl="2"/>
            <a:r>
              <a:rPr lang="en-IN" sz="1800" dirty="0"/>
              <a:t>And use it to decide what/how much to produce/stock</a:t>
            </a:r>
          </a:p>
          <a:p>
            <a:pPr lvl="2"/>
            <a:endParaRPr lang="en-IN" sz="1800" dirty="0"/>
          </a:p>
          <a:p>
            <a:pPr lvl="2"/>
            <a:r>
              <a:rPr lang="en-IN" sz="1800" dirty="0"/>
              <a:t>And to target customers</a:t>
            </a:r>
          </a:p>
        </p:txBody>
      </p:sp>
    </p:spTree>
    <p:extLst>
      <p:ext uri="{BB962C8B-B14F-4D97-AF65-F5344CB8AC3E}">
        <p14:creationId xmlns:p14="http://schemas.microsoft.com/office/powerpoint/2010/main" val="422361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Other examples of business decisions: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What items to stock?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What insurance premium to change?</a:t>
            </a:r>
          </a:p>
          <a:p>
            <a:pPr lvl="1"/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To whom to send advertisements?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7681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02A6-7AD9-4545-BBC7-CA6D7176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363A-05FD-4D48-9D74-7700AF25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solidFill>
                  <a:srgbClr val="002060"/>
                </a:solidFill>
              </a:rPr>
              <a:t>Machine learning </a:t>
            </a:r>
            <a:r>
              <a:rPr lang="en-IN" sz="1800" dirty="0"/>
              <a:t>techniques are key to finding patterns in data and making predictions</a:t>
            </a:r>
          </a:p>
          <a:p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b="1" dirty="0">
                <a:solidFill>
                  <a:srgbClr val="002060"/>
                </a:solidFill>
              </a:rPr>
              <a:t>Data mining </a:t>
            </a:r>
            <a:r>
              <a:rPr lang="en-IN" sz="1800" dirty="0"/>
              <a:t>extends techniques developed by machine-learning communities to run them on very large datasets</a:t>
            </a:r>
          </a:p>
          <a:p>
            <a:endParaRPr lang="en-IN" sz="1800" dirty="0"/>
          </a:p>
          <a:p>
            <a:r>
              <a:rPr lang="en-IN" sz="1800" dirty="0"/>
              <a:t>The term </a:t>
            </a:r>
            <a:r>
              <a:rPr lang="en-IN" sz="1800" b="1" dirty="0">
                <a:solidFill>
                  <a:srgbClr val="002060"/>
                </a:solidFill>
              </a:rPr>
              <a:t>business intelligence (BI) </a:t>
            </a:r>
            <a:r>
              <a:rPr lang="en-IN" sz="1800" dirty="0"/>
              <a:t>is synonym for data analytics</a:t>
            </a:r>
          </a:p>
          <a:p>
            <a:endParaRPr lang="en-IN" sz="1800" dirty="0"/>
          </a:p>
          <a:p>
            <a:r>
              <a:rPr lang="en-IN" sz="1800" dirty="0"/>
              <a:t>The term </a:t>
            </a:r>
            <a:r>
              <a:rPr lang="en-IN" sz="1800" b="1" dirty="0">
                <a:solidFill>
                  <a:srgbClr val="002060"/>
                </a:solidFill>
              </a:rPr>
              <a:t>decision support </a:t>
            </a:r>
            <a:r>
              <a:rPr lang="en-IN" sz="1800" dirty="0"/>
              <a:t>focuses on reporting and aggregation </a:t>
            </a:r>
          </a:p>
        </p:txBody>
      </p:sp>
    </p:spTree>
    <p:extLst>
      <p:ext uri="{BB962C8B-B14F-4D97-AF65-F5344CB8AC3E}">
        <p14:creationId xmlns:p14="http://schemas.microsoft.com/office/powerpoint/2010/main" val="246031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>
            <a:spLocks noGrp="1"/>
          </p:cNvSpPr>
          <p:nvPr>
            <p:ph type="title"/>
          </p:nvPr>
        </p:nvSpPr>
        <p:spPr>
          <a:xfrm>
            <a:off x="98474" y="160546"/>
            <a:ext cx="8525021" cy="6078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buSzPts val="990"/>
            </a:pPr>
            <a:r>
              <a:rPr lang="en" sz="2300" dirty="0"/>
              <a:t>Data Warehouse Concepts</a:t>
            </a:r>
            <a:br>
              <a:rPr lang="en" sz="2300" dirty="0"/>
            </a:br>
            <a:r>
              <a:rPr lang="en" sz="2300" dirty="0"/>
              <a:t>Privacy-Preserved National Clinical Data Warehouse Architecture</a:t>
            </a:r>
            <a:br>
              <a:rPr lang="en" sz="2300" dirty="0"/>
            </a:br>
            <a:r>
              <a:rPr lang="en" sz="2300" dirty="0">
                <a:solidFill>
                  <a:srgbClr val="FF0000"/>
                </a:solidFill>
              </a:rPr>
              <a:t>(NCDW)</a:t>
            </a:r>
            <a:endParaRPr sz="2300" dirty="0">
              <a:solidFill>
                <a:srgbClr val="FF0000"/>
              </a:solidFill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631718"/>
            <a:ext cx="9143999" cy="41177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6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18899</TotalTime>
  <Words>2234</Words>
  <Application>Microsoft Office PowerPoint</Application>
  <PresentationFormat>On-screen Show (4:3)</PresentationFormat>
  <Paragraphs>260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Helvetica</vt:lpstr>
      <vt:lpstr>Monotype Sorts</vt:lpstr>
      <vt:lpstr>Times New Roman</vt:lpstr>
      <vt:lpstr>Webdings</vt:lpstr>
      <vt:lpstr>Wingdings</vt:lpstr>
      <vt:lpstr>db</vt:lpstr>
      <vt:lpstr>Data Warehouse Design  and Data Analytics </vt:lpstr>
      <vt:lpstr>Data Analytics </vt:lpstr>
      <vt:lpstr>Overview</vt:lpstr>
      <vt:lpstr>Overview (Cont.)</vt:lpstr>
      <vt:lpstr>Overview (Cont.)</vt:lpstr>
      <vt:lpstr>Overview (Cont.)</vt:lpstr>
      <vt:lpstr>Overview (Cont.)</vt:lpstr>
      <vt:lpstr>Overview (Cont.)</vt:lpstr>
      <vt:lpstr>Data Warehouse Concepts Privacy-Preserved National Clinical Data Warehouse Architecture (NCDW)</vt:lpstr>
      <vt:lpstr>Data Warehouse Concepts</vt:lpstr>
      <vt:lpstr>Data Warehouse Concepts</vt:lpstr>
      <vt:lpstr>Data Warehouse Concepts</vt:lpstr>
      <vt:lpstr>Data Warehouse Concepts</vt:lpstr>
      <vt:lpstr>Data Warehouse Concepts</vt:lpstr>
      <vt:lpstr>Designing Star Schema</vt:lpstr>
      <vt:lpstr>Designing Star Schema</vt:lpstr>
      <vt:lpstr>Multidimensional Data Model for NCDW</vt:lpstr>
      <vt:lpstr>Data Analysis and OLAP</vt:lpstr>
      <vt:lpstr>Example sales relation </vt:lpstr>
      <vt:lpstr>Cross Tabulation of sales by item_name and color</vt:lpstr>
      <vt:lpstr>Cross Tabulation of sales by item_name and color</vt:lpstr>
      <vt:lpstr>Data Cube</vt:lpstr>
      <vt:lpstr>Hierarchies on Dimensions</vt:lpstr>
      <vt:lpstr>Hierarchies on Dimensions</vt:lpstr>
      <vt:lpstr>Hierarchies on Dimensions</vt:lpstr>
      <vt:lpstr>Hierarchies on Dimensions</vt:lpstr>
      <vt:lpstr>Data Warehouse Queries</vt:lpstr>
      <vt:lpstr>Data Warehouse Queries</vt:lpstr>
      <vt:lpstr>Data Warehouse Queries</vt:lpstr>
      <vt:lpstr>Data Warehouse Queries</vt:lpstr>
    </vt:vector>
  </TitlesOfParts>
  <Company>IIT Bombay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22: Advanced Querying and Information Retrieval</dc:title>
  <dc:creator>S. Sudarshan</dc:creator>
  <cp:lastModifiedBy>NSU</cp:lastModifiedBy>
  <cp:revision>744</cp:revision>
  <cp:lastPrinted>2000-07-13T17:21:22Z</cp:lastPrinted>
  <dcterms:created xsi:type="dcterms:W3CDTF">2000-03-22T16:02:45Z</dcterms:created>
  <dcterms:modified xsi:type="dcterms:W3CDTF">2025-04-09T01:42:46Z</dcterms:modified>
</cp:coreProperties>
</file>