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1" r:id="rId7"/>
    <p:sldId id="272" r:id="rId8"/>
    <p:sldId id="293" r:id="rId9"/>
    <p:sldId id="294" r:id="rId10"/>
    <p:sldId id="295" r:id="rId11"/>
    <p:sldId id="296" r:id="rId12"/>
  </p:sldIdLst>
  <p:sldSz cx="9144000" cy="6858000" type="screen4x3"/>
  <p:notesSz cx="7077075" cy="9363075"/>
  <p:embeddedFontLst>
    <p:embeddedFont>
      <p:font typeface="Book Antiqua" panose="02040602050305030304" pitchFamily="18" charset="0"/>
      <p:regular r:id="rId14"/>
      <p:bold r:id="rId15"/>
      <p:italic r:id="rId16"/>
      <p:boldItalic r:id="rId17"/>
    </p:embeddedFont>
    <p:embeddedFont>
      <p:font typeface="Helvetica Neue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98">
          <p15:clr>
            <a:srgbClr val="A4A3A4"/>
          </p15:clr>
        </p15:guide>
        <p15:guide id="2" pos="525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hu7zFPC1ArPuDjlDgoHkU7Qn3D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698"/>
        <p:guide pos="5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59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08952" y="0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96975" y="703263"/>
            <a:ext cx="4683125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8030" y="4447781"/>
            <a:ext cx="5661018" cy="421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93961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08952" y="8893961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sldNum" idx="12"/>
          </p:nvPr>
        </p:nvSpPr>
        <p:spPr>
          <a:xfrm>
            <a:off x="4008952" y="8893961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3263"/>
            <a:ext cx="4683125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0:notes"/>
          <p:cNvSpPr txBox="1">
            <a:spLocks noGrp="1"/>
          </p:cNvSpPr>
          <p:nvPr>
            <p:ph type="sldNum" idx="12"/>
          </p:nvPr>
        </p:nvSpPr>
        <p:spPr>
          <a:xfrm>
            <a:off x="4008952" y="8893961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4" name="Google Shape;93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3263"/>
            <a:ext cx="4683125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5" name="Google Shape;935;p40:notes"/>
          <p:cNvSpPr txBox="1">
            <a:spLocks noGrp="1"/>
          </p:cNvSpPr>
          <p:nvPr>
            <p:ph type="body" idx="1"/>
          </p:nvPr>
        </p:nvSpPr>
        <p:spPr>
          <a:xfrm>
            <a:off x="708030" y="4447781"/>
            <a:ext cx="5661018" cy="421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1:notes"/>
          <p:cNvSpPr txBox="1">
            <a:spLocks noGrp="1"/>
          </p:cNvSpPr>
          <p:nvPr>
            <p:ph type="body" idx="1"/>
          </p:nvPr>
        </p:nvSpPr>
        <p:spPr>
          <a:xfrm>
            <a:off x="708030" y="4447781"/>
            <a:ext cx="5661018" cy="4212424"/>
          </a:xfrm>
          <a:prstGeom prst="rect">
            <a:avLst/>
          </a:prstGeom>
        </p:spPr>
        <p:txBody>
          <a:bodyPr spcFirstLastPara="1" wrap="square" lIns="88850" tIns="44425" rIns="88850" bIns="44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3263"/>
            <a:ext cx="4683125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708030" y="4447781"/>
            <a:ext cx="5661018" cy="4212424"/>
          </a:xfrm>
          <a:prstGeom prst="rect">
            <a:avLst/>
          </a:prstGeom>
        </p:spPr>
        <p:txBody>
          <a:bodyPr spcFirstLastPara="1" wrap="square" lIns="88850" tIns="44425" rIns="88850" bIns="44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3263"/>
            <a:ext cx="4683125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sldNum" idx="12"/>
          </p:nvPr>
        </p:nvSpPr>
        <p:spPr>
          <a:xfrm>
            <a:off x="4008952" y="8893961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3263"/>
            <a:ext cx="4683125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708030" y="4447781"/>
            <a:ext cx="5661018" cy="421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sldNum" idx="12"/>
          </p:nvPr>
        </p:nvSpPr>
        <p:spPr>
          <a:xfrm>
            <a:off x="4008952" y="8893961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3263"/>
            <a:ext cx="4683125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08030" y="4447781"/>
            <a:ext cx="5661018" cy="421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sldNum" idx="12"/>
          </p:nvPr>
        </p:nvSpPr>
        <p:spPr>
          <a:xfrm>
            <a:off x="4008952" y="8893961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3263"/>
            <a:ext cx="4683125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708030" y="4447781"/>
            <a:ext cx="5661018" cy="421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>
            <a:spLocks noGrp="1"/>
          </p:cNvSpPr>
          <p:nvPr>
            <p:ph type="sldNum" idx="12"/>
          </p:nvPr>
        </p:nvSpPr>
        <p:spPr>
          <a:xfrm>
            <a:off x="4008952" y="8893961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3263"/>
            <a:ext cx="4683125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16:notes"/>
          <p:cNvSpPr txBox="1">
            <a:spLocks noGrp="1"/>
          </p:cNvSpPr>
          <p:nvPr>
            <p:ph type="body" idx="1"/>
          </p:nvPr>
        </p:nvSpPr>
        <p:spPr>
          <a:xfrm>
            <a:off x="708030" y="4447781"/>
            <a:ext cx="5661018" cy="421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>
            <a:spLocks noGrp="1"/>
          </p:cNvSpPr>
          <p:nvPr>
            <p:ph type="sldNum" idx="12"/>
          </p:nvPr>
        </p:nvSpPr>
        <p:spPr>
          <a:xfrm>
            <a:off x="4008952" y="8893961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3263"/>
            <a:ext cx="4683125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17:notes"/>
          <p:cNvSpPr txBox="1">
            <a:spLocks noGrp="1"/>
          </p:cNvSpPr>
          <p:nvPr>
            <p:ph type="body" idx="1"/>
          </p:nvPr>
        </p:nvSpPr>
        <p:spPr>
          <a:xfrm>
            <a:off x="708030" y="4447781"/>
            <a:ext cx="5661018" cy="421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8:notes"/>
          <p:cNvSpPr txBox="1">
            <a:spLocks noGrp="1"/>
          </p:cNvSpPr>
          <p:nvPr>
            <p:ph type="body" idx="1"/>
          </p:nvPr>
        </p:nvSpPr>
        <p:spPr>
          <a:xfrm>
            <a:off x="708030" y="4447781"/>
            <a:ext cx="5661018" cy="421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9:notes"/>
          <p:cNvSpPr txBox="1">
            <a:spLocks noGrp="1"/>
          </p:cNvSpPr>
          <p:nvPr>
            <p:ph type="sldNum" idx="12"/>
          </p:nvPr>
        </p:nvSpPr>
        <p:spPr>
          <a:xfrm>
            <a:off x="4008952" y="8893961"/>
            <a:ext cx="3066518" cy="46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7" name="Google Shape;92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703263"/>
            <a:ext cx="4683125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8" name="Google Shape;928;p39:notes"/>
          <p:cNvSpPr txBox="1">
            <a:spLocks noGrp="1"/>
          </p:cNvSpPr>
          <p:nvPr>
            <p:ph type="body" idx="1"/>
          </p:nvPr>
        </p:nvSpPr>
        <p:spPr>
          <a:xfrm>
            <a:off x="708030" y="4447781"/>
            <a:ext cx="5661018" cy="421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850" tIns="44425" rIns="88850" bIns="44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ldNum" idx="12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4"/>
          <p:cNvSpPr txBox="1">
            <a:spLocks noGrp="1"/>
          </p:cNvSpPr>
          <p:nvPr>
            <p:ph type="body" idx="1"/>
          </p:nvPr>
        </p:nvSpPr>
        <p:spPr>
          <a:xfrm rot="5400000">
            <a:off x="2193132" y="-284956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1469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2pPr>
            <a:lvl3pPr marL="1371600" lvl="2" indent="-325755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55" name="Google Shape;55;p5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5"/>
          <p:cNvSpPr txBox="1">
            <a:spLocks noGrp="1"/>
          </p:cNvSpPr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5"/>
          <p:cNvSpPr txBox="1">
            <a:spLocks noGrp="1"/>
          </p:cNvSpPr>
          <p:nvPr>
            <p:ph type="body" idx="1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1469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2pPr>
            <a:lvl3pPr marL="1371600" lvl="2" indent="-325755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59" name="Google Shape;59;p5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6"/>
          <p:cNvSpPr txBox="1">
            <a:spLocks noGrp="1"/>
          </p:cNvSpPr>
          <p:nvPr>
            <p:ph type="body" idx="1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1469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2pPr>
            <a:lvl3pPr marL="1371600" lvl="2" indent="-325755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56"/>
          <p:cNvSpPr txBox="1">
            <a:spLocks noGrp="1"/>
          </p:cNvSpPr>
          <p:nvPr>
            <p:ph type="body" idx="2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1469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2pPr>
            <a:lvl3pPr marL="1371600" lvl="2" indent="-325755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64" name="Google Shape;64;p5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7"/>
          <p:cNvSpPr txBox="1"/>
          <p:nvPr/>
        </p:nvSpPr>
        <p:spPr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7</a:t>
            </a:r>
            <a:r>
              <a:rPr lang="en-US" sz="1600" b="1" baseline="30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16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lang="en-US" sz="12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2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lang="en-US" sz="1200" b="1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www.db-book.com</a:t>
            </a:r>
            <a:r>
              <a:rPr lang="en-US" sz="12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sp>
        <p:nvSpPr>
          <p:cNvPr id="67" name="Google Shape;67;p57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7"/>
          <p:cNvSpPr txBox="1">
            <a:spLocks noGrp="1"/>
          </p:cNvSpPr>
          <p:nvPr>
            <p:ph type="ftr" idx="11"/>
          </p:nvPr>
        </p:nvSpPr>
        <p:spPr>
          <a:xfrm>
            <a:off x="2862263" y="5780088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57"/>
          <p:cNvSpPr txBox="1">
            <a:spLocks noGrp="1"/>
          </p:cNvSpPr>
          <p:nvPr>
            <p:ph type="sldNum" idx="12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57" descr="Cover-6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8"/>
          <p:cNvSpPr txBox="1"/>
          <p:nvPr/>
        </p:nvSpPr>
        <p:spPr>
          <a:xfrm>
            <a:off x="2676525" y="5726113"/>
            <a:ext cx="3689350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7</a:t>
            </a:r>
            <a:r>
              <a:rPr lang="en-US" sz="1600" b="1" baseline="30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lang="en-US" sz="16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lang="en-US" sz="12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2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lang="en-US" sz="1200" b="1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www.db-book.com</a:t>
            </a:r>
            <a:r>
              <a:rPr lang="en-US" sz="1200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sp>
        <p:nvSpPr>
          <p:cNvPr id="73" name="Google Shape;73;p58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4" name="Google Shape;74;p58" descr="Cover-6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331912" cy="17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9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body" idx="1"/>
          </p:nvPr>
        </p:nvSpPr>
        <p:spPr>
          <a:xfrm>
            <a:off x="839585" y="1312261"/>
            <a:ext cx="7886217" cy="5009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63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1469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2pPr>
            <a:lvl3pPr marL="1371600" lvl="2" indent="-325755" algn="l">
              <a:spcBef>
                <a:spcPts val="630"/>
              </a:spcBef>
              <a:spcAft>
                <a:spcPts val="0"/>
              </a:spcAft>
              <a:buSzPts val="1530"/>
              <a:buChar char="4"/>
              <a:defRPr/>
            </a:lvl3pPr>
            <a:lvl4pPr marL="1828800" lvl="3" indent="-3429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6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6"/>
          <p:cNvSpPr txBox="1">
            <a:spLocks noGrp="1"/>
          </p:cNvSpPr>
          <p:nvPr>
            <p:ph type="body" idx="1"/>
          </p:nvPr>
        </p:nvSpPr>
        <p:spPr>
          <a:xfrm>
            <a:off x="768350" y="1102497"/>
            <a:ext cx="8077200" cy="53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7345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  <a:defRPr sz="1700"/>
            </a:lvl1pPr>
            <a:lvl2pPr marL="914400" lvl="1" indent="-347344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•"/>
              <a:defRPr sz="1700"/>
            </a:lvl2pPr>
            <a:lvl3pPr marL="1371600" lvl="2" indent="-33655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3pPr>
            <a:lvl4pPr marL="1828800" lvl="3" indent="-33655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Char char="•"/>
              <a:defRPr sz="1700"/>
            </a:lvl4pPr>
            <a:lvl5pPr marL="2286000" lvl="4" indent="-33655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  <p:sp>
        <p:nvSpPr>
          <p:cNvPr id="21" name="Google Shape;21;p4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7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355600" algn="l"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Char char="▪"/>
              <a:defRPr sz="2000"/>
            </a:lvl1pPr>
            <a:lvl2pPr marL="914400" lvl="1" indent="-228600" algn="l">
              <a:spcBef>
                <a:spcPts val="630"/>
              </a:spcBef>
              <a:spcAft>
                <a:spcPts val="0"/>
              </a:spcAft>
              <a:buSzPts val="1620"/>
              <a:buNone/>
              <a:defRPr sz="1800"/>
            </a:lvl2pPr>
            <a:lvl3pPr marL="1371600" lvl="2" indent="-228600" algn="l">
              <a:spcBef>
                <a:spcPts val="560"/>
              </a:spcBef>
              <a:spcAft>
                <a:spcPts val="0"/>
              </a:spcAft>
              <a:buSzPts val="1360"/>
              <a:buNone/>
              <a:defRPr sz="1600"/>
            </a:lvl3pPr>
            <a:lvl4pPr marL="1828800" lvl="3" indent="-2286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marL="2743200" lvl="5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marL="3200400" lvl="6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marL="3657600" lvl="7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marL="4114800" lvl="8" indent="-228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49"/>
          <p:cNvSpPr txBox="1">
            <a:spLocks noGrp="1"/>
          </p:cNvSpPr>
          <p:nvPr>
            <p:ph type="body" idx="1"/>
          </p:nvPr>
        </p:nvSpPr>
        <p:spPr>
          <a:xfrm>
            <a:off x="768350" y="1102497"/>
            <a:ext cx="3654426" cy="536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7345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  <a:defRPr sz="1700"/>
            </a:lvl1pPr>
            <a:lvl2pPr marL="914400" lvl="1" indent="-347344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•"/>
              <a:defRPr sz="1700"/>
            </a:lvl2pPr>
            <a:lvl3pPr marL="1371600" lvl="2" indent="-33655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3pPr>
            <a:lvl4pPr marL="1828800" lvl="3" indent="-33655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Char char="•"/>
              <a:defRPr sz="1700"/>
            </a:lvl4pPr>
            <a:lvl5pPr marL="2286000" lvl="4" indent="-33655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5pPr>
            <a:lvl6pPr marL="2743200" lvl="5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marL="3200400" lvl="6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marL="3657600" lvl="7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marL="4114800" lvl="8" indent="-31432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50"/>
          <p:cNvSpPr txBox="1">
            <a:spLocks noGrp="1"/>
          </p:cNvSpPr>
          <p:nvPr>
            <p:ph type="body" idx="2"/>
          </p:nvPr>
        </p:nvSpPr>
        <p:spPr>
          <a:xfrm>
            <a:off x="822960" y="2174875"/>
            <a:ext cx="367442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5755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marL="1371600" lvl="2" indent="-320357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marL="1828800" lvl="3" indent="-33655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marL="2286000" lvl="4" indent="-309562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marL="2743200" lvl="5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37" name="Google Shape;37;p5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84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63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5pPr>
            <a:lvl6pPr marL="2743200" lvl="5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6pPr>
            <a:lvl7pPr marL="3200400" lvl="6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7pPr>
            <a:lvl8pPr marL="3657600" lvl="7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8pPr>
            <a:lvl9pPr marL="4114800" lvl="8" indent="-228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38131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5755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marL="1371600" lvl="2" indent="-320357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marL="1828800" lvl="3" indent="-33655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marL="2286000" lvl="4" indent="-309562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marL="2743200" lvl="5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marL="3200400" lvl="6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marL="3657600" lvl="7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marL="4114800" lvl="8" indent="-30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>
            <a:endParaRPr/>
          </a:p>
        </p:txBody>
      </p:sp>
      <p:sp>
        <p:nvSpPr>
          <p:cNvPr id="39" name="Google Shape;39;p5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655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5755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marL="1371600" lvl="2" indent="-320357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marL="1828800" lvl="3" indent="-33655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marL="2286000" lvl="4" indent="-309562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marL="2743200" lvl="5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marL="3200400" lvl="6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marL="3657600" lvl="7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marL="4114800" lvl="8" indent="-32385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>
            <a:endParaRPr/>
          </a:p>
        </p:txBody>
      </p:sp>
      <p:sp>
        <p:nvSpPr>
          <p:cNvPr id="45" name="Google Shape;45;p5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42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marL="2743200" lvl="5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marL="3200400" lvl="6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marL="3657600" lvl="7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marL="4114800" lvl="8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>
            <a:endParaRPr/>
          </a:p>
        </p:txBody>
      </p:sp>
      <p:sp>
        <p:nvSpPr>
          <p:cNvPr id="46" name="Google Shape;46;p5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5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42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marL="2743200" lvl="5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marL="3200400" lvl="6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marL="3657600" lvl="7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marL="4114800" lvl="8" indent="-228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5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body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6550" algn="l" rtl="0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Arial"/>
              <a:buChar char="●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25755" algn="l" rtl="0">
              <a:spcBef>
                <a:spcPts val="595"/>
              </a:spcBef>
              <a:spcAft>
                <a:spcPts val="0"/>
              </a:spcAft>
              <a:buClr>
                <a:srgbClr val="FF9933"/>
              </a:buClr>
              <a:buSzPts val="1530"/>
              <a:buFont typeface="Arial"/>
              <a:buChar char="●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0357" algn="l" rtl="0"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445"/>
              <a:buFont typeface="Arimo"/>
              <a:buChar char="4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6550" algn="l" rtl="0">
              <a:spcBef>
                <a:spcPts val="595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Times New Roman"/>
              <a:buChar char="–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09562" algn="l" rtl="0"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275"/>
              <a:buFont typeface="Helvetica Neue"/>
              <a:buChar char="»"/>
              <a:defRPr sz="17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4325" algn="l" rtl="0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Google Shape;11;p4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44"/>
          <p:cNvSpPr txBox="1"/>
          <p:nvPr/>
        </p:nvSpPr>
        <p:spPr>
          <a:xfrm>
            <a:off x="4532883" y="6613525"/>
            <a:ext cx="34176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000" b="1" i="0" u="none" strike="noStrike" cap="non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13;p44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" name="Google Shape;14;p44"/>
          <p:cNvSpPr/>
          <p:nvPr/>
        </p:nvSpPr>
        <p:spPr>
          <a:xfrm>
            <a:off x="8916988" y="5445125"/>
            <a:ext cx="227012" cy="47625"/>
          </a:xfrm>
          <a:custGeom>
            <a:avLst/>
            <a:gdLst/>
            <a:ahLst/>
            <a:cxnLst/>
            <a:rect l="l" t="t" r="r" b="b"/>
            <a:pathLst>
              <a:path w="285" h="61" extrusionOk="0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0" y="2286000"/>
            <a:ext cx="9144000" cy="126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Distributed Transaction Processing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40"/>
          <p:cNvSpPr txBox="1">
            <a:spLocks noGrp="1"/>
          </p:cNvSpPr>
          <p:nvPr>
            <p:ph type="title"/>
          </p:nvPr>
        </p:nvSpPr>
        <p:spPr>
          <a:xfrm>
            <a:off x="914654" y="182757"/>
            <a:ext cx="8077200" cy="54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Helvetica Neue"/>
                <a:ea typeface="Helvetica Neue"/>
                <a:cs typeface="Helvetica Neue"/>
                <a:sym typeface="Helvetica Neue"/>
              </a:rPr>
              <a:t>Error Conditions with Persistent Messaging</a:t>
            </a:r>
            <a:endParaRPr/>
          </a:p>
        </p:txBody>
      </p:sp>
      <p:sp>
        <p:nvSpPr>
          <p:cNvPr id="938" name="Google Shape;938;p40"/>
          <p:cNvSpPr txBox="1">
            <a:spLocks noGrp="1"/>
          </p:cNvSpPr>
          <p:nvPr>
            <p:ph type="body" idx="1"/>
          </p:nvPr>
        </p:nvSpPr>
        <p:spPr>
          <a:xfrm>
            <a:off x="151891" y="1031179"/>
            <a:ext cx="8473493" cy="355446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80"/>
              <a:buFont typeface="Noto Sans Symbols"/>
              <a:buChar char="▪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Code to handle messages has to take care of variety of failure situations (even assuming guaranteed message delivery)</a:t>
            </a:r>
            <a:endParaRPr/>
          </a:p>
          <a:p>
            <a:pPr marL="342900" lvl="0" indent="-217170" algn="l" rtl="0">
              <a:spcBef>
                <a:spcPts val="63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Font typeface="Noto Sans Symbols"/>
              <a:buChar char="▪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E.g., if destination account does not exist, failure message must be sent back to source site</a:t>
            </a:r>
            <a:endParaRPr/>
          </a:p>
          <a:p>
            <a:pPr marL="342900" lvl="0" indent="-217170" algn="l" rtl="0">
              <a:spcBef>
                <a:spcPts val="630"/>
              </a:spcBef>
              <a:spcAft>
                <a:spcPts val="0"/>
              </a:spcAft>
              <a:buSzPts val="1980"/>
              <a:buFont typeface="Noto Sans Symbols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-342900" algn="l" rtl="0">
              <a:spcBef>
                <a:spcPts val="630"/>
              </a:spcBef>
              <a:spcAft>
                <a:spcPts val="0"/>
              </a:spcAft>
              <a:buSzPts val="1980"/>
              <a:buFont typeface="Noto Sans Symbols"/>
              <a:buChar char="▪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When failure message is received from destination site, or destination site itself does not exist, money must be deposited back in source account</a:t>
            </a:r>
            <a:endParaRPr/>
          </a:p>
          <a:p>
            <a:pPr marL="1085850" lvl="2" indent="-228600" algn="l" rtl="0">
              <a:spcBef>
                <a:spcPts val="630"/>
              </a:spcBef>
              <a:spcAft>
                <a:spcPts val="0"/>
              </a:spcAft>
              <a:buSzPts val="1800"/>
              <a:buChar char="▪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Problem if source account has been closed</a:t>
            </a:r>
            <a:endParaRPr/>
          </a:p>
          <a:p>
            <a:pPr marL="1428750" lvl="3" indent="-228600" algn="l" rtl="0">
              <a:spcBef>
                <a:spcPts val="63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 get humans to take care of problem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3" name="Google Shape;94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738" y="0"/>
            <a:ext cx="6559365" cy="3565715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41"/>
          <p:cNvSpPr txBox="1"/>
          <p:nvPr/>
        </p:nvSpPr>
        <p:spPr>
          <a:xfrm>
            <a:off x="0" y="3671668"/>
            <a:ext cx="9144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Question:</a:t>
            </a: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There is an account A under organization 1 and an account B under organization 2.  Transfer Tk. 5000 from account A to account B using persistent messaging protocol.</a:t>
            </a:r>
            <a:endParaRPr dirty="0"/>
          </a:p>
        </p:txBody>
      </p:sp>
      <p:sp>
        <p:nvSpPr>
          <p:cNvPr id="945" name="Google Shape;945;p41"/>
          <p:cNvSpPr txBox="1"/>
          <p:nvPr/>
        </p:nvSpPr>
        <p:spPr>
          <a:xfrm>
            <a:off x="0" y="4670474"/>
            <a:ext cx="5064369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 READ (A)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A= A – 5000, Write (A), Commit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2: Write persistent message message-A with ID to messageto_send relation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3: Send message-A to organization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4: after receiving of ack, the message is deleted from  the message_to_send relation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6" name="Google Shape;946;p41"/>
          <p:cNvSpPr txBox="1"/>
          <p:nvPr/>
        </p:nvSpPr>
        <p:spPr>
          <a:xfrm>
            <a:off x="5345723" y="4557932"/>
            <a:ext cx="379827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 Receive message-A and execute transaction as: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(B), B = B+5000, Write(B), Commit and Writes to received_message relation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2: After transaction commit, status of mark is set as ‘Processed’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3: Send ack to organization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Transactions</a:t>
            </a:r>
            <a:endParaRPr/>
          </a:p>
        </p:txBody>
      </p:sp>
      <p:sp>
        <p:nvSpPr>
          <p:cNvPr id="154" name="Google Shape;154;p11"/>
          <p:cNvSpPr txBox="1">
            <a:spLocks noGrp="1"/>
          </p:cNvSpPr>
          <p:nvPr>
            <p:ph type="body" idx="1"/>
          </p:nvPr>
        </p:nvSpPr>
        <p:spPr>
          <a:xfrm>
            <a:off x="834501" y="1133856"/>
            <a:ext cx="7563775" cy="323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b="1">
                <a:solidFill>
                  <a:srgbClr val="002060"/>
                </a:solidFill>
              </a:rPr>
              <a:t>Local transactions</a:t>
            </a:r>
            <a:endParaRPr/>
          </a:p>
          <a:p>
            <a:pPr marL="742950" lvl="1" indent="-285750" algn="l" rtl="0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Access/update data at only one database</a:t>
            </a:r>
            <a:endParaRPr/>
          </a:p>
          <a:p>
            <a:pPr marL="342900" lvl="0" indent="-342900" algn="l" rtl="0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b="1">
                <a:solidFill>
                  <a:srgbClr val="002060"/>
                </a:solidFill>
              </a:rPr>
              <a:t>Global transactions</a:t>
            </a:r>
            <a:endParaRPr/>
          </a:p>
          <a:p>
            <a:pPr marL="742950" lvl="1" indent="-285750" algn="l" rtl="0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Access/update data at more than one database</a:t>
            </a:r>
            <a:endParaRPr/>
          </a:p>
          <a:p>
            <a:pPr marL="342900" lvl="0" indent="-342900" algn="l" rtl="0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Key issue: how to ensure ACID properties for transactions in a system with global transactions spanning multiple database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Distributed Transactions</a:t>
            </a:r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768350" y="1102497"/>
            <a:ext cx="7619746" cy="5050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Transaction may access data at several sites.</a:t>
            </a:r>
            <a:endParaRPr/>
          </a:p>
          <a:p>
            <a:pPr marL="742950" lvl="1" indent="-285750" algn="l" rtl="0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Each site has a local </a:t>
            </a:r>
            <a:r>
              <a:rPr lang="en-US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manager </a:t>
            </a:r>
            <a:endParaRPr/>
          </a:p>
          <a:p>
            <a:pPr marL="742950" lvl="1" indent="-285750" algn="l" rtl="0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Each site has a </a:t>
            </a:r>
            <a:r>
              <a:rPr lang="en-US" b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coordinator</a:t>
            </a:r>
            <a:endParaRPr/>
          </a:p>
          <a:p>
            <a:pPr marL="1085850" lvl="2" indent="-228600" algn="l" rtl="0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Global transactions submitted to any transaction coordinator </a:t>
            </a:r>
            <a:endParaRPr/>
          </a:p>
        </p:txBody>
      </p:sp>
      <p:pic>
        <p:nvPicPr>
          <p:cNvPr id="162" name="Google Shape;16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3302895"/>
            <a:ext cx="5320172" cy="28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0" y="117475"/>
            <a:ext cx="457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Distributed Transactions</a:t>
            </a:r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idx="1"/>
          </p:nvPr>
        </p:nvSpPr>
        <p:spPr>
          <a:xfrm>
            <a:off x="0" y="877411"/>
            <a:ext cx="3924886" cy="38634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sz="17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transaction coordinator is responsible for:</a:t>
            </a:r>
            <a:endParaRPr/>
          </a:p>
          <a:p>
            <a:pPr marL="342900" lvl="0" indent="-342900" algn="l" rtl="0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Starting the execution of transactions that originate at the site.</a:t>
            </a:r>
            <a:endParaRPr/>
          </a:p>
          <a:p>
            <a:pPr marL="342900" lvl="0" indent="-342900" algn="l" rtl="0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Distributing subtransactions at appropriate sites for execution.</a:t>
            </a:r>
            <a:endParaRPr/>
          </a:p>
          <a:p>
            <a:pPr marL="342900" lvl="0" indent="-342900" algn="l" rtl="0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Coordinating the termination of each transaction that originates at the site</a:t>
            </a:r>
            <a:endParaRPr/>
          </a:p>
          <a:p>
            <a:pPr marL="742950" lvl="1" indent="-285750" algn="l" rtl="0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transaction must be committed at all sites or aborted at all sites.</a:t>
            </a:r>
            <a:endParaRPr/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9116" y="117475"/>
            <a:ext cx="4651602" cy="24923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13"/>
          <p:cNvGrpSpPr/>
          <p:nvPr/>
        </p:nvGrpSpPr>
        <p:grpSpPr>
          <a:xfrm>
            <a:off x="5219116" y="2780128"/>
            <a:ext cx="3050343" cy="3563729"/>
            <a:chOff x="5219116" y="2681654"/>
            <a:chExt cx="3050343" cy="3563729"/>
          </a:xfrm>
        </p:grpSpPr>
        <p:cxnSp>
          <p:nvCxnSpPr>
            <p:cNvPr id="172" name="Google Shape;172;p13"/>
            <p:cNvCxnSpPr>
              <a:stCxn id="173" idx="3"/>
              <a:endCxn id="174" idx="1"/>
            </p:cNvCxnSpPr>
            <p:nvPr/>
          </p:nvCxnSpPr>
          <p:spPr>
            <a:xfrm>
              <a:off x="5809957" y="4035669"/>
              <a:ext cx="18687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75" name="Google Shape;175;p13"/>
            <p:cNvGrpSpPr/>
            <p:nvPr/>
          </p:nvGrpSpPr>
          <p:grpSpPr>
            <a:xfrm>
              <a:off x="5219116" y="2681654"/>
              <a:ext cx="3050343" cy="3563729"/>
              <a:chOff x="5219116" y="2681654"/>
              <a:chExt cx="3050343" cy="3563729"/>
            </a:xfrm>
          </p:grpSpPr>
          <p:grpSp>
            <p:nvGrpSpPr>
              <p:cNvPr id="176" name="Google Shape;176;p13"/>
              <p:cNvGrpSpPr/>
              <p:nvPr/>
            </p:nvGrpSpPr>
            <p:grpSpPr>
              <a:xfrm>
                <a:off x="5219116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73" name="Google Shape;173;p13"/>
                <p:cNvSpPr/>
                <p:nvPr/>
              </p:nvSpPr>
              <p:spPr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Site1</a:t>
                  </a:r>
                  <a:endParaRPr/>
                </a:p>
              </p:txBody>
            </p:sp>
            <p:sp>
              <p:nvSpPr>
                <p:cNvPr id="177" name="Google Shape;177;p13"/>
                <p:cNvSpPr/>
                <p:nvPr/>
              </p:nvSpPr>
              <p:spPr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Helvetica Neue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TC1</a:t>
                  </a:r>
                  <a:endParaRPr/>
                </a:p>
              </p:txBody>
            </p:sp>
            <p:sp>
              <p:nvSpPr>
                <p:cNvPr id="178" name="Google Shape;178;p13"/>
                <p:cNvSpPr/>
                <p:nvPr/>
              </p:nvSpPr>
              <p:spPr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Helvetica Neue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TM1</a:t>
                  </a:r>
                  <a:endParaRPr/>
                </a:p>
              </p:txBody>
            </p:sp>
          </p:grpSp>
          <p:grpSp>
            <p:nvGrpSpPr>
              <p:cNvPr id="179" name="Google Shape;179;p13"/>
              <p:cNvGrpSpPr/>
              <p:nvPr/>
            </p:nvGrpSpPr>
            <p:grpSpPr>
              <a:xfrm>
                <a:off x="7678618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74" name="Google Shape;174;p13"/>
                <p:cNvSpPr/>
                <p:nvPr/>
              </p:nvSpPr>
              <p:spPr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Site3</a:t>
                  </a:r>
                  <a:endParaRPr/>
                </a:p>
              </p:txBody>
            </p:sp>
            <p:sp>
              <p:nvSpPr>
                <p:cNvPr id="180" name="Google Shape;180;p13"/>
                <p:cNvSpPr/>
                <p:nvPr/>
              </p:nvSpPr>
              <p:spPr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Helvetica Neue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TC3</a:t>
                  </a:r>
                  <a:endParaRPr/>
                </a:p>
              </p:txBody>
            </p:sp>
            <p:sp>
              <p:nvSpPr>
                <p:cNvPr id="181" name="Google Shape;181;p13"/>
                <p:cNvSpPr/>
                <p:nvPr/>
              </p:nvSpPr>
              <p:spPr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Helvetica Neue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TM3</a:t>
                  </a:r>
                  <a:endParaRPr/>
                </a:p>
              </p:txBody>
            </p:sp>
          </p:grpSp>
          <p:grpSp>
            <p:nvGrpSpPr>
              <p:cNvPr id="182" name="Google Shape;182;p13"/>
              <p:cNvGrpSpPr/>
              <p:nvPr/>
            </p:nvGrpSpPr>
            <p:grpSpPr>
              <a:xfrm>
                <a:off x="6473482" y="2681654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83" name="Google Shape;183;p13"/>
                <p:cNvSpPr/>
                <p:nvPr/>
              </p:nvSpPr>
              <p:spPr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Site4</a:t>
                  </a:r>
                  <a:endParaRPr/>
                </a:p>
              </p:txBody>
            </p:sp>
            <p:sp>
              <p:nvSpPr>
                <p:cNvPr id="184" name="Google Shape;184;p13"/>
                <p:cNvSpPr/>
                <p:nvPr/>
              </p:nvSpPr>
              <p:spPr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Helvetica Neue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TC4</a:t>
                  </a:r>
                  <a:endParaRPr/>
                </a:p>
              </p:txBody>
            </p:sp>
            <p:sp>
              <p:nvSpPr>
                <p:cNvPr id="185" name="Google Shape;185;p13"/>
                <p:cNvSpPr/>
                <p:nvPr/>
              </p:nvSpPr>
              <p:spPr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Helvetica Neue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TM4</a:t>
                  </a:r>
                  <a:endParaRPr/>
                </a:p>
              </p:txBody>
            </p:sp>
          </p:grpSp>
          <p:grpSp>
            <p:nvGrpSpPr>
              <p:cNvPr id="186" name="Google Shape;186;p13"/>
              <p:cNvGrpSpPr/>
              <p:nvPr/>
            </p:nvGrpSpPr>
            <p:grpSpPr>
              <a:xfrm>
                <a:off x="6500448" y="5032045"/>
                <a:ext cx="590841" cy="1213338"/>
                <a:chOff x="5219116" y="3429000"/>
                <a:chExt cx="590841" cy="1213338"/>
              </a:xfrm>
            </p:grpSpPr>
            <p:sp>
              <p:nvSpPr>
                <p:cNvPr id="187" name="Google Shape;187;p13"/>
                <p:cNvSpPr/>
                <p:nvPr/>
              </p:nvSpPr>
              <p:spPr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Site2</a:t>
                  </a:r>
                  <a:endParaRPr/>
                </a:p>
              </p:txBody>
            </p:sp>
            <p:sp>
              <p:nvSpPr>
                <p:cNvPr id="188" name="Google Shape;188;p13"/>
                <p:cNvSpPr/>
                <p:nvPr/>
              </p:nvSpPr>
              <p:spPr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Helvetica Neue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TC2</a:t>
                  </a:r>
                  <a:endParaRPr/>
                </a:p>
              </p:txBody>
            </p:sp>
            <p:sp>
              <p:nvSpPr>
                <p:cNvPr id="189" name="Google Shape;189;p13"/>
                <p:cNvSpPr/>
                <p:nvPr/>
              </p:nvSpPr>
              <p:spPr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Helvetica Neue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TM2</a:t>
                  </a:r>
                  <a:endParaRPr/>
                </a:p>
              </p:txBody>
            </p:sp>
          </p:grpSp>
          <p:cxnSp>
            <p:nvCxnSpPr>
              <p:cNvPr id="190" name="Google Shape;190;p13"/>
              <p:cNvCxnSpPr>
                <a:stCxn id="173" idx="3"/>
                <a:endCxn id="183" idx="1"/>
              </p:cNvCxnSpPr>
              <p:nvPr/>
            </p:nvCxnSpPr>
            <p:spPr>
              <a:xfrm rot="10800000" flipH="1">
                <a:off x="5809957" y="3288369"/>
                <a:ext cx="663600" cy="7473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1" name="Google Shape;191;p13"/>
              <p:cNvCxnSpPr>
                <a:stCxn id="173" idx="3"/>
                <a:endCxn id="187" idx="1"/>
              </p:cNvCxnSpPr>
              <p:nvPr/>
            </p:nvCxnSpPr>
            <p:spPr>
              <a:xfrm>
                <a:off x="5809957" y="4035669"/>
                <a:ext cx="690600" cy="16029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2" name="Google Shape;192;p13"/>
              <p:cNvCxnSpPr>
                <a:stCxn id="174" idx="1"/>
                <a:endCxn id="187" idx="3"/>
              </p:cNvCxnSpPr>
              <p:nvPr/>
            </p:nvCxnSpPr>
            <p:spPr>
              <a:xfrm flipH="1">
                <a:off x="7091218" y="4035669"/>
                <a:ext cx="587400" cy="16029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3" name="Google Shape;193;p13"/>
              <p:cNvCxnSpPr>
                <a:stCxn id="183" idx="3"/>
                <a:endCxn id="174" idx="1"/>
              </p:cNvCxnSpPr>
              <p:nvPr/>
            </p:nvCxnSpPr>
            <p:spPr>
              <a:xfrm>
                <a:off x="7064323" y="3288323"/>
                <a:ext cx="614400" cy="7473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4" name="Google Shape;194;p13"/>
              <p:cNvCxnSpPr>
                <a:stCxn id="183" idx="2"/>
                <a:endCxn id="187" idx="0"/>
              </p:cNvCxnSpPr>
              <p:nvPr/>
            </p:nvCxnSpPr>
            <p:spPr>
              <a:xfrm>
                <a:off x="6768902" y="3894992"/>
                <a:ext cx="27000" cy="11370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195" name="Google Shape;195;p13"/>
          <p:cNvSpPr txBox="1"/>
          <p:nvPr/>
        </p:nvSpPr>
        <p:spPr>
          <a:xfrm>
            <a:off x="0" y="4867422"/>
            <a:ext cx="3924886" cy="10772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 1</a:t>
            </a:r>
            <a:r>
              <a:rPr lang="en-US" sz="1600" b="1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 3 has initiated Transaction T to transfer Tk. 1000 from account P at site 4 to account Q at site 2. Write down the tasks of TC3.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>
            <a:spLocks noGrp="1"/>
          </p:cNvSpPr>
          <p:nvPr>
            <p:ph type="title"/>
          </p:nvPr>
        </p:nvSpPr>
        <p:spPr>
          <a:xfrm>
            <a:off x="1" y="0"/>
            <a:ext cx="457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Distributed Transactions</a:t>
            </a:r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body" idx="1"/>
          </p:nvPr>
        </p:nvSpPr>
        <p:spPr>
          <a:xfrm>
            <a:off x="0" y="1023629"/>
            <a:ext cx="3691108" cy="24053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Each local </a:t>
            </a: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 manager </a:t>
            </a: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responsible for:</a:t>
            </a:r>
            <a:endParaRPr/>
          </a:p>
          <a:p>
            <a:pPr marL="742950" lvl="1" indent="-285750" algn="l" rtl="0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Maintaining a log for recovery purposes</a:t>
            </a:r>
            <a:endParaRPr/>
          </a:p>
          <a:p>
            <a:pPr marL="742950" lvl="1" indent="-285750" algn="l" rtl="0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Coordinating the execution </a:t>
            </a:r>
            <a:b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and commit/abort of the </a:t>
            </a:r>
            <a:b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700">
                <a:latin typeface="Helvetica Neue"/>
                <a:ea typeface="Helvetica Neue"/>
                <a:cs typeface="Helvetica Neue"/>
                <a:sym typeface="Helvetica Neue"/>
              </a:rPr>
              <a:t>transactions exe</a:t>
            </a: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cuting </a:t>
            </a:r>
            <a:b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>
                <a:latin typeface="Helvetica Neue"/>
                <a:ea typeface="Helvetica Neue"/>
                <a:cs typeface="Helvetica Neue"/>
                <a:sym typeface="Helvetica Neue"/>
              </a:rPr>
              <a:t>at that site.</a:t>
            </a:r>
            <a:endParaRPr/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2398" y="302093"/>
            <a:ext cx="4651602" cy="24923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14"/>
          <p:cNvGrpSpPr/>
          <p:nvPr/>
        </p:nvGrpSpPr>
        <p:grpSpPr>
          <a:xfrm>
            <a:off x="5219116" y="2780128"/>
            <a:ext cx="3050343" cy="3563729"/>
            <a:chOff x="5219116" y="2681654"/>
            <a:chExt cx="3050343" cy="3563729"/>
          </a:xfrm>
        </p:grpSpPr>
        <p:cxnSp>
          <p:nvCxnSpPr>
            <p:cNvPr id="205" name="Google Shape;205;p14"/>
            <p:cNvCxnSpPr>
              <a:stCxn id="206" idx="3"/>
              <a:endCxn id="207" idx="1"/>
            </p:cNvCxnSpPr>
            <p:nvPr/>
          </p:nvCxnSpPr>
          <p:spPr>
            <a:xfrm>
              <a:off x="5809957" y="4035669"/>
              <a:ext cx="18687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08" name="Google Shape;208;p14"/>
            <p:cNvGrpSpPr/>
            <p:nvPr/>
          </p:nvGrpSpPr>
          <p:grpSpPr>
            <a:xfrm>
              <a:off x="5219116" y="2681654"/>
              <a:ext cx="3050343" cy="3563729"/>
              <a:chOff x="5219116" y="2681654"/>
              <a:chExt cx="3050343" cy="3563729"/>
            </a:xfrm>
          </p:grpSpPr>
          <p:grpSp>
            <p:nvGrpSpPr>
              <p:cNvPr id="209" name="Google Shape;209;p14"/>
              <p:cNvGrpSpPr/>
              <p:nvPr/>
            </p:nvGrpSpPr>
            <p:grpSpPr>
              <a:xfrm>
                <a:off x="5219116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06" name="Google Shape;206;p14"/>
                <p:cNvSpPr/>
                <p:nvPr/>
              </p:nvSpPr>
              <p:spPr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Site1</a:t>
                  </a:r>
                  <a:endParaRPr/>
                </a:p>
              </p:txBody>
            </p:sp>
            <p:sp>
              <p:nvSpPr>
                <p:cNvPr id="210" name="Google Shape;210;p14"/>
                <p:cNvSpPr/>
                <p:nvPr/>
              </p:nvSpPr>
              <p:spPr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Helvetica Neue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TC1</a:t>
                  </a:r>
                  <a:endParaRPr/>
                </a:p>
              </p:txBody>
            </p:sp>
            <p:sp>
              <p:nvSpPr>
                <p:cNvPr id="211" name="Google Shape;211;p14"/>
                <p:cNvSpPr/>
                <p:nvPr/>
              </p:nvSpPr>
              <p:spPr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Helvetica Neue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TM1</a:t>
                  </a:r>
                  <a:endParaRPr/>
                </a:p>
              </p:txBody>
            </p:sp>
          </p:grpSp>
          <p:grpSp>
            <p:nvGrpSpPr>
              <p:cNvPr id="212" name="Google Shape;212;p14"/>
              <p:cNvGrpSpPr/>
              <p:nvPr/>
            </p:nvGrpSpPr>
            <p:grpSpPr>
              <a:xfrm>
                <a:off x="7678618" y="3429000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07" name="Google Shape;207;p14"/>
                <p:cNvSpPr/>
                <p:nvPr/>
              </p:nvSpPr>
              <p:spPr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Site3</a:t>
                  </a:r>
                  <a:endParaRPr/>
                </a:p>
              </p:txBody>
            </p:sp>
            <p:sp>
              <p:nvSpPr>
                <p:cNvPr id="213" name="Google Shape;213;p14"/>
                <p:cNvSpPr/>
                <p:nvPr/>
              </p:nvSpPr>
              <p:spPr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Helvetica Neue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TC3</a:t>
                  </a:r>
                  <a:endParaRPr/>
                </a:p>
              </p:txBody>
            </p:sp>
            <p:sp>
              <p:nvSpPr>
                <p:cNvPr id="214" name="Google Shape;214;p14"/>
                <p:cNvSpPr/>
                <p:nvPr/>
              </p:nvSpPr>
              <p:spPr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Helvetica Neue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TM3</a:t>
                  </a:r>
                  <a:endParaRPr/>
                </a:p>
              </p:txBody>
            </p:sp>
          </p:grpSp>
          <p:grpSp>
            <p:nvGrpSpPr>
              <p:cNvPr id="215" name="Google Shape;215;p14"/>
              <p:cNvGrpSpPr/>
              <p:nvPr/>
            </p:nvGrpSpPr>
            <p:grpSpPr>
              <a:xfrm>
                <a:off x="6473482" y="2681654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16" name="Google Shape;216;p14"/>
                <p:cNvSpPr/>
                <p:nvPr/>
              </p:nvSpPr>
              <p:spPr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Site4</a:t>
                  </a:r>
                  <a:endParaRPr/>
                </a:p>
              </p:txBody>
            </p:sp>
            <p:sp>
              <p:nvSpPr>
                <p:cNvPr id="217" name="Google Shape;217;p14"/>
                <p:cNvSpPr/>
                <p:nvPr/>
              </p:nvSpPr>
              <p:spPr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Helvetica Neue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TC4</a:t>
                  </a:r>
                  <a:endParaRPr/>
                </a:p>
              </p:txBody>
            </p:sp>
            <p:sp>
              <p:nvSpPr>
                <p:cNvPr id="218" name="Google Shape;218;p14"/>
                <p:cNvSpPr/>
                <p:nvPr/>
              </p:nvSpPr>
              <p:spPr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Helvetica Neue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TM4</a:t>
                  </a:r>
                  <a:endParaRPr/>
                </a:p>
              </p:txBody>
            </p:sp>
          </p:grpSp>
          <p:grpSp>
            <p:nvGrpSpPr>
              <p:cNvPr id="219" name="Google Shape;219;p14"/>
              <p:cNvGrpSpPr/>
              <p:nvPr/>
            </p:nvGrpSpPr>
            <p:grpSpPr>
              <a:xfrm>
                <a:off x="6500448" y="5032045"/>
                <a:ext cx="590841" cy="1213338"/>
                <a:chOff x="5219116" y="3429000"/>
                <a:chExt cx="590841" cy="1213338"/>
              </a:xfrm>
            </p:grpSpPr>
            <p:sp>
              <p:nvSpPr>
                <p:cNvPr id="220" name="Google Shape;220;p14"/>
                <p:cNvSpPr/>
                <p:nvPr/>
              </p:nvSpPr>
              <p:spPr>
                <a:xfrm>
                  <a:off x="5219116" y="3429000"/>
                  <a:ext cx="590841" cy="1213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Site2</a:t>
                  </a:r>
                  <a:endParaRPr/>
                </a:p>
              </p:txBody>
            </p:sp>
            <p:sp>
              <p:nvSpPr>
                <p:cNvPr id="221" name="Google Shape;221;p14"/>
                <p:cNvSpPr/>
                <p:nvPr/>
              </p:nvSpPr>
              <p:spPr>
                <a:xfrm>
                  <a:off x="5275388" y="3754315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Helvetica Neue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TC2</a:t>
                  </a:r>
                  <a:endParaRPr/>
                </a:p>
              </p:txBody>
            </p:sp>
            <p:sp>
              <p:nvSpPr>
                <p:cNvPr id="222" name="Google Shape;222;p14"/>
                <p:cNvSpPr/>
                <p:nvPr/>
              </p:nvSpPr>
              <p:spPr>
                <a:xfrm>
                  <a:off x="5315244" y="4258406"/>
                  <a:ext cx="429063" cy="281354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0" tIns="0" rIns="0" bIns="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Helvetica Neue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TM2</a:t>
                  </a:r>
                  <a:endParaRPr/>
                </a:p>
              </p:txBody>
            </p:sp>
          </p:grpSp>
          <p:cxnSp>
            <p:nvCxnSpPr>
              <p:cNvPr id="223" name="Google Shape;223;p14"/>
              <p:cNvCxnSpPr>
                <a:stCxn id="206" idx="3"/>
                <a:endCxn id="216" idx="1"/>
              </p:cNvCxnSpPr>
              <p:nvPr/>
            </p:nvCxnSpPr>
            <p:spPr>
              <a:xfrm rot="10800000" flipH="1">
                <a:off x="5809957" y="3288369"/>
                <a:ext cx="663600" cy="7473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24;p14"/>
              <p:cNvCxnSpPr>
                <a:stCxn id="206" idx="3"/>
                <a:endCxn id="220" idx="1"/>
              </p:cNvCxnSpPr>
              <p:nvPr/>
            </p:nvCxnSpPr>
            <p:spPr>
              <a:xfrm>
                <a:off x="5809957" y="4035669"/>
                <a:ext cx="690600" cy="16029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5" name="Google Shape;225;p14"/>
              <p:cNvCxnSpPr>
                <a:stCxn id="207" idx="1"/>
                <a:endCxn id="220" idx="3"/>
              </p:cNvCxnSpPr>
              <p:nvPr/>
            </p:nvCxnSpPr>
            <p:spPr>
              <a:xfrm flipH="1">
                <a:off x="7091218" y="4035669"/>
                <a:ext cx="587400" cy="16029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4"/>
              <p:cNvCxnSpPr>
                <a:stCxn id="216" idx="3"/>
                <a:endCxn id="207" idx="1"/>
              </p:cNvCxnSpPr>
              <p:nvPr/>
            </p:nvCxnSpPr>
            <p:spPr>
              <a:xfrm>
                <a:off x="7064323" y="3288323"/>
                <a:ext cx="614400" cy="7473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7" name="Google Shape;227;p14"/>
              <p:cNvCxnSpPr>
                <a:stCxn id="216" idx="2"/>
                <a:endCxn id="220" idx="0"/>
              </p:cNvCxnSpPr>
              <p:nvPr/>
            </p:nvCxnSpPr>
            <p:spPr>
              <a:xfrm>
                <a:off x="6768902" y="3894992"/>
                <a:ext cx="27000" cy="11370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>
                <a:solidFill>
                  <a:srgbClr val="00206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228" name="Google Shape;228;p14"/>
          <p:cNvSpPr txBox="1"/>
          <p:nvPr/>
        </p:nvSpPr>
        <p:spPr>
          <a:xfrm>
            <a:off x="-8795" y="3737902"/>
            <a:ext cx="3924886" cy="15696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Discussion 2: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Site 3 has initiated Transaction T to transfer Tk. 1000 from account P at site 4 to account Q at site 2 and transaction T1 to add Tk. 5000 to account R at site 3.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down the tasks of TM3.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6"/>
          <p:cNvGrpSpPr/>
          <p:nvPr/>
        </p:nvGrpSpPr>
        <p:grpSpPr>
          <a:xfrm>
            <a:off x="154825" y="74808"/>
            <a:ext cx="4037427" cy="4806681"/>
            <a:chOff x="295502" y="74807"/>
            <a:chExt cx="4532583" cy="5364933"/>
          </a:xfrm>
        </p:grpSpPr>
        <p:grpSp>
          <p:nvGrpSpPr>
            <p:cNvPr id="242" name="Google Shape;242;p16"/>
            <p:cNvGrpSpPr/>
            <p:nvPr/>
          </p:nvGrpSpPr>
          <p:grpSpPr>
            <a:xfrm>
              <a:off x="534572" y="464479"/>
              <a:ext cx="928468" cy="2236518"/>
              <a:chOff x="576775" y="576775"/>
              <a:chExt cx="928468" cy="3010487"/>
            </a:xfrm>
          </p:grpSpPr>
          <p:sp>
            <p:nvSpPr>
              <p:cNvPr id="243" name="Google Shape;243;p16"/>
              <p:cNvSpPr/>
              <p:nvPr/>
            </p:nvSpPr>
            <p:spPr>
              <a:xfrm>
                <a:off x="576775" y="2602523"/>
                <a:ext cx="928468" cy="984739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Helvetica Neue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LOG</a:t>
                </a:r>
                <a:endParaRPr/>
              </a:p>
            </p:txBody>
          </p:sp>
          <p:grpSp>
            <p:nvGrpSpPr>
              <p:cNvPr id="244" name="Google Shape;244;p16"/>
              <p:cNvGrpSpPr/>
              <p:nvPr/>
            </p:nvGrpSpPr>
            <p:grpSpPr>
              <a:xfrm>
                <a:off x="576775" y="576775"/>
                <a:ext cx="928467" cy="3010487"/>
                <a:chOff x="576774" y="576775"/>
                <a:chExt cx="928467" cy="3010487"/>
              </a:xfrm>
            </p:grpSpPr>
            <p:sp>
              <p:nvSpPr>
                <p:cNvPr id="245" name="Google Shape;245;p16"/>
                <p:cNvSpPr/>
                <p:nvPr/>
              </p:nvSpPr>
              <p:spPr>
                <a:xfrm>
                  <a:off x="576775" y="576775"/>
                  <a:ext cx="928466" cy="351693"/>
                </a:xfrm>
                <a:prstGeom prst="rect">
                  <a:avLst/>
                </a:prstGeom>
                <a:solidFill>
                  <a:srgbClr val="BFBFB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Site 1</a:t>
                  </a:r>
                  <a:endParaRPr/>
                </a:p>
              </p:txBody>
            </p:sp>
            <p:sp>
              <p:nvSpPr>
                <p:cNvPr id="246" name="Google Shape;246;p16"/>
                <p:cNvSpPr/>
                <p:nvPr/>
              </p:nvSpPr>
              <p:spPr>
                <a:xfrm>
                  <a:off x="576775" y="1193408"/>
                  <a:ext cx="928466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TC</a:t>
                  </a: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 1</a:t>
                  </a:r>
                  <a:endParaRPr/>
                </a:p>
              </p:txBody>
            </p:sp>
            <p:sp>
              <p:nvSpPr>
                <p:cNvPr id="247" name="Google Shape;247;p16"/>
                <p:cNvSpPr/>
                <p:nvPr/>
              </p:nvSpPr>
              <p:spPr>
                <a:xfrm>
                  <a:off x="576774" y="1882720"/>
                  <a:ext cx="928467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TM1</a:t>
                  </a: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 1</a:t>
                  </a:r>
                  <a:endParaRPr/>
                </a:p>
              </p:txBody>
            </p:sp>
            <p:sp>
              <p:nvSpPr>
                <p:cNvPr id="248" name="Google Shape;248;p16"/>
                <p:cNvSpPr/>
                <p:nvPr/>
              </p:nvSpPr>
              <p:spPr>
                <a:xfrm>
                  <a:off x="576774" y="576775"/>
                  <a:ext cx="928466" cy="301048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endParaRPr sz="16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grpSp>
          <p:nvGrpSpPr>
            <p:cNvPr id="249" name="Google Shape;249;p16"/>
            <p:cNvGrpSpPr/>
            <p:nvPr/>
          </p:nvGrpSpPr>
          <p:grpSpPr>
            <a:xfrm>
              <a:off x="3899617" y="418514"/>
              <a:ext cx="928468" cy="2282483"/>
              <a:chOff x="576775" y="576775"/>
              <a:chExt cx="928468" cy="3010487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76775" y="2602523"/>
                <a:ext cx="928468" cy="984739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Helvetica Neue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LOG</a:t>
                </a:r>
                <a:endParaRPr/>
              </a:p>
            </p:txBody>
          </p:sp>
          <p:grpSp>
            <p:nvGrpSpPr>
              <p:cNvPr id="251" name="Google Shape;251;p16"/>
              <p:cNvGrpSpPr/>
              <p:nvPr/>
            </p:nvGrpSpPr>
            <p:grpSpPr>
              <a:xfrm>
                <a:off x="576775" y="576775"/>
                <a:ext cx="928467" cy="3010487"/>
                <a:chOff x="576774" y="576775"/>
                <a:chExt cx="928467" cy="3010487"/>
              </a:xfrm>
            </p:grpSpPr>
            <p:sp>
              <p:nvSpPr>
                <p:cNvPr id="252" name="Google Shape;252;p16"/>
                <p:cNvSpPr/>
                <p:nvPr/>
              </p:nvSpPr>
              <p:spPr>
                <a:xfrm>
                  <a:off x="576775" y="576775"/>
                  <a:ext cx="928466" cy="351693"/>
                </a:xfrm>
                <a:prstGeom prst="rect">
                  <a:avLst/>
                </a:prstGeom>
                <a:solidFill>
                  <a:srgbClr val="BFBFB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Site 2</a:t>
                  </a:r>
                  <a:endParaRPr/>
                </a:p>
              </p:txBody>
            </p:sp>
            <p:sp>
              <p:nvSpPr>
                <p:cNvPr id="253" name="Google Shape;253;p16"/>
                <p:cNvSpPr/>
                <p:nvPr/>
              </p:nvSpPr>
              <p:spPr>
                <a:xfrm>
                  <a:off x="576775" y="1193408"/>
                  <a:ext cx="928466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TC</a:t>
                  </a: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 2</a:t>
                  </a:r>
                  <a:endParaRPr/>
                </a:p>
              </p:txBody>
            </p:sp>
            <p:sp>
              <p:nvSpPr>
                <p:cNvPr id="254" name="Google Shape;254;p16"/>
                <p:cNvSpPr/>
                <p:nvPr/>
              </p:nvSpPr>
              <p:spPr>
                <a:xfrm>
                  <a:off x="576774" y="1882720"/>
                  <a:ext cx="928467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TM</a:t>
                  </a: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 2</a:t>
                  </a:r>
                  <a:endParaRPr/>
                </a:p>
              </p:txBody>
            </p:sp>
            <p:sp>
              <p:nvSpPr>
                <p:cNvPr id="255" name="Google Shape;255;p16"/>
                <p:cNvSpPr/>
                <p:nvPr/>
              </p:nvSpPr>
              <p:spPr>
                <a:xfrm>
                  <a:off x="576774" y="576775"/>
                  <a:ext cx="928466" cy="301048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endParaRPr sz="16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grpSp>
          <p:nvGrpSpPr>
            <p:cNvPr id="256" name="Google Shape;256;p16"/>
            <p:cNvGrpSpPr/>
            <p:nvPr/>
          </p:nvGrpSpPr>
          <p:grpSpPr>
            <a:xfrm>
              <a:off x="2173456" y="3165470"/>
              <a:ext cx="928468" cy="2274270"/>
              <a:chOff x="576775" y="576775"/>
              <a:chExt cx="928468" cy="3010487"/>
            </a:xfrm>
          </p:grpSpPr>
          <p:sp>
            <p:nvSpPr>
              <p:cNvPr id="257" name="Google Shape;257;p16"/>
              <p:cNvSpPr/>
              <p:nvPr/>
            </p:nvSpPr>
            <p:spPr>
              <a:xfrm>
                <a:off x="576775" y="2602523"/>
                <a:ext cx="928468" cy="984739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Helvetica Neue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LOG</a:t>
                </a:r>
                <a:endParaRPr/>
              </a:p>
            </p:txBody>
          </p:sp>
          <p:grpSp>
            <p:nvGrpSpPr>
              <p:cNvPr id="258" name="Google Shape;258;p16"/>
              <p:cNvGrpSpPr/>
              <p:nvPr/>
            </p:nvGrpSpPr>
            <p:grpSpPr>
              <a:xfrm>
                <a:off x="576775" y="576775"/>
                <a:ext cx="928467" cy="3010487"/>
                <a:chOff x="576774" y="576775"/>
                <a:chExt cx="928467" cy="3010487"/>
              </a:xfrm>
            </p:grpSpPr>
            <p:sp>
              <p:nvSpPr>
                <p:cNvPr id="259" name="Google Shape;259;p16"/>
                <p:cNvSpPr/>
                <p:nvPr/>
              </p:nvSpPr>
              <p:spPr>
                <a:xfrm>
                  <a:off x="576775" y="576775"/>
                  <a:ext cx="928466" cy="351693"/>
                </a:xfrm>
                <a:prstGeom prst="rect">
                  <a:avLst/>
                </a:prstGeom>
                <a:solidFill>
                  <a:srgbClr val="BFBFB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Site 3</a:t>
                  </a:r>
                  <a:endParaRPr/>
                </a:p>
              </p:txBody>
            </p:sp>
            <p:sp>
              <p:nvSpPr>
                <p:cNvPr id="260" name="Google Shape;260;p16"/>
                <p:cNvSpPr/>
                <p:nvPr/>
              </p:nvSpPr>
              <p:spPr>
                <a:xfrm>
                  <a:off x="576775" y="1193408"/>
                  <a:ext cx="928466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TC</a:t>
                  </a: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 3</a:t>
                  </a:r>
                  <a:endParaRPr/>
                </a:p>
              </p:txBody>
            </p:sp>
            <p:sp>
              <p:nvSpPr>
                <p:cNvPr id="261" name="Google Shape;261;p16"/>
                <p:cNvSpPr/>
                <p:nvPr/>
              </p:nvSpPr>
              <p:spPr>
                <a:xfrm>
                  <a:off x="576774" y="1882720"/>
                  <a:ext cx="928467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TM</a:t>
                  </a: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 3</a:t>
                  </a:r>
                  <a:endParaRPr/>
                </a:p>
              </p:txBody>
            </p:sp>
            <p:sp>
              <p:nvSpPr>
                <p:cNvPr id="262" name="Google Shape;262;p16"/>
                <p:cNvSpPr/>
                <p:nvPr/>
              </p:nvSpPr>
              <p:spPr>
                <a:xfrm>
                  <a:off x="576774" y="576775"/>
                  <a:ext cx="928466" cy="301048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endParaRPr sz="16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sp>
          <p:nvSpPr>
            <p:cNvPr id="263" name="Google Shape;263;p16"/>
            <p:cNvSpPr txBox="1"/>
            <p:nvPr/>
          </p:nvSpPr>
          <p:spPr>
            <a:xfrm>
              <a:off x="295502" y="74807"/>
              <a:ext cx="1378553" cy="343522"/>
            </a:xfrm>
            <a:prstGeom prst="rect">
              <a:avLst/>
            </a:prstGeom>
            <a:solidFill>
              <a:srgbClr val="FF744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Coordinator</a:t>
              </a:r>
              <a:endParaRPr/>
            </a:p>
          </p:txBody>
        </p:sp>
        <p:cxnSp>
          <p:nvCxnSpPr>
            <p:cNvPr id="264" name="Google Shape;264;p16"/>
            <p:cNvCxnSpPr/>
            <p:nvPr/>
          </p:nvCxnSpPr>
          <p:spPr>
            <a:xfrm>
              <a:off x="1455287" y="1539478"/>
              <a:ext cx="718169" cy="242618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" name="Google Shape;265;p16"/>
            <p:cNvCxnSpPr/>
            <p:nvPr/>
          </p:nvCxnSpPr>
          <p:spPr>
            <a:xfrm flipH="1">
              <a:off x="3101922" y="1539478"/>
              <a:ext cx="797696" cy="242618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6" name="Google Shape;266;p16"/>
            <p:cNvCxnSpPr/>
            <p:nvPr/>
          </p:nvCxnSpPr>
          <p:spPr>
            <a:xfrm>
              <a:off x="1455287" y="1539478"/>
              <a:ext cx="244433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67" name="Google Shape;267;p16"/>
          <p:cNvSpPr txBox="1"/>
          <p:nvPr/>
        </p:nvSpPr>
        <p:spPr>
          <a:xfrm>
            <a:off x="4389121" y="0"/>
            <a:ext cx="4754880" cy="20005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Transaction: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Transfer Tk. 5000 from account A to account B. A in site 2 and B in site 3. Transaction has been initiated from site 1.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endParaRPr sz="18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to solve 1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Write the transaction with lock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4192250" y="2521708"/>
            <a:ext cx="4951749" cy="34163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&lt;Start T&gt;      by TC1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(A)  request by TC1 granted by TM2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(A)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A- 5000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(A)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(B)  request by TC1 granted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 TM3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(B)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B=B+5000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(B)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r>
              <a:rPr lang="en-US" sz="1800" b="1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(T)     </a:t>
            </a:r>
            <a:endParaRPr sz="1800" b="1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UNLOCK (A)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UNLOCK (B)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7"/>
          <p:cNvGrpSpPr/>
          <p:nvPr/>
        </p:nvGrpSpPr>
        <p:grpSpPr>
          <a:xfrm>
            <a:off x="154825" y="74808"/>
            <a:ext cx="4037427" cy="4806681"/>
            <a:chOff x="295502" y="74807"/>
            <a:chExt cx="4532583" cy="5364933"/>
          </a:xfrm>
        </p:grpSpPr>
        <p:grpSp>
          <p:nvGrpSpPr>
            <p:cNvPr id="275" name="Google Shape;275;p17"/>
            <p:cNvGrpSpPr/>
            <p:nvPr/>
          </p:nvGrpSpPr>
          <p:grpSpPr>
            <a:xfrm>
              <a:off x="534572" y="464479"/>
              <a:ext cx="928468" cy="2236518"/>
              <a:chOff x="576775" y="576775"/>
              <a:chExt cx="928468" cy="3010487"/>
            </a:xfrm>
          </p:grpSpPr>
          <p:sp>
            <p:nvSpPr>
              <p:cNvPr id="276" name="Google Shape;276;p17"/>
              <p:cNvSpPr/>
              <p:nvPr/>
            </p:nvSpPr>
            <p:spPr>
              <a:xfrm>
                <a:off x="576775" y="2602523"/>
                <a:ext cx="928468" cy="984739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Helvetica Neue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LOG</a:t>
                </a:r>
                <a:endParaRPr/>
              </a:p>
            </p:txBody>
          </p:sp>
          <p:grpSp>
            <p:nvGrpSpPr>
              <p:cNvPr id="277" name="Google Shape;277;p17"/>
              <p:cNvGrpSpPr/>
              <p:nvPr/>
            </p:nvGrpSpPr>
            <p:grpSpPr>
              <a:xfrm>
                <a:off x="576775" y="576775"/>
                <a:ext cx="928467" cy="3010487"/>
                <a:chOff x="576774" y="576775"/>
                <a:chExt cx="928467" cy="3010487"/>
              </a:xfrm>
            </p:grpSpPr>
            <p:sp>
              <p:nvSpPr>
                <p:cNvPr id="278" name="Google Shape;278;p17"/>
                <p:cNvSpPr/>
                <p:nvPr/>
              </p:nvSpPr>
              <p:spPr>
                <a:xfrm>
                  <a:off x="576775" y="576775"/>
                  <a:ext cx="928466" cy="351693"/>
                </a:xfrm>
                <a:prstGeom prst="rect">
                  <a:avLst/>
                </a:prstGeom>
                <a:solidFill>
                  <a:srgbClr val="BFBFB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Site 1</a:t>
                  </a:r>
                  <a:endParaRPr/>
                </a:p>
              </p:txBody>
            </p:sp>
            <p:sp>
              <p:nvSpPr>
                <p:cNvPr id="279" name="Google Shape;279;p17"/>
                <p:cNvSpPr/>
                <p:nvPr/>
              </p:nvSpPr>
              <p:spPr>
                <a:xfrm>
                  <a:off x="576775" y="1193408"/>
                  <a:ext cx="928466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TC</a:t>
                  </a: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 1</a:t>
                  </a:r>
                  <a:endParaRPr/>
                </a:p>
              </p:txBody>
            </p:sp>
            <p:sp>
              <p:nvSpPr>
                <p:cNvPr id="280" name="Google Shape;280;p17"/>
                <p:cNvSpPr/>
                <p:nvPr/>
              </p:nvSpPr>
              <p:spPr>
                <a:xfrm>
                  <a:off x="576774" y="1882720"/>
                  <a:ext cx="928467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TM1</a:t>
                  </a: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 1</a:t>
                  </a:r>
                  <a:endParaRPr/>
                </a:p>
              </p:txBody>
            </p:sp>
            <p:sp>
              <p:nvSpPr>
                <p:cNvPr id="281" name="Google Shape;281;p17"/>
                <p:cNvSpPr/>
                <p:nvPr/>
              </p:nvSpPr>
              <p:spPr>
                <a:xfrm>
                  <a:off x="576774" y="576775"/>
                  <a:ext cx="928466" cy="301048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endParaRPr sz="16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grpSp>
          <p:nvGrpSpPr>
            <p:cNvPr id="282" name="Google Shape;282;p17"/>
            <p:cNvGrpSpPr/>
            <p:nvPr/>
          </p:nvGrpSpPr>
          <p:grpSpPr>
            <a:xfrm>
              <a:off x="3899617" y="418514"/>
              <a:ext cx="928468" cy="2282483"/>
              <a:chOff x="576775" y="576775"/>
              <a:chExt cx="928468" cy="3010487"/>
            </a:xfrm>
          </p:grpSpPr>
          <p:sp>
            <p:nvSpPr>
              <p:cNvPr id="283" name="Google Shape;283;p17"/>
              <p:cNvSpPr/>
              <p:nvPr/>
            </p:nvSpPr>
            <p:spPr>
              <a:xfrm>
                <a:off x="576775" y="2602523"/>
                <a:ext cx="928468" cy="984739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Helvetica Neue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LOG</a:t>
                </a:r>
                <a:endParaRPr/>
              </a:p>
            </p:txBody>
          </p:sp>
          <p:grpSp>
            <p:nvGrpSpPr>
              <p:cNvPr id="284" name="Google Shape;284;p17"/>
              <p:cNvGrpSpPr/>
              <p:nvPr/>
            </p:nvGrpSpPr>
            <p:grpSpPr>
              <a:xfrm>
                <a:off x="576775" y="576775"/>
                <a:ext cx="928467" cy="3010487"/>
                <a:chOff x="576774" y="576775"/>
                <a:chExt cx="928467" cy="3010487"/>
              </a:xfrm>
            </p:grpSpPr>
            <p:sp>
              <p:nvSpPr>
                <p:cNvPr id="285" name="Google Shape;285;p17"/>
                <p:cNvSpPr/>
                <p:nvPr/>
              </p:nvSpPr>
              <p:spPr>
                <a:xfrm>
                  <a:off x="576775" y="576775"/>
                  <a:ext cx="928466" cy="351693"/>
                </a:xfrm>
                <a:prstGeom prst="rect">
                  <a:avLst/>
                </a:prstGeom>
                <a:solidFill>
                  <a:srgbClr val="BFBFB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Site 2</a:t>
                  </a:r>
                  <a:endParaRPr/>
                </a:p>
              </p:txBody>
            </p:sp>
            <p:sp>
              <p:nvSpPr>
                <p:cNvPr id="286" name="Google Shape;286;p17"/>
                <p:cNvSpPr/>
                <p:nvPr/>
              </p:nvSpPr>
              <p:spPr>
                <a:xfrm>
                  <a:off x="576775" y="1193408"/>
                  <a:ext cx="928466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TC</a:t>
                  </a: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 2</a:t>
                  </a:r>
                  <a:endParaRPr/>
                </a:p>
              </p:txBody>
            </p:sp>
            <p:sp>
              <p:nvSpPr>
                <p:cNvPr id="287" name="Google Shape;287;p17"/>
                <p:cNvSpPr/>
                <p:nvPr/>
              </p:nvSpPr>
              <p:spPr>
                <a:xfrm>
                  <a:off x="576774" y="1882720"/>
                  <a:ext cx="928467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TM1</a:t>
                  </a: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 2</a:t>
                  </a:r>
                  <a:endParaRPr/>
                </a:p>
              </p:txBody>
            </p:sp>
            <p:sp>
              <p:nvSpPr>
                <p:cNvPr id="288" name="Google Shape;288;p17"/>
                <p:cNvSpPr/>
                <p:nvPr/>
              </p:nvSpPr>
              <p:spPr>
                <a:xfrm>
                  <a:off x="576774" y="576775"/>
                  <a:ext cx="928466" cy="301048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endParaRPr sz="16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grpSp>
          <p:nvGrpSpPr>
            <p:cNvPr id="289" name="Google Shape;289;p17"/>
            <p:cNvGrpSpPr/>
            <p:nvPr/>
          </p:nvGrpSpPr>
          <p:grpSpPr>
            <a:xfrm>
              <a:off x="2173456" y="3165470"/>
              <a:ext cx="928468" cy="2274270"/>
              <a:chOff x="576775" y="576775"/>
              <a:chExt cx="928468" cy="3010487"/>
            </a:xfrm>
          </p:grpSpPr>
          <p:sp>
            <p:nvSpPr>
              <p:cNvPr id="290" name="Google Shape;290;p17"/>
              <p:cNvSpPr/>
              <p:nvPr/>
            </p:nvSpPr>
            <p:spPr>
              <a:xfrm>
                <a:off x="576775" y="2602523"/>
                <a:ext cx="928468" cy="984739"/>
              </a:xfrm>
              <a:prstGeom prst="flowChartMagneticDisk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Helvetica Neue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LOG</a:t>
                </a:r>
                <a:endParaRPr/>
              </a:p>
            </p:txBody>
          </p:sp>
          <p:grpSp>
            <p:nvGrpSpPr>
              <p:cNvPr id="291" name="Google Shape;291;p17"/>
              <p:cNvGrpSpPr/>
              <p:nvPr/>
            </p:nvGrpSpPr>
            <p:grpSpPr>
              <a:xfrm>
                <a:off x="576775" y="576775"/>
                <a:ext cx="928467" cy="3010487"/>
                <a:chOff x="576774" y="576775"/>
                <a:chExt cx="928467" cy="3010487"/>
              </a:xfrm>
            </p:grpSpPr>
            <p:sp>
              <p:nvSpPr>
                <p:cNvPr id="292" name="Google Shape;292;p17"/>
                <p:cNvSpPr/>
                <p:nvPr/>
              </p:nvSpPr>
              <p:spPr>
                <a:xfrm>
                  <a:off x="576775" y="576775"/>
                  <a:ext cx="928466" cy="351693"/>
                </a:xfrm>
                <a:prstGeom prst="rect">
                  <a:avLst/>
                </a:prstGeom>
                <a:solidFill>
                  <a:srgbClr val="BFBFBF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Site 3</a:t>
                  </a:r>
                  <a:endParaRPr/>
                </a:p>
              </p:txBody>
            </p:sp>
            <p:sp>
              <p:nvSpPr>
                <p:cNvPr id="293" name="Google Shape;293;p17"/>
                <p:cNvSpPr/>
                <p:nvPr/>
              </p:nvSpPr>
              <p:spPr>
                <a:xfrm>
                  <a:off x="576775" y="1193408"/>
                  <a:ext cx="928466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TC</a:t>
                  </a: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 3</a:t>
                  </a:r>
                  <a:endParaRPr/>
                </a:p>
              </p:txBody>
            </p:sp>
            <p:sp>
              <p:nvSpPr>
                <p:cNvPr id="294" name="Google Shape;294;p17"/>
                <p:cNvSpPr/>
                <p:nvPr/>
              </p:nvSpPr>
              <p:spPr>
                <a:xfrm>
                  <a:off x="576774" y="1882720"/>
                  <a:ext cx="928467" cy="351693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r>
                    <a:rPr lang="en-US" sz="1600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TM1</a:t>
                  </a:r>
                  <a:r>
                    <a:rPr lang="en-US" sz="1600" b="0" i="0" u="none" strike="noStrike" cap="none">
                      <a:solidFill>
                        <a:schemeClr val="dk1"/>
                      </a:solidFill>
                      <a:latin typeface="Helvetica Neue"/>
                      <a:ea typeface="Helvetica Neue"/>
                      <a:cs typeface="Helvetica Neue"/>
                      <a:sym typeface="Helvetica Neue"/>
                    </a:rPr>
                    <a:t> 3</a:t>
                  </a:r>
                  <a:endParaRPr/>
                </a:p>
              </p:txBody>
            </p:sp>
            <p:sp>
              <p:nvSpPr>
                <p:cNvPr id="295" name="Google Shape;295;p17"/>
                <p:cNvSpPr/>
                <p:nvPr/>
              </p:nvSpPr>
              <p:spPr>
                <a:xfrm>
                  <a:off x="576774" y="576775"/>
                  <a:ext cx="928466" cy="3010487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Helvetica Neue"/>
                    <a:buNone/>
                  </a:pPr>
                  <a:endParaRPr sz="16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endParaRPr>
                </a:p>
              </p:txBody>
            </p:sp>
          </p:grpSp>
        </p:grpSp>
        <p:sp>
          <p:nvSpPr>
            <p:cNvPr id="296" name="Google Shape;296;p17"/>
            <p:cNvSpPr txBox="1"/>
            <p:nvPr/>
          </p:nvSpPr>
          <p:spPr>
            <a:xfrm>
              <a:off x="295502" y="74807"/>
              <a:ext cx="1378553" cy="343522"/>
            </a:xfrm>
            <a:prstGeom prst="rect">
              <a:avLst/>
            </a:prstGeom>
            <a:solidFill>
              <a:srgbClr val="FF744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Coordinator</a:t>
              </a:r>
              <a:endParaRPr/>
            </a:p>
          </p:txBody>
        </p:sp>
        <p:cxnSp>
          <p:nvCxnSpPr>
            <p:cNvPr id="297" name="Google Shape;297;p17"/>
            <p:cNvCxnSpPr/>
            <p:nvPr/>
          </p:nvCxnSpPr>
          <p:spPr>
            <a:xfrm>
              <a:off x="1455287" y="1539478"/>
              <a:ext cx="718169" cy="242618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p17"/>
            <p:cNvCxnSpPr/>
            <p:nvPr/>
          </p:nvCxnSpPr>
          <p:spPr>
            <a:xfrm flipH="1">
              <a:off x="3101922" y="1539478"/>
              <a:ext cx="797696" cy="242618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1455287" y="1539478"/>
              <a:ext cx="244433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00" name="Google Shape;300;p17"/>
          <p:cNvSpPr txBox="1"/>
          <p:nvPr/>
        </p:nvSpPr>
        <p:spPr>
          <a:xfrm>
            <a:off x="4572000" y="-4492"/>
            <a:ext cx="4318782" cy="397031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&lt;Start T&gt;      by TC1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(A)  request by TC1 granted by TM1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(A)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= A- 5000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(A)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 (B)  request by TC1 granted by TM2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(B)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B=B+5000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(B)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r>
              <a:rPr lang="en-US" sz="1800" b="1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(T)     </a:t>
            </a:r>
            <a:endParaRPr sz="1800" b="1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UNLOCK (A)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UNLOCK (B)</a:t>
            </a:r>
            <a:endParaRPr/>
          </a:p>
        </p:txBody>
      </p:sp>
      <p:sp>
        <p:nvSpPr>
          <p:cNvPr id="301" name="Google Shape;301;p17"/>
          <p:cNvSpPr txBox="1"/>
          <p:nvPr/>
        </p:nvSpPr>
        <p:spPr>
          <a:xfrm>
            <a:off x="4332849" y="4107766"/>
            <a:ext cx="4811150" cy="19236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Commit protocols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used to ensure atomicity across sites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transaction which executes at multiple sites must either be committed at all the sites, or aborted at all the sites.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Cannot have transaction committed at one site and aborted at another</a:t>
            </a:r>
            <a:endParaRPr/>
          </a:p>
        </p:txBody>
      </p:sp>
      <p:sp>
        <p:nvSpPr>
          <p:cNvPr id="302" name="Google Shape;302;p17"/>
          <p:cNvSpPr txBox="1"/>
          <p:nvPr/>
        </p:nvSpPr>
        <p:spPr>
          <a:xfrm>
            <a:off x="1" y="5014698"/>
            <a:ext cx="3967200" cy="120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Question 2</a:t>
            </a:r>
            <a:r>
              <a:rPr lang="en-US" sz="1800" b="1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is COMMIT protocol needed to COMMIT the transaction T initiated by TC1? Explain</a:t>
            </a:r>
            <a:r>
              <a:rPr lang="en-U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8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DBMS Environment</a:t>
            </a:r>
            <a:endParaRPr/>
          </a:p>
        </p:txBody>
      </p:sp>
      <p:cxnSp>
        <p:nvCxnSpPr>
          <p:cNvPr id="875" name="Google Shape;875;p38"/>
          <p:cNvCxnSpPr/>
          <p:nvPr/>
        </p:nvCxnSpPr>
        <p:spPr>
          <a:xfrm flipH="1">
            <a:off x="4495800" y="2050052"/>
            <a:ext cx="57150" cy="66357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6" name="Google Shape;876;p38"/>
          <p:cNvCxnSpPr/>
          <p:nvPr/>
        </p:nvCxnSpPr>
        <p:spPr>
          <a:xfrm flipH="1">
            <a:off x="3276600" y="3856627"/>
            <a:ext cx="685800" cy="84772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7" name="Google Shape;877;p38"/>
          <p:cNvCxnSpPr/>
          <p:nvPr/>
        </p:nvCxnSpPr>
        <p:spPr>
          <a:xfrm rot="10800000">
            <a:off x="2832100" y="2678701"/>
            <a:ext cx="596900" cy="15875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8" name="Google Shape;878;p38"/>
          <p:cNvCxnSpPr/>
          <p:nvPr/>
        </p:nvCxnSpPr>
        <p:spPr>
          <a:xfrm rot="10800000" flipH="1">
            <a:off x="5683250" y="2408827"/>
            <a:ext cx="641350" cy="42227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9" name="Google Shape;879;p38"/>
          <p:cNvCxnSpPr/>
          <p:nvPr/>
        </p:nvCxnSpPr>
        <p:spPr>
          <a:xfrm>
            <a:off x="5181601" y="3856626"/>
            <a:ext cx="609600" cy="9144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38"/>
          <p:cNvCxnSpPr/>
          <p:nvPr/>
        </p:nvCxnSpPr>
        <p:spPr>
          <a:xfrm>
            <a:off x="2305050" y="4983751"/>
            <a:ext cx="3175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38"/>
          <p:cNvCxnSpPr/>
          <p:nvPr/>
        </p:nvCxnSpPr>
        <p:spPr>
          <a:xfrm>
            <a:off x="2286000" y="2113552"/>
            <a:ext cx="0" cy="3048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2" name="Google Shape;882;p38"/>
          <p:cNvSpPr/>
          <p:nvPr/>
        </p:nvSpPr>
        <p:spPr>
          <a:xfrm>
            <a:off x="5657850" y="2824752"/>
            <a:ext cx="38100" cy="38100"/>
          </a:xfrm>
          <a:prstGeom prst="ellipse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83" name="Google Shape;883;p38"/>
          <p:cNvSpPr/>
          <p:nvPr/>
        </p:nvSpPr>
        <p:spPr>
          <a:xfrm>
            <a:off x="3435350" y="2812051"/>
            <a:ext cx="38100" cy="38100"/>
          </a:xfrm>
          <a:prstGeom prst="ellipse">
            <a:avLst/>
          </a:prstGeom>
          <a:solidFill>
            <a:srgbClr val="000000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25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84" name="Google Shape;884;p38"/>
          <p:cNvSpPr/>
          <p:nvPr/>
        </p:nvSpPr>
        <p:spPr>
          <a:xfrm>
            <a:off x="1720850" y="2445571"/>
            <a:ext cx="1130300" cy="596900"/>
          </a:xfrm>
          <a:prstGeom prst="rect">
            <a:avLst/>
          </a:prstGeom>
          <a:solidFill>
            <a:srgbClr val="59C1FF"/>
          </a:solidFill>
          <a:ln w="12700" cap="flat" cmpd="sng">
            <a:solidFill>
              <a:srgbClr val="59C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9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Site 5</a:t>
            </a:r>
            <a:endParaRPr/>
          </a:p>
        </p:txBody>
      </p:sp>
      <p:sp>
        <p:nvSpPr>
          <p:cNvPr id="885" name="Google Shape;885;p38"/>
          <p:cNvSpPr/>
          <p:nvPr/>
        </p:nvSpPr>
        <p:spPr>
          <a:xfrm>
            <a:off x="3987800" y="1440451"/>
            <a:ext cx="1130300" cy="596900"/>
          </a:xfrm>
          <a:prstGeom prst="rect">
            <a:avLst/>
          </a:prstGeom>
          <a:solidFill>
            <a:srgbClr val="59C1FF"/>
          </a:solidFill>
          <a:ln w="12700" cap="flat" cmpd="sng">
            <a:solidFill>
              <a:srgbClr val="59C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9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Site 1</a:t>
            </a:r>
            <a:endParaRPr/>
          </a:p>
        </p:txBody>
      </p:sp>
      <p:sp>
        <p:nvSpPr>
          <p:cNvPr id="886" name="Google Shape;886;p38"/>
          <p:cNvSpPr/>
          <p:nvPr/>
        </p:nvSpPr>
        <p:spPr>
          <a:xfrm>
            <a:off x="5740400" y="1878601"/>
            <a:ext cx="1130300" cy="596900"/>
          </a:xfrm>
          <a:prstGeom prst="rect">
            <a:avLst/>
          </a:prstGeom>
          <a:solidFill>
            <a:srgbClr val="59C1FF"/>
          </a:solidFill>
          <a:ln w="12700" cap="flat" cmpd="sng">
            <a:solidFill>
              <a:srgbClr val="59C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9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Site 2</a:t>
            </a:r>
            <a:endParaRPr/>
          </a:p>
        </p:txBody>
      </p:sp>
      <p:cxnSp>
        <p:nvCxnSpPr>
          <p:cNvPr id="887" name="Google Shape;887;p38"/>
          <p:cNvCxnSpPr/>
          <p:nvPr/>
        </p:nvCxnSpPr>
        <p:spPr>
          <a:xfrm rot="10800000" flipH="1">
            <a:off x="6883400" y="1796051"/>
            <a:ext cx="711200" cy="342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8" name="Google Shape;888;p38"/>
          <p:cNvSpPr/>
          <p:nvPr/>
        </p:nvSpPr>
        <p:spPr>
          <a:xfrm>
            <a:off x="5245100" y="4755151"/>
            <a:ext cx="1130300" cy="596900"/>
          </a:xfrm>
          <a:prstGeom prst="rect">
            <a:avLst/>
          </a:prstGeom>
          <a:solidFill>
            <a:srgbClr val="59C1FF"/>
          </a:solidFill>
          <a:ln w="12700" cap="flat" cmpd="sng">
            <a:solidFill>
              <a:srgbClr val="59C1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9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Site 3</a:t>
            </a:r>
            <a:endParaRPr/>
          </a:p>
        </p:txBody>
      </p:sp>
      <p:sp>
        <p:nvSpPr>
          <p:cNvPr id="889" name="Google Shape;889;p38"/>
          <p:cNvSpPr/>
          <p:nvPr/>
        </p:nvSpPr>
        <p:spPr>
          <a:xfrm>
            <a:off x="2578100" y="4717051"/>
            <a:ext cx="1130300" cy="596900"/>
          </a:xfrm>
          <a:prstGeom prst="rect">
            <a:avLst/>
          </a:prstGeom>
          <a:solidFill>
            <a:srgbClr val="59C1FF"/>
          </a:solidFill>
          <a:ln w="12700" cap="flat" cmpd="sng">
            <a:solidFill>
              <a:srgbClr val="008FE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475" tIns="44425" rIns="90475" bIns="44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9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Site 4</a:t>
            </a:r>
            <a:endParaRPr/>
          </a:p>
        </p:txBody>
      </p:sp>
      <p:grpSp>
        <p:nvGrpSpPr>
          <p:cNvPr id="890" name="Google Shape;890;p38"/>
          <p:cNvGrpSpPr/>
          <p:nvPr/>
        </p:nvGrpSpPr>
        <p:grpSpPr>
          <a:xfrm>
            <a:off x="2028826" y="1567451"/>
            <a:ext cx="485775" cy="542925"/>
            <a:chOff x="1062" y="1236"/>
            <a:chExt cx="306" cy="342"/>
          </a:xfrm>
        </p:grpSpPr>
        <p:sp>
          <p:nvSpPr>
            <p:cNvPr id="891" name="Google Shape;891;p38"/>
            <p:cNvSpPr/>
            <p:nvPr/>
          </p:nvSpPr>
          <p:spPr>
            <a:xfrm>
              <a:off x="1062" y="1260"/>
              <a:ext cx="306" cy="29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1062" y="123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1064" y="153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894" name="Google Shape;894;p38"/>
          <p:cNvGrpSpPr/>
          <p:nvPr/>
        </p:nvGrpSpPr>
        <p:grpSpPr>
          <a:xfrm>
            <a:off x="7084219" y="4780552"/>
            <a:ext cx="485775" cy="542925"/>
            <a:chOff x="4254" y="3260"/>
            <a:chExt cx="306" cy="342"/>
          </a:xfrm>
        </p:grpSpPr>
        <p:sp>
          <p:nvSpPr>
            <p:cNvPr id="895" name="Google Shape;895;p38"/>
            <p:cNvSpPr/>
            <p:nvPr/>
          </p:nvSpPr>
          <p:spPr>
            <a:xfrm>
              <a:off x="4254" y="3284"/>
              <a:ext cx="306" cy="29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4254" y="326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4256" y="356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898" name="Google Shape;898;p38"/>
          <p:cNvGrpSpPr/>
          <p:nvPr/>
        </p:nvGrpSpPr>
        <p:grpSpPr>
          <a:xfrm>
            <a:off x="7673507" y="1415052"/>
            <a:ext cx="485775" cy="542925"/>
            <a:chOff x="4662" y="1140"/>
            <a:chExt cx="306" cy="342"/>
          </a:xfrm>
        </p:grpSpPr>
        <p:sp>
          <p:nvSpPr>
            <p:cNvPr id="899" name="Google Shape;899;p38"/>
            <p:cNvSpPr/>
            <p:nvPr/>
          </p:nvSpPr>
          <p:spPr>
            <a:xfrm>
              <a:off x="4662" y="1164"/>
              <a:ext cx="306" cy="29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4662" y="114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4664" y="144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902" name="Google Shape;902;p38"/>
          <p:cNvGrpSpPr/>
          <p:nvPr/>
        </p:nvGrpSpPr>
        <p:grpSpPr>
          <a:xfrm>
            <a:off x="7559207" y="1529352"/>
            <a:ext cx="485775" cy="542925"/>
            <a:chOff x="4590" y="1212"/>
            <a:chExt cx="306" cy="342"/>
          </a:xfrm>
        </p:grpSpPr>
        <p:sp>
          <p:nvSpPr>
            <p:cNvPr id="903" name="Google Shape;903;p38"/>
            <p:cNvSpPr/>
            <p:nvPr/>
          </p:nvSpPr>
          <p:spPr>
            <a:xfrm>
              <a:off x="4590" y="1236"/>
              <a:ext cx="306" cy="29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4590" y="121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4592" y="151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cxnSp>
        <p:nvCxnSpPr>
          <p:cNvPr id="906" name="Google Shape;906;p38"/>
          <p:cNvCxnSpPr/>
          <p:nvPr/>
        </p:nvCxnSpPr>
        <p:spPr>
          <a:xfrm>
            <a:off x="6382544" y="5053601"/>
            <a:ext cx="685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07" name="Google Shape;907;p38"/>
          <p:cNvGrpSpPr/>
          <p:nvPr/>
        </p:nvGrpSpPr>
        <p:grpSpPr>
          <a:xfrm>
            <a:off x="1590675" y="4609102"/>
            <a:ext cx="485775" cy="542925"/>
            <a:chOff x="786" y="3152"/>
            <a:chExt cx="306" cy="342"/>
          </a:xfrm>
        </p:grpSpPr>
        <p:sp>
          <p:nvSpPr>
            <p:cNvPr id="908" name="Google Shape;908;p38"/>
            <p:cNvSpPr/>
            <p:nvPr/>
          </p:nvSpPr>
          <p:spPr>
            <a:xfrm>
              <a:off x="786" y="3176"/>
              <a:ext cx="306" cy="29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786" y="3152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788" y="345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911" name="Google Shape;911;p38"/>
          <p:cNvGrpSpPr/>
          <p:nvPr/>
        </p:nvGrpSpPr>
        <p:grpSpPr>
          <a:xfrm>
            <a:off x="1743076" y="4761501"/>
            <a:ext cx="485775" cy="542925"/>
            <a:chOff x="882" y="3248"/>
            <a:chExt cx="306" cy="342"/>
          </a:xfrm>
        </p:grpSpPr>
        <p:sp>
          <p:nvSpPr>
            <p:cNvPr id="912" name="Google Shape;912;p38"/>
            <p:cNvSpPr/>
            <p:nvPr/>
          </p:nvSpPr>
          <p:spPr>
            <a:xfrm>
              <a:off x="882" y="3272"/>
              <a:ext cx="306" cy="29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913" name="Google Shape;913;p38"/>
            <p:cNvSpPr/>
            <p:nvPr/>
          </p:nvSpPr>
          <p:spPr>
            <a:xfrm>
              <a:off x="882" y="3248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884" y="3550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915" name="Google Shape;915;p38"/>
          <p:cNvGrpSpPr/>
          <p:nvPr/>
        </p:nvGrpSpPr>
        <p:grpSpPr>
          <a:xfrm>
            <a:off x="1895475" y="4913901"/>
            <a:ext cx="485775" cy="542925"/>
            <a:chOff x="978" y="3344"/>
            <a:chExt cx="306" cy="342"/>
          </a:xfrm>
        </p:grpSpPr>
        <p:sp>
          <p:nvSpPr>
            <p:cNvPr id="916" name="Google Shape;916;p38"/>
            <p:cNvSpPr/>
            <p:nvPr/>
          </p:nvSpPr>
          <p:spPr>
            <a:xfrm>
              <a:off x="978" y="3368"/>
              <a:ext cx="306" cy="29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917" name="Google Shape;917;p38"/>
            <p:cNvSpPr/>
            <p:nvPr/>
          </p:nvSpPr>
          <p:spPr>
            <a:xfrm>
              <a:off x="978" y="3344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918" name="Google Shape;918;p38"/>
            <p:cNvSpPr/>
            <p:nvPr/>
          </p:nvSpPr>
          <p:spPr>
            <a:xfrm>
              <a:off x="980" y="3646"/>
              <a:ext cx="304" cy="4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grpSp>
        <p:nvGrpSpPr>
          <p:cNvPr id="919" name="Google Shape;919;p38"/>
          <p:cNvGrpSpPr/>
          <p:nvPr/>
        </p:nvGrpSpPr>
        <p:grpSpPr>
          <a:xfrm>
            <a:off x="2286000" y="2332626"/>
            <a:ext cx="4419600" cy="1619250"/>
            <a:chOff x="2006" y="1098"/>
            <a:chExt cx="1944" cy="712"/>
          </a:xfrm>
        </p:grpSpPr>
        <p:sp>
          <p:nvSpPr>
            <p:cNvPr id="920" name="Google Shape;920;p38"/>
            <p:cNvSpPr/>
            <p:nvPr/>
          </p:nvSpPr>
          <p:spPr>
            <a:xfrm>
              <a:off x="2006" y="1098"/>
              <a:ext cx="1944" cy="710"/>
            </a:xfrm>
            <a:custGeom>
              <a:avLst/>
              <a:gdLst/>
              <a:ahLst/>
              <a:cxnLst/>
              <a:rect l="l" t="t" r="r" b="b"/>
              <a:pathLst>
                <a:path w="3888" h="1420" extrusionOk="0">
                  <a:moveTo>
                    <a:pt x="1928" y="462"/>
                  </a:moveTo>
                  <a:lnTo>
                    <a:pt x="1928" y="460"/>
                  </a:lnTo>
                  <a:lnTo>
                    <a:pt x="1926" y="452"/>
                  </a:lnTo>
                  <a:lnTo>
                    <a:pt x="1922" y="439"/>
                  </a:lnTo>
                  <a:lnTo>
                    <a:pt x="1922" y="426"/>
                  </a:lnTo>
                  <a:lnTo>
                    <a:pt x="1918" y="407"/>
                  </a:lnTo>
                  <a:lnTo>
                    <a:pt x="1916" y="388"/>
                  </a:lnTo>
                  <a:lnTo>
                    <a:pt x="1914" y="365"/>
                  </a:lnTo>
                  <a:lnTo>
                    <a:pt x="1916" y="340"/>
                  </a:lnTo>
                  <a:lnTo>
                    <a:pt x="1916" y="316"/>
                  </a:lnTo>
                  <a:lnTo>
                    <a:pt x="1922" y="289"/>
                  </a:lnTo>
                  <a:lnTo>
                    <a:pt x="1926" y="262"/>
                  </a:lnTo>
                  <a:lnTo>
                    <a:pt x="1935" y="238"/>
                  </a:lnTo>
                  <a:lnTo>
                    <a:pt x="1947" y="211"/>
                  </a:lnTo>
                  <a:lnTo>
                    <a:pt x="1960" y="188"/>
                  </a:lnTo>
                  <a:lnTo>
                    <a:pt x="1977" y="165"/>
                  </a:lnTo>
                  <a:lnTo>
                    <a:pt x="2002" y="148"/>
                  </a:lnTo>
                  <a:lnTo>
                    <a:pt x="2027" y="131"/>
                  </a:lnTo>
                  <a:lnTo>
                    <a:pt x="2055" y="118"/>
                  </a:lnTo>
                  <a:lnTo>
                    <a:pt x="2087" y="106"/>
                  </a:lnTo>
                  <a:lnTo>
                    <a:pt x="2123" y="99"/>
                  </a:lnTo>
                  <a:lnTo>
                    <a:pt x="2158" y="89"/>
                  </a:lnTo>
                  <a:lnTo>
                    <a:pt x="2194" y="86"/>
                  </a:lnTo>
                  <a:lnTo>
                    <a:pt x="2230" y="80"/>
                  </a:lnTo>
                  <a:lnTo>
                    <a:pt x="2268" y="80"/>
                  </a:lnTo>
                  <a:lnTo>
                    <a:pt x="2300" y="78"/>
                  </a:lnTo>
                  <a:lnTo>
                    <a:pt x="2331" y="78"/>
                  </a:lnTo>
                  <a:lnTo>
                    <a:pt x="2359" y="80"/>
                  </a:lnTo>
                  <a:lnTo>
                    <a:pt x="2386" y="80"/>
                  </a:lnTo>
                  <a:lnTo>
                    <a:pt x="2407" y="80"/>
                  </a:lnTo>
                  <a:lnTo>
                    <a:pt x="2422" y="82"/>
                  </a:lnTo>
                  <a:lnTo>
                    <a:pt x="2432" y="84"/>
                  </a:lnTo>
                  <a:lnTo>
                    <a:pt x="2437" y="86"/>
                  </a:lnTo>
                  <a:lnTo>
                    <a:pt x="2437" y="82"/>
                  </a:lnTo>
                  <a:lnTo>
                    <a:pt x="2443" y="80"/>
                  </a:lnTo>
                  <a:lnTo>
                    <a:pt x="2451" y="74"/>
                  </a:lnTo>
                  <a:lnTo>
                    <a:pt x="2464" y="68"/>
                  </a:lnTo>
                  <a:lnTo>
                    <a:pt x="2475" y="59"/>
                  </a:lnTo>
                  <a:lnTo>
                    <a:pt x="2492" y="49"/>
                  </a:lnTo>
                  <a:lnTo>
                    <a:pt x="2511" y="42"/>
                  </a:lnTo>
                  <a:lnTo>
                    <a:pt x="2532" y="34"/>
                  </a:lnTo>
                  <a:lnTo>
                    <a:pt x="2553" y="25"/>
                  </a:lnTo>
                  <a:lnTo>
                    <a:pt x="2578" y="17"/>
                  </a:lnTo>
                  <a:lnTo>
                    <a:pt x="2603" y="10"/>
                  </a:lnTo>
                  <a:lnTo>
                    <a:pt x="2631" y="6"/>
                  </a:lnTo>
                  <a:lnTo>
                    <a:pt x="2658" y="0"/>
                  </a:lnTo>
                  <a:lnTo>
                    <a:pt x="2686" y="0"/>
                  </a:lnTo>
                  <a:lnTo>
                    <a:pt x="2715" y="2"/>
                  </a:lnTo>
                  <a:lnTo>
                    <a:pt x="2745" y="8"/>
                  </a:lnTo>
                  <a:lnTo>
                    <a:pt x="2772" y="11"/>
                  </a:lnTo>
                  <a:lnTo>
                    <a:pt x="2798" y="23"/>
                  </a:lnTo>
                  <a:lnTo>
                    <a:pt x="2827" y="34"/>
                  </a:lnTo>
                  <a:lnTo>
                    <a:pt x="2856" y="49"/>
                  </a:lnTo>
                  <a:lnTo>
                    <a:pt x="2880" y="67"/>
                  </a:lnTo>
                  <a:lnTo>
                    <a:pt x="2905" y="87"/>
                  </a:lnTo>
                  <a:lnTo>
                    <a:pt x="2930" y="108"/>
                  </a:lnTo>
                  <a:lnTo>
                    <a:pt x="2952" y="133"/>
                  </a:lnTo>
                  <a:lnTo>
                    <a:pt x="2973" y="156"/>
                  </a:lnTo>
                  <a:lnTo>
                    <a:pt x="2992" y="182"/>
                  </a:lnTo>
                  <a:lnTo>
                    <a:pt x="3010" y="207"/>
                  </a:lnTo>
                  <a:lnTo>
                    <a:pt x="3027" y="238"/>
                  </a:lnTo>
                  <a:lnTo>
                    <a:pt x="3040" y="264"/>
                  </a:lnTo>
                  <a:lnTo>
                    <a:pt x="3053" y="293"/>
                  </a:lnTo>
                  <a:lnTo>
                    <a:pt x="3063" y="321"/>
                  </a:lnTo>
                  <a:lnTo>
                    <a:pt x="3070" y="350"/>
                  </a:lnTo>
                  <a:lnTo>
                    <a:pt x="3074" y="376"/>
                  </a:lnTo>
                  <a:lnTo>
                    <a:pt x="3076" y="403"/>
                  </a:lnTo>
                  <a:lnTo>
                    <a:pt x="3076" y="428"/>
                  </a:lnTo>
                  <a:lnTo>
                    <a:pt x="3076" y="452"/>
                  </a:lnTo>
                  <a:lnTo>
                    <a:pt x="3070" y="473"/>
                  </a:lnTo>
                  <a:lnTo>
                    <a:pt x="3067" y="498"/>
                  </a:lnTo>
                  <a:lnTo>
                    <a:pt x="3061" y="519"/>
                  </a:lnTo>
                  <a:lnTo>
                    <a:pt x="3055" y="538"/>
                  </a:lnTo>
                  <a:lnTo>
                    <a:pt x="3048" y="555"/>
                  </a:lnTo>
                  <a:lnTo>
                    <a:pt x="3040" y="570"/>
                  </a:lnTo>
                  <a:lnTo>
                    <a:pt x="3032" y="584"/>
                  </a:lnTo>
                  <a:lnTo>
                    <a:pt x="3029" y="597"/>
                  </a:lnTo>
                  <a:lnTo>
                    <a:pt x="3021" y="604"/>
                  </a:lnTo>
                  <a:lnTo>
                    <a:pt x="3019" y="612"/>
                  </a:lnTo>
                  <a:lnTo>
                    <a:pt x="3015" y="616"/>
                  </a:lnTo>
                  <a:lnTo>
                    <a:pt x="3015" y="620"/>
                  </a:lnTo>
                  <a:lnTo>
                    <a:pt x="3017" y="618"/>
                  </a:lnTo>
                  <a:lnTo>
                    <a:pt x="3025" y="616"/>
                  </a:lnTo>
                  <a:lnTo>
                    <a:pt x="3029" y="614"/>
                  </a:lnTo>
                  <a:lnTo>
                    <a:pt x="3036" y="614"/>
                  </a:lnTo>
                  <a:lnTo>
                    <a:pt x="3044" y="614"/>
                  </a:lnTo>
                  <a:lnTo>
                    <a:pt x="3051" y="614"/>
                  </a:lnTo>
                  <a:lnTo>
                    <a:pt x="3059" y="614"/>
                  </a:lnTo>
                  <a:lnTo>
                    <a:pt x="3068" y="614"/>
                  </a:lnTo>
                  <a:lnTo>
                    <a:pt x="3078" y="614"/>
                  </a:lnTo>
                  <a:lnTo>
                    <a:pt x="3089" y="616"/>
                  </a:lnTo>
                  <a:lnTo>
                    <a:pt x="3097" y="616"/>
                  </a:lnTo>
                  <a:lnTo>
                    <a:pt x="3108" y="620"/>
                  </a:lnTo>
                  <a:lnTo>
                    <a:pt x="3118" y="623"/>
                  </a:lnTo>
                  <a:lnTo>
                    <a:pt x="3127" y="629"/>
                  </a:lnTo>
                  <a:lnTo>
                    <a:pt x="3135" y="633"/>
                  </a:lnTo>
                  <a:lnTo>
                    <a:pt x="3145" y="639"/>
                  </a:lnTo>
                  <a:lnTo>
                    <a:pt x="3152" y="644"/>
                  </a:lnTo>
                  <a:lnTo>
                    <a:pt x="3162" y="652"/>
                  </a:lnTo>
                  <a:lnTo>
                    <a:pt x="3177" y="663"/>
                  </a:lnTo>
                  <a:lnTo>
                    <a:pt x="3188" y="679"/>
                  </a:lnTo>
                  <a:lnTo>
                    <a:pt x="3200" y="690"/>
                  </a:lnTo>
                  <a:lnTo>
                    <a:pt x="3207" y="701"/>
                  </a:lnTo>
                  <a:lnTo>
                    <a:pt x="3213" y="709"/>
                  </a:lnTo>
                  <a:lnTo>
                    <a:pt x="3215" y="715"/>
                  </a:lnTo>
                  <a:lnTo>
                    <a:pt x="3219" y="711"/>
                  </a:lnTo>
                  <a:lnTo>
                    <a:pt x="3228" y="705"/>
                  </a:lnTo>
                  <a:lnTo>
                    <a:pt x="3234" y="701"/>
                  </a:lnTo>
                  <a:lnTo>
                    <a:pt x="3245" y="698"/>
                  </a:lnTo>
                  <a:lnTo>
                    <a:pt x="3253" y="696"/>
                  </a:lnTo>
                  <a:lnTo>
                    <a:pt x="3266" y="692"/>
                  </a:lnTo>
                  <a:lnTo>
                    <a:pt x="3278" y="688"/>
                  </a:lnTo>
                  <a:lnTo>
                    <a:pt x="3291" y="686"/>
                  </a:lnTo>
                  <a:lnTo>
                    <a:pt x="3304" y="684"/>
                  </a:lnTo>
                  <a:lnTo>
                    <a:pt x="3318" y="684"/>
                  </a:lnTo>
                  <a:lnTo>
                    <a:pt x="3333" y="684"/>
                  </a:lnTo>
                  <a:lnTo>
                    <a:pt x="3348" y="688"/>
                  </a:lnTo>
                  <a:lnTo>
                    <a:pt x="3363" y="690"/>
                  </a:lnTo>
                  <a:lnTo>
                    <a:pt x="3378" y="698"/>
                  </a:lnTo>
                  <a:lnTo>
                    <a:pt x="3394" y="703"/>
                  </a:lnTo>
                  <a:lnTo>
                    <a:pt x="3409" y="715"/>
                  </a:lnTo>
                  <a:lnTo>
                    <a:pt x="3422" y="724"/>
                  </a:lnTo>
                  <a:lnTo>
                    <a:pt x="3437" y="737"/>
                  </a:lnTo>
                  <a:lnTo>
                    <a:pt x="3451" y="749"/>
                  </a:lnTo>
                  <a:lnTo>
                    <a:pt x="3464" y="764"/>
                  </a:lnTo>
                  <a:lnTo>
                    <a:pt x="3477" y="779"/>
                  </a:lnTo>
                  <a:lnTo>
                    <a:pt x="3492" y="796"/>
                  </a:lnTo>
                  <a:lnTo>
                    <a:pt x="3504" y="810"/>
                  </a:lnTo>
                  <a:lnTo>
                    <a:pt x="3515" y="829"/>
                  </a:lnTo>
                  <a:lnTo>
                    <a:pt x="3525" y="844"/>
                  </a:lnTo>
                  <a:lnTo>
                    <a:pt x="3536" y="861"/>
                  </a:lnTo>
                  <a:lnTo>
                    <a:pt x="3546" y="876"/>
                  </a:lnTo>
                  <a:lnTo>
                    <a:pt x="3555" y="893"/>
                  </a:lnTo>
                  <a:lnTo>
                    <a:pt x="3561" y="907"/>
                  </a:lnTo>
                  <a:lnTo>
                    <a:pt x="3570" y="922"/>
                  </a:lnTo>
                  <a:lnTo>
                    <a:pt x="3574" y="931"/>
                  </a:lnTo>
                  <a:lnTo>
                    <a:pt x="3580" y="943"/>
                  </a:lnTo>
                  <a:lnTo>
                    <a:pt x="3586" y="952"/>
                  </a:lnTo>
                  <a:lnTo>
                    <a:pt x="3589" y="962"/>
                  </a:lnTo>
                  <a:lnTo>
                    <a:pt x="3591" y="969"/>
                  </a:lnTo>
                  <a:lnTo>
                    <a:pt x="3593" y="977"/>
                  </a:lnTo>
                  <a:lnTo>
                    <a:pt x="3595" y="983"/>
                  </a:lnTo>
                  <a:lnTo>
                    <a:pt x="3599" y="988"/>
                  </a:lnTo>
                  <a:lnTo>
                    <a:pt x="3599" y="996"/>
                  </a:lnTo>
                  <a:lnTo>
                    <a:pt x="3599" y="1002"/>
                  </a:lnTo>
                  <a:lnTo>
                    <a:pt x="3599" y="1005"/>
                  </a:lnTo>
                  <a:lnTo>
                    <a:pt x="3599" y="1007"/>
                  </a:lnTo>
                  <a:lnTo>
                    <a:pt x="3599" y="1007"/>
                  </a:lnTo>
                  <a:lnTo>
                    <a:pt x="3607" y="1009"/>
                  </a:lnTo>
                  <a:lnTo>
                    <a:pt x="3618" y="1013"/>
                  </a:lnTo>
                  <a:lnTo>
                    <a:pt x="3633" y="1019"/>
                  </a:lnTo>
                  <a:lnTo>
                    <a:pt x="3650" y="1023"/>
                  </a:lnTo>
                  <a:lnTo>
                    <a:pt x="3671" y="1032"/>
                  </a:lnTo>
                  <a:lnTo>
                    <a:pt x="3694" y="1040"/>
                  </a:lnTo>
                  <a:lnTo>
                    <a:pt x="3719" y="1051"/>
                  </a:lnTo>
                  <a:lnTo>
                    <a:pt x="3742" y="1059"/>
                  </a:lnTo>
                  <a:lnTo>
                    <a:pt x="3766" y="1070"/>
                  </a:lnTo>
                  <a:lnTo>
                    <a:pt x="3789" y="1080"/>
                  </a:lnTo>
                  <a:lnTo>
                    <a:pt x="3812" y="1091"/>
                  </a:lnTo>
                  <a:lnTo>
                    <a:pt x="3833" y="1102"/>
                  </a:lnTo>
                  <a:lnTo>
                    <a:pt x="3850" y="1114"/>
                  </a:lnTo>
                  <a:lnTo>
                    <a:pt x="3865" y="1123"/>
                  </a:lnTo>
                  <a:lnTo>
                    <a:pt x="3877" y="1135"/>
                  </a:lnTo>
                  <a:lnTo>
                    <a:pt x="3884" y="1142"/>
                  </a:lnTo>
                  <a:lnTo>
                    <a:pt x="3888" y="1152"/>
                  </a:lnTo>
                  <a:lnTo>
                    <a:pt x="3888" y="1159"/>
                  </a:lnTo>
                  <a:lnTo>
                    <a:pt x="3886" y="1167"/>
                  </a:lnTo>
                  <a:lnTo>
                    <a:pt x="3877" y="1173"/>
                  </a:lnTo>
                  <a:lnTo>
                    <a:pt x="3869" y="1180"/>
                  </a:lnTo>
                  <a:lnTo>
                    <a:pt x="3858" y="1188"/>
                  </a:lnTo>
                  <a:lnTo>
                    <a:pt x="3844" y="1196"/>
                  </a:lnTo>
                  <a:lnTo>
                    <a:pt x="3827" y="1199"/>
                  </a:lnTo>
                  <a:lnTo>
                    <a:pt x="3808" y="1205"/>
                  </a:lnTo>
                  <a:lnTo>
                    <a:pt x="3787" y="1211"/>
                  </a:lnTo>
                  <a:lnTo>
                    <a:pt x="3766" y="1216"/>
                  </a:lnTo>
                  <a:lnTo>
                    <a:pt x="3743" y="1222"/>
                  </a:lnTo>
                  <a:lnTo>
                    <a:pt x="3719" y="1226"/>
                  </a:lnTo>
                  <a:lnTo>
                    <a:pt x="3694" y="1230"/>
                  </a:lnTo>
                  <a:lnTo>
                    <a:pt x="3671" y="1235"/>
                  </a:lnTo>
                  <a:lnTo>
                    <a:pt x="3645" y="1237"/>
                  </a:lnTo>
                  <a:lnTo>
                    <a:pt x="3618" y="1241"/>
                  </a:lnTo>
                  <a:lnTo>
                    <a:pt x="3593" y="1243"/>
                  </a:lnTo>
                  <a:lnTo>
                    <a:pt x="3569" y="1247"/>
                  </a:lnTo>
                  <a:lnTo>
                    <a:pt x="3544" y="1249"/>
                  </a:lnTo>
                  <a:lnTo>
                    <a:pt x="3523" y="1254"/>
                  </a:lnTo>
                  <a:lnTo>
                    <a:pt x="3498" y="1254"/>
                  </a:lnTo>
                  <a:lnTo>
                    <a:pt x="3481" y="1260"/>
                  </a:lnTo>
                  <a:lnTo>
                    <a:pt x="3460" y="1260"/>
                  </a:lnTo>
                  <a:lnTo>
                    <a:pt x="3441" y="1262"/>
                  </a:lnTo>
                  <a:lnTo>
                    <a:pt x="3426" y="1264"/>
                  </a:lnTo>
                  <a:lnTo>
                    <a:pt x="3415" y="1268"/>
                  </a:lnTo>
                  <a:lnTo>
                    <a:pt x="3403" y="1268"/>
                  </a:lnTo>
                  <a:lnTo>
                    <a:pt x="3397" y="1268"/>
                  </a:lnTo>
                  <a:lnTo>
                    <a:pt x="3392" y="1268"/>
                  </a:lnTo>
                  <a:lnTo>
                    <a:pt x="3392" y="1270"/>
                  </a:lnTo>
                  <a:lnTo>
                    <a:pt x="3386" y="1272"/>
                  </a:lnTo>
                  <a:lnTo>
                    <a:pt x="3378" y="1279"/>
                  </a:lnTo>
                  <a:lnTo>
                    <a:pt x="3373" y="1283"/>
                  </a:lnTo>
                  <a:lnTo>
                    <a:pt x="3365" y="1287"/>
                  </a:lnTo>
                  <a:lnTo>
                    <a:pt x="3356" y="1292"/>
                  </a:lnTo>
                  <a:lnTo>
                    <a:pt x="3346" y="1302"/>
                  </a:lnTo>
                  <a:lnTo>
                    <a:pt x="3331" y="1308"/>
                  </a:lnTo>
                  <a:lnTo>
                    <a:pt x="3318" y="1315"/>
                  </a:lnTo>
                  <a:lnTo>
                    <a:pt x="3300" y="1323"/>
                  </a:lnTo>
                  <a:lnTo>
                    <a:pt x="3285" y="1330"/>
                  </a:lnTo>
                  <a:lnTo>
                    <a:pt x="3264" y="1338"/>
                  </a:lnTo>
                  <a:lnTo>
                    <a:pt x="3241" y="1348"/>
                  </a:lnTo>
                  <a:lnTo>
                    <a:pt x="3219" y="1355"/>
                  </a:lnTo>
                  <a:lnTo>
                    <a:pt x="3194" y="1365"/>
                  </a:lnTo>
                  <a:lnTo>
                    <a:pt x="3164" y="1370"/>
                  </a:lnTo>
                  <a:lnTo>
                    <a:pt x="3133" y="1376"/>
                  </a:lnTo>
                  <a:lnTo>
                    <a:pt x="3101" y="1382"/>
                  </a:lnTo>
                  <a:lnTo>
                    <a:pt x="3068" y="1389"/>
                  </a:lnTo>
                  <a:lnTo>
                    <a:pt x="3032" y="1393"/>
                  </a:lnTo>
                  <a:lnTo>
                    <a:pt x="3000" y="1401"/>
                  </a:lnTo>
                  <a:lnTo>
                    <a:pt x="2964" y="1405"/>
                  </a:lnTo>
                  <a:lnTo>
                    <a:pt x="2930" y="1410"/>
                  </a:lnTo>
                  <a:lnTo>
                    <a:pt x="2894" y="1412"/>
                  </a:lnTo>
                  <a:lnTo>
                    <a:pt x="2859" y="1416"/>
                  </a:lnTo>
                  <a:lnTo>
                    <a:pt x="2823" y="1418"/>
                  </a:lnTo>
                  <a:lnTo>
                    <a:pt x="2793" y="1420"/>
                  </a:lnTo>
                  <a:lnTo>
                    <a:pt x="2760" y="1420"/>
                  </a:lnTo>
                  <a:lnTo>
                    <a:pt x="2732" y="1420"/>
                  </a:lnTo>
                  <a:lnTo>
                    <a:pt x="2703" y="1420"/>
                  </a:lnTo>
                  <a:lnTo>
                    <a:pt x="2679" y="1420"/>
                  </a:lnTo>
                  <a:lnTo>
                    <a:pt x="2654" y="1418"/>
                  </a:lnTo>
                  <a:lnTo>
                    <a:pt x="2633" y="1414"/>
                  </a:lnTo>
                  <a:lnTo>
                    <a:pt x="2614" y="1410"/>
                  </a:lnTo>
                  <a:lnTo>
                    <a:pt x="2597" y="1407"/>
                  </a:lnTo>
                  <a:lnTo>
                    <a:pt x="2582" y="1401"/>
                  </a:lnTo>
                  <a:lnTo>
                    <a:pt x="2568" y="1397"/>
                  </a:lnTo>
                  <a:lnTo>
                    <a:pt x="2559" y="1393"/>
                  </a:lnTo>
                  <a:lnTo>
                    <a:pt x="2549" y="1387"/>
                  </a:lnTo>
                  <a:lnTo>
                    <a:pt x="2540" y="1384"/>
                  </a:lnTo>
                  <a:lnTo>
                    <a:pt x="2534" y="1380"/>
                  </a:lnTo>
                  <a:lnTo>
                    <a:pt x="2528" y="1374"/>
                  </a:lnTo>
                  <a:lnTo>
                    <a:pt x="2527" y="1372"/>
                  </a:lnTo>
                  <a:lnTo>
                    <a:pt x="2521" y="1367"/>
                  </a:lnTo>
                  <a:lnTo>
                    <a:pt x="2521" y="1365"/>
                  </a:lnTo>
                  <a:lnTo>
                    <a:pt x="2519" y="1365"/>
                  </a:lnTo>
                  <a:lnTo>
                    <a:pt x="2513" y="1365"/>
                  </a:lnTo>
                  <a:lnTo>
                    <a:pt x="2506" y="1367"/>
                  </a:lnTo>
                  <a:lnTo>
                    <a:pt x="2496" y="1368"/>
                  </a:lnTo>
                  <a:lnTo>
                    <a:pt x="2483" y="1368"/>
                  </a:lnTo>
                  <a:lnTo>
                    <a:pt x="2468" y="1370"/>
                  </a:lnTo>
                  <a:lnTo>
                    <a:pt x="2451" y="1372"/>
                  </a:lnTo>
                  <a:lnTo>
                    <a:pt x="2432" y="1374"/>
                  </a:lnTo>
                  <a:lnTo>
                    <a:pt x="2411" y="1374"/>
                  </a:lnTo>
                  <a:lnTo>
                    <a:pt x="2390" y="1376"/>
                  </a:lnTo>
                  <a:lnTo>
                    <a:pt x="2369" y="1378"/>
                  </a:lnTo>
                  <a:lnTo>
                    <a:pt x="2346" y="1380"/>
                  </a:lnTo>
                  <a:lnTo>
                    <a:pt x="2321" y="1378"/>
                  </a:lnTo>
                  <a:lnTo>
                    <a:pt x="2300" y="1378"/>
                  </a:lnTo>
                  <a:lnTo>
                    <a:pt x="2274" y="1376"/>
                  </a:lnTo>
                  <a:lnTo>
                    <a:pt x="2253" y="1376"/>
                  </a:lnTo>
                  <a:lnTo>
                    <a:pt x="2226" y="1372"/>
                  </a:lnTo>
                  <a:lnTo>
                    <a:pt x="2203" y="1368"/>
                  </a:lnTo>
                  <a:lnTo>
                    <a:pt x="2181" y="1365"/>
                  </a:lnTo>
                  <a:lnTo>
                    <a:pt x="2160" y="1361"/>
                  </a:lnTo>
                  <a:lnTo>
                    <a:pt x="2137" y="1355"/>
                  </a:lnTo>
                  <a:lnTo>
                    <a:pt x="2120" y="1349"/>
                  </a:lnTo>
                  <a:lnTo>
                    <a:pt x="2101" y="1344"/>
                  </a:lnTo>
                  <a:lnTo>
                    <a:pt x="2085" y="1340"/>
                  </a:lnTo>
                  <a:lnTo>
                    <a:pt x="2066" y="1334"/>
                  </a:lnTo>
                  <a:lnTo>
                    <a:pt x="2053" y="1329"/>
                  </a:lnTo>
                  <a:lnTo>
                    <a:pt x="2042" y="1323"/>
                  </a:lnTo>
                  <a:lnTo>
                    <a:pt x="2034" y="1321"/>
                  </a:lnTo>
                  <a:lnTo>
                    <a:pt x="2025" y="1317"/>
                  </a:lnTo>
                  <a:lnTo>
                    <a:pt x="2021" y="1315"/>
                  </a:lnTo>
                  <a:lnTo>
                    <a:pt x="2015" y="1313"/>
                  </a:lnTo>
                  <a:lnTo>
                    <a:pt x="2011" y="1313"/>
                  </a:lnTo>
                  <a:lnTo>
                    <a:pt x="2004" y="1317"/>
                  </a:lnTo>
                  <a:lnTo>
                    <a:pt x="1990" y="1319"/>
                  </a:lnTo>
                  <a:lnTo>
                    <a:pt x="1973" y="1325"/>
                  </a:lnTo>
                  <a:lnTo>
                    <a:pt x="1952" y="1330"/>
                  </a:lnTo>
                  <a:lnTo>
                    <a:pt x="1928" y="1336"/>
                  </a:lnTo>
                  <a:lnTo>
                    <a:pt x="1901" y="1342"/>
                  </a:lnTo>
                  <a:lnTo>
                    <a:pt x="1871" y="1351"/>
                  </a:lnTo>
                  <a:lnTo>
                    <a:pt x="1838" y="1359"/>
                  </a:lnTo>
                  <a:lnTo>
                    <a:pt x="1804" y="1367"/>
                  </a:lnTo>
                  <a:lnTo>
                    <a:pt x="1770" y="1374"/>
                  </a:lnTo>
                  <a:lnTo>
                    <a:pt x="1737" y="1382"/>
                  </a:lnTo>
                  <a:lnTo>
                    <a:pt x="1701" y="1386"/>
                  </a:lnTo>
                  <a:lnTo>
                    <a:pt x="1667" y="1391"/>
                  </a:lnTo>
                  <a:lnTo>
                    <a:pt x="1633" y="1393"/>
                  </a:lnTo>
                  <a:lnTo>
                    <a:pt x="1602" y="1399"/>
                  </a:lnTo>
                  <a:lnTo>
                    <a:pt x="1570" y="1399"/>
                  </a:lnTo>
                  <a:lnTo>
                    <a:pt x="1542" y="1399"/>
                  </a:lnTo>
                  <a:lnTo>
                    <a:pt x="1517" y="1397"/>
                  </a:lnTo>
                  <a:lnTo>
                    <a:pt x="1492" y="1395"/>
                  </a:lnTo>
                  <a:lnTo>
                    <a:pt x="1469" y="1391"/>
                  </a:lnTo>
                  <a:lnTo>
                    <a:pt x="1448" y="1387"/>
                  </a:lnTo>
                  <a:lnTo>
                    <a:pt x="1429" y="1382"/>
                  </a:lnTo>
                  <a:lnTo>
                    <a:pt x="1414" y="1380"/>
                  </a:lnTo>
                  <a:lnTo>
                    <a:pt x="1397" y="1374"/>
                  </a:lnTo>
                  <a:lnTo>
                    <a:pt x="1384" y="1368"/>
                  </a:lnTo>
                  <a:lnTo>
                    <a:pt x="1372" y="1365"/>
                  </a:lnTo>
                  <a:lnTo>
                    <a:pt x="1365" y="1361"/>
                  </a:lnTo>
                  <a:lnTo>
                    <a:pt x="1353" y="1355"/>
                  </a:lnTo>
                  <a:lnTo>
                    <a:pt x="1352" y="1355"/>
                  </a:lnTo>
                  <a:lnTo>
                    <a:pt x="1346" y="1355"/>
                  </a:lnTo>
                  <a:lnTo>
                    <a:pt x="1338" y="1355"/>
                  </a:lnTo>
                  <a:lnTo>
                    <a:pt x="1321" y="1357"/>
                  </a:lnTo>
                  <a:lnTo>
                    <a:pt x="1302" y="1361"/>
                  </a:lnTo>
                  <a:lnTo>
                    <a:pt x="1277" y="1363"/>
                  </a:lnTo>
                  <a:lnTo>
                    <a:pt x="1251" y="1368"/>
                  </a:lnTo>
                  <a:lnTo>
                    <a:pt x="1218" y="1370"/>
                  </a:lnTo>
                  <a:lnTo>
                    <a:pt x="1184" y="1374"/>
                  </a:lnTo>
                  <a:lnTo>
                    <a:pt x="1144" y="1376"/>
                  </a:lnTo>
                  <a:lnTo>
                    <a:pt x="1106" y="1380"/>
                  </a:lnTo>
                  <a:lnTo>
                    <a:pt x="1064" y="1382"/>
                  </a:lnTo>
                  <a:lnTo>
                    <a:pt x="1023" y="1382"/>
                  </a:lnTo>
                  <a:lnTo>
                    <a:pt x="979" y="1382"/>
                  </a:lnTo>
                  <a:lnTo>
                    <a:pt x="937" y="1380"/>
                  </a:lnTo>
                  <a:lnTo>
                    <a:pt x="891" y="1374"/>
                  </a:lnTo>
                  <a:lnTo>
                    <a:pt x="851" y="1370"/>
                  </a:lnTo>
                  <a:lnTo>
                    <a:pt x="810" y="1361"/>
                  </a:lnTo>
                  <a:lnTo>
                    <a:pt x="770" y="1351"/>
                  </a:lnTo>
                  <a:lnTo>
                    <a:pt x="732" y="1340"/>
                  </a:lnTo>
                  <a:lnTo>
                    <a:pt x="696" y="1330"/>
                  </a:lnTo>
                  <a:lnTo>
                    <a:pt x="659" y="1317"/>
                  </a:lnTo>
                  <a:lnTo>
                    <a:pt x="629" y="1304"/>
                  </a:lnTo>
                  <a:lnTo>
                    <a:pt x="599" y="1291"/>
                  </a:lnTo>
                  <a:lnTo>
                    <a:pt x="572" y="1277"/>
                  </a:lnTo>
                  <a:lnTo>
                    <a:pt x="545" y="1264"/>
                  </a:lnTo>
                  <a:lnTo>
                    <a:pt x="524" y="1253"/>
                  </a:lnTo>
                  <a:lnTo>
                    <a:pt x="503" y="1241"/>
                  </a:lnTo>
                  <a:lnTo>
                    <a:pt x="488" y="1232"/>
                  </a:lnTo>
                  <a:lnTo>
                    <a:pt x="475" y="1222"/>
                  </a:lnTo>
                  <a:lnTo>
                    <a:pt x="467" y="1218"/>
                  </a:lnTo>
                  <a:lnTo>
                    <a:pt x="462" y="1215"/>
                  </a:lnTo>
                  <a:lnTo>
                    <a:pt x="460" y="1215"/>
                  </a:lnTo>
                  <a:lnTo>
                    <a:pt x="456" y="1213"/>
                  </a:lnTo>
                  <a:lnTo>
                    <a:pt x="445" y="1211"/>
                  </a:lnTo>
                  <a:lnTo>
                    <a:pt x="429" y="1209"/>
                  </a:lnTo>
                  <a:lnTo>
                    <a:pt x="410" y="1207"/>
                  </a:lnTo>
                  <a:lnTo>
                    <a:pt x="386" y="1203"/>
                  </a:lnTo>
                  <a:lnTo>
                    <a:pt x="357" y="1199"/>
                  </a:lnTo>
                  <a:lnTo>
                    <a:pt x="327" y="1196"/>
                  </a:lnTo>
                  <a:lnTo>
                    <a:pt x="296" y="1192"/>
                  </a:lnTo>
                  <a:lnTo>
                    <a:pt x="262" y="1184"/>
                  </a:lnTo>
                  <a:lnTo>
                    <a:pt x="228" y="1178"/>
                  </a:lnTo>
                  <a:lnTo>
                    <a:pt x="194" y="1173"/>
                  </a:lnTo>
                  <a:lnTo>
                    <a:pt x="161" y="1165"/>
                  </a:lnTo>
                  <a:lnTo>
                    <a:pt x="129" y="1159"/>
                  </a:lnTo>
                  <a:lnTo>
                    <a:pt x="102" y="1152"/>
                  </a:lnTo>
                  <a:lnTo>
                    <a:pt x="76" y="1142"/>
                  </a:lnTo>
                  <a:lnTo>
                    <a:pt x="55" y="1135"/>
                  </a:lnTo>
                  <a:lnTo>
                    <a:pt x="36" y="1125"/>
                  </a:lnTo>
                  <a:lnTo>
                    <a:pt x="21" y="1116"/>
                  </a:lnTo>
                  <a:lnTo>
                    <a:pt x="9" y="1106"/>
                  </a:lnTo>
                  <a:lnTo>
                    <a:pt x="3" y="1097"/>
                  </a:lnTo>
                  <a:lnTo>
                    <a:pt x="0" y="1085"/>
                  </a:lnTo>
                  <a:lnTo>
                    <a:pt x="2" y="1076"/>
                  </a:lnTo>
                  <a:lnTo>
                    <a:pt x="3" y="1064"/>
                  </a:lnTo>
                  <a:lnTo>
                    <a:pt x="9" y="1057"/>
                  </a:lnTo>
                  <a:lnTo>
                    <a:pt x="17" y="1045"/>
                  </a:lnTo>
                  <a:lnTo>
                    <a:pt x="28" y="1034"/>
                  </a:lnTo>
                  <a:lnTo>
                    <a:pt x="40" y="1024"/>
                  </a:lnTo>
                  <a:lnTo>
                    <a:pt x="55" y="1013"/>
                  </a:lnTo>
                  <a:lnTo>
                    <a:pt x="70" y="1004"/>
                  </a:lnTo>
                  <a:lnTo>
                    <a:pt x="87" y="994"/>
                  </a:lnTo>
                  <a:lnTo>
                    <a:pt x="104" y="986"/>
                  </a:lnTo>
                  <a:lnTo>
                    <a:pt x="123" y="977"/>
                  </a:lnTo>
                  <a:lnTo>
                    <a:pt x="140" y="969"/>
                  </a:lnTo>
                  <a:lnTo>
                    <a:pt x="159" y="960"/>
                  </a:lnTo>
                  <a:lnTo>
                    <a:pt x="178" y="950"/>
                  </a:lnTo>
                  <a:lnTo>
                    <a:pt x="197" y="945"/>
                  </a:lnTo>
                  <a:lnTo>
                    <a:pt x="213" y="937"/>
                  </a:lnTo>
                  <a:lnTo>
                    <a:pt x="230" y="931"/>
                  </a:lnTo>
                  <a:lnTo>
                    <a:pt x="247" y="928"/>
                  </a:lnTo>
                  <a:lnTo>
                    <a:pt x="264" y="924"/>
                  </a:lnTo>
                  <a:lnTo>
                    <a:pt x="277" y="918"/>
                  </a:lnTo>
                  <a:lnTo>
                    <a:pt x="291" y="914"/>
                  </a:lnTo>
                  <a:lnTo>
                    <a:pt x="302" y="912"/>
                  </a:lnTo>
                  <a:lnTo>
                    <a:pt x="311" y="910"/>
                  </a:lnTo>
                  <a:lnTo>
                    <a:pt x="319" y="907"/>
                  </a:lnTo>
                  <a:lnTo>
                    <a:pt x="325" y="905"/>
                  </a:lnTo>
                  <a:lnTo>
                    <a:pt x="329" y="905"/>
                  </a:lnTo>
                  <a:lnTo>
                    <a:pt x="330" y="905"/>
                  </a:lnTo>
                  <a:lnTo>
                    <a:pt x="330" y="903"/>
                  </a:lnTo>
                  <a:lnTo>
                    <a:pt x="330" y="899"/>
                  </a:lnTo>
                  <a:lnTo>
                    <a:pt x="332" y="891"/>
                  </a:lnTo>
                  <a:lnTo>
                    <a:pt x="336" y="884"/>
                  </a:lnTo>
                  <a:lnTo>
                    <a:pt x="338" y="872"/>
                  </a:lnTo>
                  <a:lnTo>
                    <a:pt x="344" y="861"/>
                  </a:lnTo>
                  <a:lnTo>
                    <a:pt x="349" y="848"/>
                  </a:lnTo>
                  <a:lnTo>
                    <a:pt x="355" y="834"/>
                  </a:lnTo>
                  <a:lnTo>
                    <a:pt x="363" y="819"/>
                  </a:lnTo>
                  <a:lnTo>
                    <a:pt x="370" y="804"/>
                  </a:lnTo>
                  <a:lnTo>
                    <a:pt x="378" y="791"/>
                  </a:lnTo>
                  <a:lnTo>
                    <a:pt x="389" y="779"/>
                  </a:lnTo>
                  <a:lnTo>
                    <a:pt x="399" y="766"/>
                  </a:lnTo>
                  <a:lnTo>
                    <a:pt x="412" y="753"/>
                  </a:lnTo>
                  <a:lnTo>
                    <a:pt x="424" y="743"/>
                  </a:lnTo>
                  <a:lnTo>
                    <a:pt x="437" y="736"/>
                  </a:lnTo>
                  <a:lnTo>
                    <a:pt x="450" y="728"/>
                  </a:lnTo>
                  <a:lnTo>
                    <a:pt x="465" y="724"/>
                  </a:lnTo>
                  <a:lnTo>
                    <a:pt x="481" y="720"/>
                  </a:lnTo>
                  <a:lnTo>
                    <a:pt x="498" y="720"/>
                  </a:lnTo>
                  <a:lnTo>
                    <a:pt x="513" y="720"/>
                  </a:lnTo>
                  <a:lnTo>
                    <a:pt x="528" y="720"/>
                  </a:lnTo>
                  <a:lnTo>
                    <a:pt x="543" y="722"/>
                  </a:lnTo>
                  <a:lnTo>
                    <a:pt x="559" y="728"/>
                  </a:lnTo>
                  <a:lnTo>
                    <a:pt x="570" y="728"/>
                  </a:lnTo>
                  <a:lnTo>
                    <a:pt x="583" y="734"/>
                  </a:lnTo>
                  <a:lnTo>
                    <a:pt x="597" y="736"/>
                  </a:lnTo>
                  <a:lnTo>
                    <a:pt x="606" y="741"/>
                  </a:lnTo>
                  <a:lnTo>
                    <a:pt x="614" y="743"/>
                  </a:lnTo>
                  <a:lnTo>
                    <a:pt x="621" y="747"/>
                  </a:lnTo>
                  <a:lnTo>
                    <a:pt x="623" y="747"/>
                  </a:lnTo>
                  <a:lnTo>
                    <a:pt x="627" y="749"/>
                  </a:lnTo>
                  <a:lnTo>
                    <a:pt x="627" y="747"/>
                  </a:lnTo>
                  <a:lnTo>
                    <a:pt x="627" y="741"/>
                  </a:lnTo>
                  <a:lnTo>
                    <a:pt x="627" y="734"/>
                  </a:lnTo>
                  <a:lnTo>
                    <a:pt x="629" y="724"/>
                  </a:lnTo>
                  <a:lnTo>
                    <a:pt x="631" y="709"/>
                  </a:lnTo>
                  <a:lnTo>
                    <a:pt x="633" y="696"/>
                  </a:lnTo>
                  <a:lnTo>
                    <a:pt x="638" y="680"/>
                  </a:lnTo>
                  <a:lnTo>
                    <a:pt x="644" y="665"/>
                  </a:lnTo>
                  <a:lnTo>
                    <a:pt x="648" y="646"/>
                  </a:lnTo>
                  <a:lnTo>
                    <a:pt x="656" y="629"/>
                  </a:lnTo>
                  <a:lnTo>
                    <a:pt x="663" y="612"/>
                  </a:lnTo>
                  <a:lnTo>
                    <a:pt x="671" y="595"/>
                  </a:lnTo>
                  <a:lnTo>
                    <a:pt x="680" y="578"/>
                  </a:lnTo>
                  <a:lnTo>
                    <a:pt x="690" y="563"/>
                  </a:lnTo>
                  <a:lnTo>
                    <a:pt x="703" y="546"/>
                  </a:lnTo>
                  <a:lnTo>
                    <a:pt x="716" y="534"/>
                  </a:lnTo>
                  <a:lnTo>
                    <a:pt x="730" y="521"/>
                  </a:lnTo>
                  <a:lnTo>
                    <a:pt x="745" y="511"/>
                  </a:lnTo>
                  <a:lnTo>
                    <a:pt x="760" y="502"/>
                  </a:lnTo>
                  <a:lnTo>
                    <a:pt x="775" y="498"/>
                  </a:lnTo>
                  <a:lnTo>
                    <a:pt x="791" y="492"/>
                  </a:lnTo>
                  <a:lnTo>
                    <a:pt x="808" y="488"/>
                  </a:lnTo>
                  <a:lnTo>
                    <a:pt x="823" y="485"/>
                  </a:lnTo>
                  <a:lnTo>
                    <a:pt x="838" y="485"/>
                  </a:lnTo>
                  <a:lnTo>
                    <a:pt x="851" y="481"/>
                  </a:lnTo>
                  <a:lnTo>
                    <a:pt x="865" y="481"/>
                  </a:lnTo>
                  <a:lnTo>
                    <a:pt x="876" y="481"/>
                  </a:lnTo>
                  <a:lnTo>
                    <a:pt x="888" y="481"/>
                  </a:lnTo>
                  <a:lnTo>
                    <a:pt x="895" y="481"/>
                  </a:lnTo>
                  <a:lnTo>
                    <a:pt x="903" y="483"/>
                  </a:lnTo>
                  <a:lnTo>
                    <a:pt x="905" y="483"/>
                  </a:lnTo>
                  <a:lnTo>
                    <a:pt x="908" y="485"/>
                  </a:lnTo>
                  <a:lnTo>
                    <a:pt x="908" y="481"/>
                  </a:lnTo>
                  <a:lnTo>
                    <a:pt x="912" y="475"/>
                  </a:lnTo>
                  <a:lnTo>
                    <a:pt x="920" y="468"/>
                  </a:lnTo>
                  <a:lnTo>
                    <a:pt x="929" y="456"/>
                  </a:lnTo>
                  <a:lnTo>
                    <a:pt x="943" y="443"/>
                  </a:lnTo>
                  <a:lnTo>
                    <a:pt x="956" y="426"/>
                  </a:lnTo>
                  <a:lnTo>
                    <a:pt x="973" y="407"/>
                  </a:lnTo>
                  <a:lnTo>
                    <a:pt x="994" y="390"/>
                  </a:lnTo>
                  <a:lnTo>
                    <a:pt x="1015" y="369"/>
                  </a:lnTo>
                  <a:lnTo>
                    <a:pt x="1038" y="348"/>
                  </a:lnTo>
                  <a:lnTo>
                    <a:pt x="1062" y="329"/>
                  </a:lnTo>
                  <a:lnTo>
                    <a:pt x="1089" y="308"/>
                  </a:lnTo>
                  <a:lnTo>
                    <a:pt x="1116" y="289"/>
                  </a:lnTo>
                  <a:lnTo>
                    <a:pt x="1146" y="272"/>
                  </a:lnTo>
                  <a:lnTo>
                    <a:pt x="1177" y="257"/>
                  </a:lnTo>
                  <a:lnTo>
                    <a:pt x="1209" y="243"/>
                  </a:lnTo>
                  <a:lnTo>
                    <a:pt x="1239" y="228"/>
                  </a:lnTo>
                  <a:lnTo>
                    <a:pt x="1272" y="219"/>
                  </a:lnTo>
                  <a:lnTo>
                    <a:pt x="1304" y="209"/>
                  </a:lnTo>
                  <a:lnTo>
                    <a:pt x="1340" y="203"/>
                  </a:lnTo>
                  <a:lnTo>
                    <a:pt x="1372" y="198"/>
                  </a:lnTo>
                  <a:lnTo>
                    <a:pt x="1407" y="194"/>
                  </a:lnTo>
                  <a:lnTo>
                    <a:pt x="1441" y="194"/>
                  </a:lnTo>
                  <a:lnTo>
                    <a:pt x="1473" y="196"/>
                  </a:lnTo>
                  <a:lnTo>
                    <a:pt x="1506" y="198"/>
                  </a:lnTo>
                  <a:lnTo>
                    <a:pt x="1538" y="201"/>
                  </a:lnTo>
                  <a:lnTo>
                    <a:pt x="1568" y="207"/>
                  </a:lnTo>
                  <a:lnTo>
                    <a:pt x="1599" y="215"/>
                  </a:lnTo>
                  <a:lnTo>
                    <a:pt x="1625" y="220"/>
                  </a:lnTo>
                  <a:lnTo>
                    <a:pt x="1654" y="232"/>
                  </a:lnTo>
                  <a:lnTo>
                    <a:pt x="1679" y="241"/>
                  </a:lnTo>
                  <a:lnTo>
                    <a:pt x="1703" y="255"/>
                  </a:lnTo>
                  <a:lnTo>
                    <a:pt x="1724" y="266"/>
                  </a:lnTo>
                  <a:lnTo>
                    <a:pt x="1743" y="279"/>
                  </a:lnTo>
                  <a:lnTo>
                    <a:pt x="1758" y="295"/>
                  </a:lnTo>
                  <a:lnTo>
                    <a:pt x="1776" y="308"/>
                  </a:lnTo>
                  <a:lnTo>
                    <a:pt x="1787" y="321"/>
                  </a:lnTo>
                  <a:lnTo>
                    <a:pt x="1800" y="336"/>
                  </a:lnTo>
                  <a:lnTo>
                    <a:pt x="1810" y="350"/>
                  </a:lnTo>
                  <a:lnTo>
                    <a:pt x="1819" y="365"/>
                  </a:lnTo>
                  <a:lnTo>
                    <a:pt x="1827" y="376"/>
                  </a:lnTo>
                  <a:lnTo>
                    <a:pt x="1833" y="388"/>
                  </a:lnTo>
                  <a:lnTo>
                    <a:pt x="1838" y="397"/>
                  </a:lnTo>
                  <a:lnTo>
                    <a:pt x="1844" y="409"/>
                  </a:lnTo>
                  <a:lnTo>
                    <a:pt x="1844" y="416"/>
                  </a:lnTo>
                  <a:lnTo>
                    <a:pt x="1848" y="422"/>
                  </a:lnTo>
                  <a:lnTo>
                    <a:pt x="1850" y="424"/>
                  </a:lnTo>
                  <a:lnTo>
                    <a:pt x="1852" y="428"/>
                  </a:lnTo>
                  <a:lnTo>
                    <a:pt x="1859" y="513"/>
                  </a:lnTo>
                  <a:lnTo>
                    <a:pt x="1861" y="506"/>
                  </a:lnTo>
                  <a:lnTo>
                    <a:pt x="1871" y="494"/>
                  </a:lnTo>
                  <a:lnTo>
                    <a:pt x="1880" y="481"/>
                  </a:lnTo>
                  <a:lnTo>
                    <a:pt x="1895" y="473"/>
                  </a:lnTo>
                  <a:lnTo>
                    <a:pt x="1907" y="464"/>
                  </a:lnTo>
                  <a:lnTo>
                    <a:pt x="1918" y="462"/>
                  </a:lnTo>
                  <a:lnTo>
                    <a:pt x="1926" y="462"/>
                  </a:lnTo>
                  <a:lnTo>
                    <a:pt x="1928" y="462"/>
                  </a:lnTo>
                  <a:lnTo>
                    <a:pt x="1928" y="462"/>
                  </a:lnTo>
                  <a:close/>
                </a:path>
              </a:pathLst>
            </a:custGeom>
            <a:solidFill>
              <a:srgbClr val="E8D9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921" name="Google Shape;921;p38"/>
            <p:cNvSpPr/>
            <p:nvPr/>
          </p:nvSpPr>
          <p:spPr>
            <a:xfrm>
              <a:off x="2020" y="1310"/>
              <a:ext cx="1785" cy="500"/>
            </a:xfrm>
            <a:custGeom>
              <a:avLst/>
              <a:gdLst/>
              <a:ahLst/>
              <a:cxnLst/>
              <a:rect l="l" t="t" r="r" b="b"/>
              <a:pathLst>
                <a:path w="3569" h="1000" extrusionOk="0">
                  <a:moveTo>
                    <a:pt x="6" y="716"/>
                  </a:moveTo>
                  <a:lnTo>
                    <a:pt x="4" y="715"/>
                  </a:lnTo>
                  <a:lnTo>
                    <a:pt x="2" y="709"/>
                  </a:lnTo>
                  <a:lnTo>
                    <a:pt x="0" y="701"/>
                  </a:lnTo>
                  <a:lnTo>
                    <a:pt x="2" y="692"/>
                  </a:lnTo>
                  <a:lnTo>
                    <a:pt x="4" y="678"/>
                  </a:lnTo>
                  <a:lnTo>
                    <a:pt x="12" y="667"/>
                  </a:lnTo>
                  <a:lnTo>
                    <a:pt x="15" y="659"/>
                  </a:lnTo>
                  <a:lnTo>
                    <a:pt x="21" y="652"/>
                  </a:lnTo>
                  <a:lnTo>
                    <a:pt x="29" y="644"/>
                  </a:lnTo>
                  <a:lnTo>
                    <a:pt x="38" y="638"/>
                  </a:lnTo>
                  <a:lnTo>
                    <a:pt x="50" y="629"/>
                  </a:lnTo>
                  <a:lnTo>
                    <a:pt x="63" y="621"/>
                  </a:lnTo>
                  <a:lnTo>
                    <a:pt x="74" y="614"/>
                  </a:lnTo>
                  <a:lnTo>
                    <a:pt x="91" y="606"/>
                  </a:lnTo>
                  <a:lnTo>
                    <a:pt x="105" y="599"/>
                  </a:lnTo>
                  <a:lnTo>
                    <a:pt x="120" y="591"/>
                  </a:lnTo>
                  <a:lnTo>
                    <a:pt x="137" y="583"/>
                  </a:lnTo>
                  <a:lnTo>
                    <a:pt x="152" y="580"/>
                  </a:lnTo>
                  <a:lnTo>
                    <a:pt x="166" y="572"/>
                  </a:lnTo>
                  <a:lnTo>
                    <a:pt x="179" y="568"/>
                  </a:lnTo>
                  <a:lnTo>
                    <a:pt x="190" y="564"/>
                  </a:lnTo>
                  <a:lnTo>
                    <a:pt x="202" y="559"/>
                  </a:lnTo>
                  <a:lnTo>
                    <a:pt x="209" y="555"/>
                  </a:lnTo>
                  <a:lnTo>
                    <a:pt x="217" y="553"/>
                  </a:lnTo>
                  <a:lnTo>
                    <a:pt x="221" y="553"/>
                  </a:lnTo>
                  <a:lnTo>
                    <a:pt x="225" y="553"/>
                  </a:lnTo>
                  <a:lnTo>
                    <a:pt x="225" y="557"/>
                  </a:lnTo>
                  <a:lnTo>
                    <a:pt x="226" y="564"/>
                  </a:lnTo>
                  <a:lnTo>
                    <a:pt x="228" y="570"/>
                  </a:lnTo>
                  <a:lnTo>
                    <a:pt x="234" y="578"/>
                  </a:lnTo>
                  <a:lnTo>
                    <a:pt x="242" y="587"/>
                  </a:lnTo>
                  <a:lnTo>
                    <a:pt x="251" y="597"/>
                  </a:lnTo>
                  <a:lnTo>
                    <a:pt x="264" y="604"/>
                  </a:lnTo>
                  <a:lnTo>
                    <a:pt x="278" y="614"/>
                  </a:lnTo>
                  <a:lnTo>
                    <a:pt x="289" y="621"/>
                  </a:lnTo>
                  <a:lnTo>
                    <a:pt x="304" y="629"/>
                  </a:lnTo>
                  <a:lnTo>
                    <a:pt x="316" y="633"/>
                  </a:lnTo>
                  <a:lnTo>
                    <a:pt x="327" y="640"/>
                  </a:lnTo>
                  <a:lnTo>
                    <a:pt x="335" y="642"/>
                  </a:lnTo>
                  <a:lnTo>
                    <a:pt x="337" y="646"/>
                  </a:lnTo>
                  <a:lnTo>
                    <a:pt x="335" y="642"/>
                  </a:lnTo>
                  <a:lnTo>
                    <a:pt x="329" y="635"/>
                  </a:lnTo>
                  <a:lnTo>
                    <a:pt x="323" y="625"/>
                  </a:lnTo>
                  <a:lnTo>
                    <a:pt x="318" y="614"/>
                  </a:lnTo>
                  <a:lnTo>
                    <a:pt x="314" y="604"/>
                  </a:lnTo>
                  <a:lnTo>
                    <a:pt x="312" y="595"/>
                  </a:lnTo>
                  <a:lnTo>
                    <a:pt x="310" y="587"/>
                  </a:lnTo>
                  <a:lnTo>
                    <a:pt x="310" y="580"/>
                  </a:lnTo>
                  <a:lnTo>
                    <a:pt x="308" y="570"/>
                  </a:lnTo>
                  <a:lnTo>
                    <a:pt x="310" y="561"/>
                  </a:lnTo>
                  <a:lnTo>
                    <a:pt x="314" y="551"/>
                  </a:lnTo>
                  <a:lnTo>
                    <a:pt x="318" y="542"/>
                  </a:lnTo>
                  <a:lnTo>
                    <a:pt x="321" y="530"/>
                  </a:lnTo>
                  <a:lnTo>
                    <a:pt x="327" y="519"/>
                  </a:lnTo>
                  <a:lnTo>
                    <a:pt x="333" y="507"/>
                  </a:lnTo>
                  <a:lnTo>
                    <a:pt x="340" y="498"/>
                  </a:lnTo>
                  <a:lnTo>
                    <a:pt x="348" y="488"/>
                  </a:lnTo>
                  <a:lnTo>
                    <a:pt x="358" y="477"/>
                  </a:lnTo>
                  <a:lnTo>
                    <a:pt x="367" y="469"/>
                  </a:lnTo>
                  <a:lnTo>
                    <a:pt x="379" y="462"/>
                  </a:lnTo>
                  <a:lnTo>
                    <a:pt x="384" y="452"/>
                  </a:lnTo>
                  <a:lnTo>
                    <a:pt x="394" y="445"/>
                  </a:lnTo>
                  <a:lnTo>
                    <a:pt x="401" y="437"/>
                  </a:lnTo>
                  <a:lnTo>
                    <a:pt x="409" y="433"/>
                  </a:lnTo>
                  <a:lnTo>
                    <a:pt x="420" y="426"/>
                  </a:lnTo>
                  <a:lnTo>
                    <a:pt x="424" y="424"/>
                  </a:lnTo>
                  <a:lnTo>
                    <a:pt x="424" y="431"/>
                  </a:lnTo>
                  <a:lnTo>
                    <a:pt x="426" y="437"/>
                  </a:lnTo>
                  <a:lnTo>
                    <a:pt x="430" y="450"/>
                  </a:lnTo>
                  <a:lnTo>
                    <a:pt x="434" y="460"/>
                  </a:lnTo>
                  <a:lnTo>
                    <a:pt x="445" y="473"/>
                  </a:lnTo>
                  <a:lnTo>
                    <a:pt x="449" y="479"/>
                  </a:lnTo>
                  <a:lnTo>
                    <a:pt x="458" y="485"/>
                  </a:lnTo>
                  <a:lnTo>
                    <a:pt x="466" y="490"/>
                  </a:lnTo>
                  <a:lnTo>
                    <a:pt x="475" y="498"/>
                  </a:lnTo>
                  <a:lnTo>
                    <a:pt x="485" y="500"/>
                  </a:lnTo>
                  <a:lnTo>
                    <a:pt x="495" y="505"/>
                  </a:lnTo>
                  <a:lnTo>
                    <a:pt x="504" y="507"/>
                  </a:lnTo>
                  <a:lnTo>
                    <a:pt x="517" y="513"/>
                  </a:lnTo>
                  <a:lnTo>
                    <a:pt x="529" y="513"/>
                  </a:lnTo>
                  <a:lnTo>
                    <a:pt x="540" y="517"/>
                  </a:lnTo>
                  <a:lnTo>
                    <a:pt x="552" y="519"/>
                  </a:lnTo>
                  <a:lnTo>
                    <a:pt x="563" y="523"/>
                  </a:lnTo>
                  <a:lnTo>
                    <a:pt x="574" y="524"/>
                  </a:lnTo>
                  <a:lnTo>
                    <a:pt x="584" y="524"/>
                  </a:lnTo>
                  <a:lnTo>
                    <a:pt x="593" y="526"/>
                  </a:lnTo>
                  <a:lnTo>
                    <a:pt x="601" y="528"/>
                  </a:lnTo>
                  <a:lnTo>
                    <a:pt x="610" y="530"/>
                  </a:lnTo>
                  <a:lnTo>
                    <a:pt x="618" y="532"/>
                  </a:lnTo>
                  <a:lnTo>
                    <a:pt x="614" y="528"/>
                  </a:lnTo>
                  <a:lnTo>
                    <a:pt x="610" y="521"/>
                  </a:lnTo>
                  <a:lnTo>
                    <a:pt x="609" y="513"/>
                  </a:lnTo>
                  <a:lnTo>
                    <a:pt x="607" y="507"/>
                  </a:lnTo>
                  <a:lnTo>
                    <a:pt x="605" y="500"/>
                  </a:lnTo>
                  <a:lnTo>
                    <a:pt x="603" y="494"/>
                  </a:lnTo>
                  <a:lnTo>
                    <a:pt x="599" y="483"/>
                  </a:lnTo>
                  <a:lnTo>
                    <a:pt x="595" y="475"/>
                  </a:lnTo>
                  <a:lnTo>
                    <a:pt x="593" y="464"/>
                  </a:lnTo>
                  <a:lnTo>
                    <a:pt x="591" y="456"/>
                  </a:lnTo>
                  <a:lnTo>
                    <a:pt x="586" y="443"/>
                  </a:lnTo>
                  <a:lnTo>
                    <a:pt x="586" y="433"/>
                  </a:lnTo>
                  <a:lnTo>
                    <a:pt x="582" y="424"/>
                  </a:lnTo>
                  <a:lnTo>
                    <a:pt x="582" y="412"/>
                  </a:lnTo>
                  <a:lnTo>
                    <a:pt x="580" y="399"/>
                  </a:lnTo>
                  <a:lnTo>
                    <a:pt x="578" y="389"/>
                  </a:lnTo>
                  <a:lnTo>
                    <a:pt x="578" y="378"/>
                  </a:lnTo>
                  <a:lnTo>
                    <a:pt x="578" y="367"/>
                  </a:lnTo>
                  <a:lnTo>
                    <a:pt x="578" y="355"/>
                  </a:lnTo>
                  <a:lnTo>
                    <a:pt x="580" y="346"/>
                  </a:lnTo>
                  <a:lnTo>
                    <a:pt x="580" y="336"/>
                  </a:lnTo>
                  <a:lnTo>
                    <a:pt x="586" y="327"/>
                  </a:lnTo>
                  <a:lnTo>
                    <a:pt x="588" y="317"/>
                  </a:lnTo>
                  <a:lnTo>
                    <a:pt x="593" y="308"/>
                  </a:lnTo>
                  <a:lnTo>
                    <a:pt x="597" y="298"/>
                  </a:lnTo>
                  <a:lnTo>
                    <a:pt x="605" y="291"/>
                  </a:lnTo>
                  <a:lnTo>
                    <a:pt x="610" y="283"/>
                  </a:lnTo>
                  <a:lnTo>
                    <a:pt x="618" y="277"/>
                  </a:lnTo>
                  <a:lnTo>
                    <a:pt x="628" y="272"/>
                  </a:lnTo>
                  <a:lnTo>
                    <a:pt x="639" y="268"/>
                  </a:lnTo>
                  <a:lnTo>
                    <a:pt x="649" y="262"/>
                  </a:lnTo>
                  <a:lnTo>
                    <a:pt x="662" y="258"/>
                  </a:lnTo>
                  <a:lnTo>
                    <a:pt x="675" y="255"/>
                  </a:lnTo>
                  <a:lnTo>
                    <a:pt x="688" y="253"/>
                  </a:lnTo>
                  <a:lnTo>
                    <a:pt x="702" y="249"/>
                  </a:lnTo>
                  <a:lnTo>
                    <a:pt x="715" y="247"/>
                  </a:lnTo>
                  <a:lnTo>
                    <a:pt x="728" y="247"/>
                  </a:lnTo>
                  <a:lnTo>
                    <a:pt x="744" y="247"/>
                  </a:lnTo>
                  <a:lnTo>
                    <a:pt x="755" y="247"/>
                  </a:lnTo>
                  <a:lnTo>
                    <a:pt x="766" y="245"/>
                  </a:lnTo>
                  <a:lnTo>
                    <a:pt x="776" y="245"/>
                  </a:lnTo>
                  <a:lnTo>
                    <a:pt x="785" y="245"/>
                  </a:lnTo>
                  <a:lnTo>
                    <a:pt x="793" y="245"/>
                  </a:lnTo>
                  <a:lnTo>
                    <a:pt x="799" y="245"/>
                  </a:lnTo>
                  <a:lnTo>
                    <a:pt x="801" y="245"/>
                  </a:lnTo>
                  <a:lnTo>
                    <a:pt x="804" y="247"/>
                  </a:lnTo>
                  <a:lnTo>
                    <a:pt x="803" y="247"/>
                  </a:lnTo>
                  <a:lnTo>
                    <a:pt x="801" y="253"/>
                  </a:lnTo>
                  <a:lnTo>
                    <a:pt x="799" y="260"/>
                  </a:lnTo>
                  <a:lnTo>
                    <a:pt x="799" y="272"/>
                  </a:lnTo>
                  <a:lnTo>
                    <a:pt x="797" y="285"/>
                  </a:lnTo>
                  <a:lnTo>
                    <a:pt x="801" y="302"/>
                  </a:lnTo>
                  <a:lnTo>
                    <a:pt x="804" y="310"/>
                  </a:lnTo>
                  <a:lnTo>
                    <a:pt x="810" y="319"/>
                  </a:lnTo>
                  <a:lnTo>
                    <a:pt x="814" y="329"/>
                  </a:lnTo>
                  <a:lnTo>
                    <a:pt x="823" y="340"/>
                  </a:lnTo>
                  <a:lnTo>
                    <a:pt x="831" y="348"/>
                  </a:lnTo>
                  <a:lnTo>
                    <a:pt x="841" y="357"/>
                  </a:lnTo>
                  <a:lnTo>
                    <a:pt x="852" y="367"/>
                  </a:lnTo>
                  <a:lnTo>
                    <a:pt x="863" y="378"/>
                  </a:lnTo>
                  <a:lnTo>
                    <a:pt x="877" y="386"/>
                  </a:lnTo>
                  <a:lnTo>
                    <a:pt x="890" y="397"/>
                  </a:lnTo>
                  <a:lnTo>
                    <a:pt x="901" y="405"/>
                  </a:lnTo>
                  <a:lnTo>
                    <a:pt x="915" y="416"/>
                  </a:lnTo>
                  <a:lnTo>
                    <a:pt x="924" y="424"/>
                  </a:lnTo>
                  <a:lnTo>
                    <a:pt x="936" y="431"/>
                  </a:lnTo>
                  <a:lnTo>
                    <a:pt x="945" y="437"/>
                  </a:lnTo>
                  <a:lnTo>
                    <a:pt x="955" y="443"/>
                  </a:lnTo>
                  <a:lnTo>
                    <a:pt x="962" y="445"/>
                  </a:lnTo>
                  <a:lnTo>
                    <a:pt x="968" y="450"/>
                  </a:lnTo>
                  <a:lnTo>
                    <a:pt x="972" y="452"/>
                  </a:lnTo>
                  <a:lnTo>
                    <a:pt x="974" y="454"/>
                  </a:lnTo>
                  <a:lnTo>
                    <a:pt x="972" y="450"/>
                  </a:lnTo>
                  <a:lnTo>
                    <a:pt x="972" y="445"/>
                  </a:lnTo>
                  <a:lnTo>
                    <a:pt x="970" y="437"/>
                  </a:lnTo>
                  <a:lnTo>
                    <a:pt x="968" y="424"/>
                  </a:lnTo>
                  <a:lnTo>
                    <a:pt x="964" y="409"/>
                  </a:lnTo>
                  <a:lnTo>
                    <a:pt x="964" y="391"/>
                  </a:lnTo>
                  <a:lnTo>
                    <a:pt x="964" y="374"/>
                  </a:lnTo>
                  <a:lnTo>
                    <a:pt x="964" y="355"/>
                  </a:lnTo>
                  <a:lnTo>
                    <a:pt x="964" y="334"/>
                  </a:lnTo>
                  <a:lnTo>
                    <a:pt x="966" y="313"/>
                  </a:lnTo>
                  <a:lnTo>
                    <a:pt x="968" y="291"/>
                  </a:lnTo>
                  <a:lnTo>
                    <a:pt x="974" y="272"/>
                  </a:lnTo>
                  <a:lnTo>
                    <a:pt x="979" y="249"/>
                  </a:lnTo>
                  <a:lnTo>
                    <a:pt x="991" y="228"/>
                  </a:lnTo>
                  <a:lnTo>
                    <a:pt x="1000" y="211"/>
                  </a:lnTo>
                  <a:lnTo>
                    <a:pt x="1015" y="196"/>
                  </a:lnTo>
                  <a:lnTo>
                    <a:pt x="1029" y="179"/>
                  </a:lnTo>
                  <a:lnTo>
                    <a:pt x="1048" y="167"/>
                  </a:lnTo>
                  <a:lnTo>
                    <a:pt x="1069" y="156"/>
                  </a:lnTo>
                  <a:lnTo>
                    <a:pt x="1092" y="148"/>
                  </a:lnTo>
                  <a:lnTo>
                    <a:pt x="1114" y="141"/>
                  </a:lnTo>
                  <a:lnTo>
                    <a:pt x="1141" y="137"/>
                  </a:lnTo>
                  <a:lnTo>
                    <a:pt x="1168" y="133"/>
                  </a:lnTo>
                  <a:lnTo>
                    <a:pt x="1196" y="133"/>
                  </a:lnTo>
                  <a:lnTo>
                    <a:pt x="1223" y="131"/>
                  </a:lnTo>
                  <a:lnTo>
                    <a:pt x="1251" y="133"/>
                  </a:lnTo>
                  <a:lnTo>
                    <a:pt x="1280" y="133"/>
                  </a:lnTo>
                  <a:lnTo>
                    <a:pt x="1308" y="139"/>
                  </a:lnTo>
                  <a:lnTo>
                    <a:pt x="1337" y="141"/>
                  </a:lnTo>
                  <a:lnTo>
                    <a:pt x="1363" y="146"/>
                  </a:lnTo>
                  <a:lnTo>
                    <a:pt x="1390" y="152"/>
                  </a:lnTo>
                  <a:lnTo>
                    <a:pt x="1417" y="161"/>
                  </a:lnTo>
                  <a:lnTo>
                    <a:pt x="1438" y="169"/>
                  </a:lnTo>
                  <a:lnTo>
                    <a:pt x="1462" y="177"/>
                  </a:lnTo>
                  <a:lnTo>
                    <a:pt x="1483" y="186"/>
                  </a:lnTo>
                  <a:lnTo>
                    <a:pt x="1502" y="196"/>
                  </a:lnTo>
                  <a:lnTo>
                    <a:pt x="1519" y="207"/>
                  </a:lnTo>
                  <a:lnTo>
                    <a:pt x="1536" y="217"/>
                  </a:lnTo>
                  <a:lnTo>
                    <a:pt x="1552" y="228"/>
                  </a:lnTo>
                  <a:lnTo>
                    <a:pt x="1565" y="237"/>
                  </a:lnTo>
                  <a:lnTo>
                    <a:pt x="1576" y="247"/>
                  </a:lnTo>
                  <a:lnTo>
                    <a:pt x="1586" y="255"/>
                  </a:lnTo>
                  <a:lnTo>
                    <a:pt x="1594" y="262"/>
                  </a:lnTo>
                  <a:lnTo>
                    <a:pt x="1603" y="270"/>
                  </a:lnTo>
                  <a:lnTo>
                    <a:pt x="1611" y="279"/>
                  </a:lnTo>
                  <a:lnTo>
                    <a:pt x="1614" y="285"/>
                  </a:lnTo>
                  <a:lnTo>
                    <a:pt x="1613" y="285"/>
                  </a:lnTo>
                  <a:lnTo>
                    <a:pt x="1609" y="293"/>
                  </a:lnTo>
                  <a:lnTo>
                    <a:pt x="1603" y="304"/>
                  </a:lnTo>
                  <a:lnTo>
                    <a:pt x="1597" y="317"/>
                  </a:lnTo>
                  <a:lnTo>
                    <a:pt x="1594" y="325"/>
                  </a:lnTo>
                  <a:lnTo>
                    <a:pt x="1590" y="334"/>
                  </a:lnTo>
                  <a:lnTo>
                    <a:pt x="1588" y="342"/>
                  </a:lnTo>
                  <a:lnTo>
                    <a:pt x="1584" y="351"/>
                  </a:lnTo>
                  <a:lnTo>
                    <a:pt x="1582" y="361"/>
                  </a:lnTo>
                  <a:lnTo>
                    <a:pt x="1580" y="370"/>
                  </a:lnTo>
                  <a:lnTo>
                    <a:pt x="1580" y="380"/>
                  </a:lnTo>
                  <a:lnTo>
                    <a:pt x="1580" y="391"/>
                  </a:lnTo>
                  <a:lnTo>
                    <a:pt x="1580" y="399"/>
                  </a:lnTo>
                  <a:lnTo>
                    <a:pt x="1580" y="407"/>
                  </a:lnTo>
                  <a:lnTo>
                    <a:pt x="1582" y="416"/>
                  </a:lnTo>
                  <a:lnTo>
                    <a:pt x="1586" y="424"/>
                  </a:lnTo>
                  <a:lnTo>
                    <a:pt x="1590" y="431"/>
                  </a:lnTo>
                  <a:lnTo>
                    <a:pt x="1594" y="441"/>
                  </a:lnTo>
                  <a:lnTo>
                    <a:pt x="1599" y="448"/>
                  </a:lnTo>
                  <a:lnTo>
                    <a:pt x="1607" y="456"/>
                  </a:lnTo>
                  <a:lnTo>
                    <a:pt x="1613" y="462"/>
                  </a:lnTo>
                  <a:lnTo>
                    <a:pt x="1622" y="467"/>
                  </a:lnTo>
                  <a:lnTo>
                    <a:pt x="1630" y="471"/>
                  </a:lnTo>
                  <a:lnTo>
                    <a:pt x="1641" y="477"/>
                  </a:lnTo>
                  <a:lnTo>
                    <a:pt x="1649" y="481"/>
                  </a:lnTo>
                  <a:lnTo>
                    <a:pt x="1660" y="485"/>
                  </a:lnTo>
                  <a:lnTo>
                    <a:pt x="1673" y="488"/>
                  </a:lnTo>
                  <a:lnTo>
                    <a:pt x="1687" y="490"/>
                  </a:lnTo>
                  <a:lnTo>
                    <a:pt x="1698" y="490"/>
                  </a:lnTo>
                  <a:lnTo>
                    <a:pt x="1711" y="490"/>
                  </a:lnTo>
                  <a:lnTo>
                    <a:pt x="1727" y="490"/>
                  </a:lnTo>
                  <a:lnTo>
                    <a:pt x="1742" y="492"/>
                  </a:lnTo>
                  <a:lnTo>
                    <a:pt x="1755" y="490"/>
                  </a:lnTo>
                  <a:lnTo>
                    <a:pt x="1770" y="488"/>
                  </a:lnTo>
                  <a:lnTo>
                    <a:pt x="1784" y="488"/>
                  </a:lnTo>
                  <a:lnTo>
                    <a:pt x="1797" y="486"/>
                  </a:lnTo>
                  <a:lnTo>
                    <a:pt x="1810" y="483"/>
                  </a:lnTo>
                  <a:lnTo>
                    <a:pt x="1822" y="481"/>
                  </a:lnTo>
                  <a:lnTo>
                    <a:pt x="1831" y="479"/>
                  </a:lnTo>
                  <a:lnTo>
                    <a:pt x="1843" y="479"/>
                  </a:lnTo>
                  <a:lnTo>
                    <a:pt x="1854" y="475"/>
                  </a:lnTo>
                  <a:lnTo>
                    <a:pt x="1860" y="475"/>
                  </a:lnTo>
                  <a:lnTo>
                    <a:pt x="1858" y="473"/>
                  </a:lnTo>
                  <a:lnTo>
                    <a:pt x="1856" y="467"/>
                  </a:lnTo>
                  <a:lnTo>
                    <a:pt x="1848" y="458"/>
                  </a:lnTo>
                  <a:lnTo>
                    <a:pt x="1844" y="447"/>
                  </a:lnTo>
                  <a:lnTo>
                    <a:pt x="1837" y="431"/>
                  </a:lnTo>
                  <a:lnTo>
                    <a:pt x="1829" y="414"/>
                  </a:lnTo>
                  <a:lnTo>
                    <a:pt x="1824" y="395"/>
                  </a:lnTo>
                  <a:lnTo>
                    <a:pt x="1816" y="378"/>
                  </a:lnTo>
                  <a:lnTo>
                    <a:pt x="1806" y="357"/>
                  </a:lnTo>
                  <a:lnTo>
                    <a:pt x="1801" y="336"/>
                  </a:lnTo>
                  <a:lnTo>
                    <a:pt x="1793" y="317"/>
                  </a:lnTo>
                  <a:lnTo>
                    <a:pt x="1791" y="296"/>
                  </a:lnTo>
                  <a:lnTo>
                    <a:pt x="1786" y="277"/>
                  </a:lnTo>
                  <a:lnTo>
                    <a:pt x="1787" y="260"/>
                  </a:lnTo>
                  <a:lnTo>
                    <a:pt x="1787" y="245"/>
                  </a:lnTo>
                  <a:lnTo>
                    <a:pt x="1793" y="234"/>
                  </a:lnTo>
                  <a:lnTo>
                    <a:pt x="1799" y="220"/>
                  </a:lnTo>
                  <a:lnTo>
                    <a:pt x="1808" y="211"/>
                  </a:lnTo>
                  <a:lnTo>
                    <a:pt x="1820" y="203"/>
                  </a:lnTo>
                  <a:lnTo>
                    <a:pt x="1833" y="198"/>
                  </a:lnTo>
                  <a:lnTo>
                    <a:pt x="1846" y="194"/>
                  </a:lnTo>
                  <a:lnTo>
                    <a:pt x="1862" y="192"/>
                  </a:lnTo>
                  <a:lnTo>
                    <a:pt x="1877" y="190"/>
                  </a:lnTo>
                  <a:lnTo>
                    <a:pt x="1894" y="192"/>
                  </a:lnTo>
                  <a:lnTo>
                    <a:pt x="1909" y="192"/>
                  </a:lnTo>
                  <a:lnTo>
                    <a:pt x="1924" y="196"/>
                  </a:lnTo>
                  <a:lnTo>
                    <a:pt x="1936" y="196"/>
                  </a:lnTo>
                  <a:lnTo>
                    <a:pt x="1949" y="199"/>
                  </a:lnTo>
                  <a:lnTo>
                    <a:pt x="1957" y="201"/>
                  </a:lnTo>
                  <a:lnTo>
                    <a:pt x="1966" y="203"/>
                  </a:lnTo>
                  <a:lnTo>
                    <a:pt x="1970" y="203"/>
                  </a:lnTo>
                  <a:lnTo>
                    <a:pt x="1974" y="205"/>
                  </a:lnTo>
                  <a:lnTo>
                    <a:pt x="1970" y="203"/>
                  </a:lnTo>
                  <a:lnTo>
                    <a:pt x="1966" y="196"/>
                  </a:lnTo>
                  <a:lnTo>
                    <a:pt x="1960" y="186"/>
                  </a:lnTo>
                  <a:lnTo>
                    <a:pt x="1957" y="175"/>
                  </a:lnTo>
                  <a:lnTo>
                    <a:pt x="1957" y="165"/>
                  </a:lnTo>
                  <a:lnTo>
                    <a:pt x="1957" y="158"/>
                  </a:lnTo>
                  <a:lnTo>
                    <a:pt x="1957" y="148"/>
                  </a:lnTo>
                  <a:lnTo>
                    <a:pt x="1962" y="141"/>
                  </a:lnTo>
                  <a:lnTo>
                    <a:pt x="1966" y="129"/>
                  </a:lnTo>
                  <a:lnTo>
                    <a:pt x="1974" y="120"/>
                  </a:lnTo>
                  <a:lnTo>
                    <a:pt x="1981" y="108"/>
                  </a:lnTo>
                  <a:lnTo>
                    <a:pt x="1995" y="99"/>
                  </a:lnTo>
                  <a:lnTo>
                    <a:pt x="2006" y="85"/>
                  </a:lnTo>
                  <a:lnTo>
                    <a:pt x="2025" y="74"/>
                  </a:lnTo>
                  <a:lnTo>
                    <a:pt x="2044" y="61"/>
                  </a:lnTo>
                  <a:lnTo>
                    <a:pt x="2065" y="49"/>
                  </a:lnTo>
                  <a:lnTo>
                    <a:pt x="2088" y="38"/>
                  </a:lnTo>
                  <a:lnTo>
                    <a:pt x="2113" y="28"/>
                  </a:lnTo>
                  <a:lnTo>
                    <a:pt x="2137" y="19"/>
                  </a:lnTo>
                  <a:lnTo>
                    <a:pt x="2164" y="11"/>
                  </a:lnTo>
                  <a:lnTo>
                    <a:pt x="2189" y="6"/>
                  </a:lnTo>
                  <a:lnTo>
                    <a:pt x="2217" y="0"/>
                  </a:lnTo>
                  <a:lnTo>
                    <a:pt x="2246" y="0"/>
                  </a:lnTo>
                  <a:lnTo>
                    <a:pt x="2274" y="0"/>
                  </a:lnTo>
                  <a:lnTo>
                    <a:pt x="2301" y="2"/>
                  </a:lnTo>
                  <a:lnTo>
                    <a:pt x="2327" y="9"/>
                  </a:lnTo>
                  <a:lnTo>
                    <a:pt x="2354" y="19"/>
                  </a:lnTo>
                  <a:lnTo>
                    <a:pt x="2381" y="32"/>
                  </a:lnTo>
                  <a:lnTo>
                    <a:pt x="2404" y="47"/>
                  </a:lnTo>
                  <a:lnTo>
                    <a:pt x="2426" y="68"/>
                  </a:lnTo>
                  <a:lnTo>
                    <a:pt x="2447" y="89"/>
                  </a:lnTo>
                  <a:lnTo>
                    <a:pt x="2466" y="114"/>
                  </a:lnTo>
                  <a:lnTo>
                    <a:pt x="2485" y="139"/>
                  </a:lnTo>
                  <a:lnTo>
                    <a:pt x="2502" y="163"/>
                  </a:lnTo>
                  <a:lnTo>
                    <a:pt x="2518" y="190"/>
                  </a:lnTo>
                  <a:lnTo>
                    <a:pt x="2533" y="218"/>
                  </a:lnTo>
                  <a:lnTo>
                    <a:pt x="2544" y="241"/>
                  </a:lnTo>
                  <a:lnTo>
                    <a:pt x="2556" y="266"/>
                  </a:lnTo>
                  <a:lnTo>
                    <a:pt x="2565" y="287"/>
                  </a:lnTo>
                  <a:lnTo>
                    <a:pt x="2575" y="308"/>
                  </a:lnTo>
                  <a:lnTo>
                    <a:pt x="2578" y="323"/>
                  </a:lnTo>
                  <a:lnTo>
                    <a:pt x="2584" y="336"/>
                  </a:lnTo>
                  <a:lnTo>
                    <a:pt x="2588" y="342"/>
                  </a:lnTo>
                  <a:lnTo>
                    <a:pt x="2588" y="348"/>
                  </a:lnTo>
                  <a:lnTo>
                    <a:pt x="2723" y="317"/>
                  </a:lnTo>
                  <a:lnTo>
                    <a:pt x="2746" y="99"/>
                  </a:lnTo>
                  <a:lnTo>
                    <a:pt x="2748" y="101"/>
                  </a:lnTo>
                  <a:lnTo>
                    <a:pt x="2761" y="112"/>
                  </a:lnTo>
                  <a:lnTo>
                    <a:pt x="2769" y="120"/>
                  </a:lnTo>
                  <a:lnTo>
                    <a:pt x="2776" y="129"/>
                  </a:lnTo>
                  <a:lnTo>
                    <a:pt x="2788" y="139"/>
                  </a:lnTo>
                  <a:lnTo>
                    <a:pt x="2799" y="152"/>
                  </a:lnTo>
                  <a:lnTo>
                    <a:pt x="2809" y="163"/>
                  </a:lnTo>
                  <a:lnTo>
                    <a:pt x="2820" y="179"/>
                  </a:lnTo>
                  <a:lnTo>
                    <a:pt x="2829" y="194"/>
                  </a:lnTo>
                  <a:lnTo>
                    <a:pt x="2841" y="211"/>
                  </a:lnTo>
                  <a:lnTo>
                    <a:pt x="2848" y="228"/>
                  </a:lnTo>
                  <a:lnTo>
                    <a:pt x="2858" y="245"/>
                  </a:lnTo>
                  <a:lnTo>
                    <a:pt x="2866" y="264"/>
                  </a:lnTo>
                  <a:lnTo>
                    <a:pt x="2871" y="285"/>
                  </a:lnTo>
                  <a:lnTo>
                    <a:pt x="2873" y="302"/>
                  </a:lnTo>
                  <a:lnTo>
                    <a:pt x="2875" y="319"/>
                  </a:lnTo>
                  <a:lnTo>
                    <a:pt x="2875" y="338"/>
                  </a:lnTo>
                  <a:lnTo>
                    <a:pt x="2875" y="357"/>
                  </a:lnTo>
                  <a:lnTo>
                    <a:pt x="2871" y="374"/>
                  </a:lnTo>
                  <a:lnTo>
                    <a:pt x="2869" y="391"/>
                  </a:lnTo>
                  <a:lnTo>
                    <a:pt x="2866" y="409"/>
                  </a:lnTo>
                  <a:lnTo>
                    <a:pt x="2862" y="426"/>
                  </a:lnTo>
                  <a:lnTo>
                    <a:pt x="2856" y="439"/>
                  </a:lnTo>
                  <a:lnTo>
                    <a:pt x="2852" y="454"/>
                  </a:lnTo>
                  <a:lnTo>
                    <a:pt x="2847" y="466"/>
                  </a:lnTo>
                  <a:lnTo>
                    <a:pt x="2845" y="477"/>
                  </a:lnTo>
                  <a:lnTo>
                    <a:pt x="2839" y="485"/>
                  </a:lnTo>
                  <a:lnTo>
                    <a:pt x="2837" y="492"/>
                  </a:lnTo>
                  <a:lnTo>
                    <a:pt x="2835" y="494"/>
                  </a:lnTo>
                  <a:lnTo>
                    <a:pt x="2835" y="498"/>
                  </a:lnTo>
                  <a:lnTo>
                    <a:pt x="2839" y="498"/>
                  </a:lnTo>
                  <a:lnTo>
                    <a:pt x="2848" y="500"/>
                  </a:lnTo>
                  <a:lnTo>
                    <a:pt x="2854" y="500"/>
                  </a:lnTo>
                  <a:lnTo>
                    <a:pt x="2866" y="500"/>
                  </a:lnTo>
                  <a:lnTo>
                    <a:pt x="2873" y="500"/>
                  </a:lnTo>
                  <a:lnTo>
                    <a:pt x="2885" y="502"/>
                  </a:lnTo>
                  <a:lnTo>
                    <a:pt x="2894" y="502"/>
                  </a:lnTo>
                  <a:lnTo>
                    <a:pt x="2905" y="502"/>
                  </a:lnTo>
                  <a:lnTo>
                    <a:pt x="2917" y="502"/>
                  </a:lnTo>
                  <a:lnTo>
                    <a:pt x="2930" y="504"/>
                  </a:lnTo>
                  <a:lnTo>
                    <a:pt x="2942" y="502"/>
                  </a:lnTo>
                  <a:lnTo>
                    <a:pt x="2955" y="500"/>
                  </a:lnTo>
                  <a:lnTo>
                    <a:pt x="2966" y="500"/>
                  </a:lnTo>
                  <a:lnTo>
                    <a:pt x="2980" y="498"/>
                  </a:lnTo>
                  <a:lnTo>
                    <a:pt x="2989" y="492"/>
                  </a:lnTo>
                  <a:lnTo>
                    <a:pt x="2999" y="488"/>
                  </a:lnTo>
                  <a:lnTo>
                    <a:pt x="3008" y="481"/>
                  </a:lnTo>
                  <a:lnTo>
                    <a:pt x="3018" y="477"/>
                  </a:lnTo>
                  <a:lnTo>
                    <a:pt x="3033" y="466"/>
                  </a:lnTo>
                  <a:lnTo>
                    <a:pt x="3048" y="454"/>
                  </a:lnTo>
                  <a:lnTo>
                    <a:pt x="3056" y="441"/>
                  </a:lnTo>
                  <a:lnTo>
                    <a:pt x="3065" y="431"/>
                  </a:lnTo>
                  <a:lnTo>
                    <a:pt x="3069" y="426"/>
                  </a:lnTo>
                  <a:lnTo>
                    <a:pt x="3073" y="424"/>
                  </a:lnTo>
                  <a:lnTo>
                    <a:pt x="3075" y="424"/>
                  </a:lnTo>
                  <a:lnTo>
                    <a:pt x="3086" y="426"/>
                  </a:lnTo>
                  <a:lnTo>
                    <a:pt x="3092" y="426"/>
                  </a:lnTo>
                  <a:lnTo>
                    <a:pt x="3103" y="428"/>
                  </a:lnTo>
                  <a:lnTo>
                    <a:pt x="3111" y="429"/>
                  </a:lnTo>
                  <a:lnTo>
                    <a:pt x="3124" y="433"/>
                  </a:lnTo>
                  <a:lnTo>
                    <a:pt x="3132" y="435"/>
                  </a:lnTo>
                  <a:lnTo>
                    <a:pt x="3143" y="439"/>
                  </a:lnTo>
                  <a:lnTo>
                    <a:pt x="3155" y="443"/>
                  </a:lnTo>
                  <a:lnTo>
                    <a:pt x="3166" y="448"/>
                  </a:lnTo>
                  <a:lnTo>
                    <a:pt x="3174" y="452"/>
                  </a:lnTo>
                  <a:lnTo>
                    <a:pt x="3185" y="460"/>
                  </a:lnTo>
                  <a:lnTo>
                    <a:pt x="3193" y="467"/>
                  </a:lnTo>
                  <a:lnTo>
                    <a:pt x="3200" y="475"/>
                  </a:lnTo>
                  <a:lnTo>
                    <a:pt x="3206" y="483"/>
                  </a:lnTo>
                  <a:lnTo>
                    <a:pt x="3212" y="492"/>
                  </a:lnTo>
                  <a:lnTo>
                    <a:pt x="3213" y="502"/>
                  </a:lnTo>
                  <a:lnTo>
                    <a:pt x="3217" y="513"/>
                  </a:lnTo>
                  <a:lnTo>
                    <a:pt x="3219" y="524"/>
                  </a:lnTo>
                  <a:lnTo>
                    <a:pt x="3219" y="534"/>
                  </a:lnTo>
                  <a:lnTo>
                    <a:pt x="3219" y="545"/>
                  </a:lnTo>
                  <a:lnTo>
                    <a:pt x="3221" y="557"/>
                  </a:lnTo>
                  <a:lnTo>
                    <a:pt x="3219" y="564"/>
                  </a:lnTo>
                  <a:lnTo>
                    <a:pt x="3219" y="574"/>
                  </a:lnTo>
                  <a:lnTo>
                    <a:pt x="3217" y="581"/>
                  </a:lnTo>
                  <a:lnTo>
                    <a:pt x="3217" y="589"/>
                  </a:lnTo>
                  <a:lnTo>
                    <a:pt x="3215" y="600"/>
                  </a:lnTo>
                  <a:lnTo>
                    <a:pt x="3215" y="604"/>
                  </a:lnTo>
                  <a:lnTo>
                    <a:pt x="3219" y="606"/>
                  </a:lnTo>
                  <a:lnTo>
                    <a:pt x="3225" y="608"/>
                  </a:lnTo>
                  <a:lnTo>
                    <a:pt x="3236" y="612"/>
                  </a:lnTo>
                  <a:lnTo>
                    <a:pt x="3244" y="614"/>
                  </a:lnTo>
                  <a:lnTo>
                    <a:pt x="3257" y="619"/>
                  </a:lnTo>
                  <a:lnTo>
                    <a:pt x="3271" y="625"/>
                  </a:lnTo>
                  <a:lnTo>
                    <a:pt x="3288" y="633"/>
                  </a:lnTo>
                  <a:lnTo>
                    <a:pt x="3301" y="637"/>
                  </a:lnTo>
                  <a:lnTo>
                    <a:pt x="3320" y="644"/>
                  </a:lnTo>
                  <a:lnTo>
                    <a:pt x="3337" y="650"/>
                  </a:lnTo>
                  <a:lnTo>
                    <a:pt x="3356" y="657"/>
                  </a:lnTo>
                  <a:lnTo>
                    <a:pt x="3373" y="663"/>
                  </a:lnTo>
                  <a:lnTo>
                    <a:pt x="3392" y="669"/>
                  </a:lnTo>
                  <a:lnTo>
                    <a:pt x="3411" y="675"/>
                  </a:lnTo>
                  <a:lnTo>
                    <a:pt x="3430" y="682"/>
                  </a:lnTo>
                  <a:lnTo>
                    <a:pt x="3445" y="686"/>
                  </a:lnTo>
                  <a:lnTo>
                    <a:pt x="3463" y="692"/>
                  </a:lnTo>
                  <a:lnTo>
                    <a:pt x="3478" y="697"/>
                  </a:lnTo>
                  <a:lnTo>
                    <a:pt x="3493" y="705"/>
                  </a:lnTo>
                  <a:lnTo>
                    <a:pt x="3506" y="711"/>
                  </a:lnTo>
                  <a:lnTo>
                    <a:pt x="3522" y="718"/>
                  </a:lnTo>
                  <a:lnTo>
                    <a:pt x="3533" y="724"/>
                  </a:lnTo>
                  <a:lnTo>
                    <a:pt x="3544" y="732"/>
                  </a:lnTo>
                  <a:lnTo>
                    <a:pt x="3552" y="737"/>
                  </a:lnTo>
                  <a:lnTo>
                    <a:pt x="3560" y="743"/>
                  </a:lnTo>
                  <a:lnTo>
                    <a:pt x="3565" y="749"/>
                  </a:lnTo>
                  <a:lnTo>
                    <a:pt x="3569" y="756"/>
                  </a:lnTo>
                  <a:lnTo>
                    <a:pt x="3567" y="768"/>
                  </a:lnTo>
                  <a:lnTo>
                    <a:pt x="3560" y="779"/>
                  </a:lnTo>
                  <a:lnTo>
                    <a:pt x="3546" y="785"/>
                  </a:lnTo>
                  <a:lnTo>
                    <a:pt x="3535" y="789"/>
                  </a:lnTo>
                  <a:lnTo>
                    <a:pt x="3520" y="792"/>
                  </a:lnTo>
                  <a:lnTo>
                    <a:pt x="3503" y="798"/>
                  </a:lnTo>
                  <a:lnTo>
                    <a:pt x="3483" y="800"/>
                  </a:lnTo>
                  <a:lnTo>
                    <a:pt x="3463" y="804"/>
                  </a:lnTo>
                  <a:lnTo>
                    <a:pt x="3440" y="810"/>
                  </a:lnTo>
                  <a:lnTo>
                    <a:pt x="3419" y="813"/>
                  </a:lnTo>
                  <a:lnTo>
                    <a:pt x="3394" y="817"/>
                  </a:lnTo>
                  <a:lnTo>
                    <a:pt x="3369" y="819"/>
                  </a:lnTo>
                  <a:lnTo>
                    <a:pt x="3345" y="823"/>
                  </a:lnTo>
                  <a:lnTo>
                    <a:pt x="3324" y="829"/>
                  </a:lnTo>
                  <a:lnTo>
                    <a:pt x="3299" y="830"/>
                  </a:lnTo>
                  <a:lnTo>
                    <a:pt x="3276" y="836"/>
                  </a:lnTo>
                  <a:lnTo>
                    <a:pt x="3255" y="840"/>
                  </a:lnTo>
                  <a:lnTo>
                    <a:pt x="3238" y="846"/>
                  </a:lnTo>
                  <a:lnTo>
                    <a:pt x="3219" y="849"/>
                  </a:lnTo>
                  <a:lnTo>
                    <a:pt x="3200" y="855"/>
                  </a:lnTo>
                  <a:lnTo>
                    <a:pt x="3185" y="863"/>
                  </a:lnTo>
                  <a:lnTo>
                    <a:pt x="3172" y="868"/>
                  </a:lnTo>
                  <a:lnTo>
                    <a:pt x="3156" y="874"/>
                  </a:lnTo>
                  <a:lnTo>
                    <a:pt x="3143" y="882"/>
                  </a:lnTo>
                  <a:lnTo>
                    <a:pt x="3130" y="887"/>
                  </a:lnTo>
                  <a:lnTo>
                    <a:pt x="3118" y="893"/>
                  </a:lnTo>
                  <a:lnTo>
                    <a:pt x="3105" y="899"/>
                  </a:lnTo>
                  <a:lnTo>
                    <a:pt x="3094" y="906"/>
                  </a:lnTo>
                  <a:lnTo>
                    <a:pt x="3080" y="912"/>
                  </a:lnTo>
                  <a:lnTo>
                    <a:pt x="3069" y="920"/>
                  </a:lnTo>
                  <a:lnTo>
                    <a:pt x="3054" y="925"/>
                  </a:lnTo>
                  <a:lnTo>
                    <a:pt x="3042" y="933"/>
                  </a:lnTo>
                  <a:lnTo>
                    <a:pt x="3025" y="939"/>
                  </a:lnTo>
                  <a:lnTo>
                    <a:pt x="3010" y="946"/>
                  </a:lnTo>
                  <a:lnTo>
                    <a:pt x="2989" y="950"/>
                  </a:lnTo>
                  <a:lnTo>
                    <a:pt x="2968" y="956"/>
                  </a:lnTo>
                  <a:lnTo>
                    <a:pt x="2947" y="960"/>
                  </a:lnTo>
                  <a:lnTo>
                    <a:pt x="2924" y="963"/>
                  </a:lnTo>
                  <a:lnTo>
                    <a:pt x="2900" y="967"/>
                  </a:lnTo>
                  <a:lnTo>
                    <a:pt x="2877" y="971"/>
                  </a:lnTo>
                  <a:lnTo>
                    <a:pt x="2852" y="975"/>
                  </a:lnTo>
                  <a:lnTo>
                    <a:pt x="2828" y="979"/>
                  </a:lnTo>
                  <a:lnTo>
                    <a:pt x="2801" y="981"/>
                  </a:lnTo>
                  <a:lnTo>
                    <a:pt x="2776" y="983"/>
                  </a:lnTo>
                  <a:lnTo>
                    <a:pt x="2751" y="983"/>
                  </a:lnTo>
                  <a:lnTo>
                    <a:pt x="2727" y="984"/>
                  </a:lnTo>
                  <a:lnTo>
                    <a:pt x="2702" y="983"/>
                  </a:lnTo>
                  <a:lnTo>
                    <a:pt x="2681" y="983"/>
                  </a:lnTo>
                  <a:lnTo>
                    <a:pt x="2656" y="983"/>
                  </a:lnTo>
                  <a:lnTo>
                    <a:pt x="2637" y="983"/>
                  </a:lnTo>
                  <a:lnTo>
                    <a:pt x="2616" y="977"/>
                  </a:lnTo>
                  <a:lnTo>
                    <a:pt x="2597" y="975"/>
                  </a:lnTo>
                  <a:lnTo>
                    <a:pt x="2578" y="971"/>
                  </a:lnTo>
                  <a:lnTo>
                    <a:pt x="2561" y="969"/>
                  </a:lnTo>
                  <a:lnTo>
                    <a:pt x="2546" y="963"/>
                  </a:lnTo>
                  <a:lnTo>
                    <a:pt x="2533" y="960"/>
                  </a:lnTo>
                  <a:lnTo>
                    <a:pt x="2519" y="956"/>
                  </a:lnTo>
                  <a:lnTo>
                    <a:pt x="2510" y="950"/>
                  </a:lnTo>
                  <a:lnTo>
                    <a:pt x="2499" y="946"/>
                  </a:lnTo>
                  <a:lnTo>
                    <a:pt x="2489" y="943"/>
                  </a:lnTo>
                  <a:lnTo>
                    <a:pt x="2480" y="939"/>
                  </a:lnTo>
                  <a:lnTo>
                    <a:pt x="2476" y="937"/>
                  </a:lnTo>
                  <a:lnTo>
                    <a:pt x="2466" y="931"/>
                  </a:lnTo>
                  <a:lnTo>
                    <a:pt x="2466" y="931"/>
                  </a:lnTo>
                  <a:lnTo>
                    <a:pt x="2462" y="931"/>
                  </a:lnTo>
                  <a:lnTo>
                    <a:pt x="2461" y="931"/>
                  </a:lnTo>
                  <a:lnTo>
                    <a:pt x="2453" y="933"/>
                  </a:lnTo>
                  <a:lnTo>
                    <a:pt x="2445" y="937"/>
                  </a:lnTo>
                  <a:lnTo>
                    <a:pt x="2434" y="943"/>
                  </a:lnTo>
                  <a:lnTo>
                    <a:pt x="2421" y="946"/>
                  </a:lnTo>
                  <a:lnTo>
                    <a:pt x="2405" y="952"/>
                  </a:lnTo>
                  <a:lnTo>
                    <a:pt x="2392" y="958"/>
                  </a:lnTo>
                  <a:lnTo>
                    <a:pt x="2373" y="963"/>
                  </a:lnTo>
                  <a:lnTo>
                    <a:pt x="2354" y="967"/>
                  </a:lnTo>
                  <a:lnTo>
                    <a:pt x="2331" y="971"/>
                  </a:lnTo>
                  <a:lnTo>
                    <a:pt x="2310" y="977"/>
                  </a:lnTo>
                  <a:lnTo>
                    <a:pt x="2288" y="977"/>
                  </a:lnTo>
                  <a:lnTo>
                    <a:pt x="2265" y="981"/>
                  </a:lnTo>
                  <a:lnTo>
                    <a:pt x="2240" y="981"/>
                  </a:lnTo>
                  <a:lnTo>
                    <a:pt x="2215" y="983"/>
                  </a:lnTo>
                  <a:lnTo>
                    <a:pt x="2189" y="977"/>
                  </a:lnTo>
                  <a:lnTo>
                    <a:pt x="2162" y="975"/>
                  </a:lnTo>
                  <a:lnTo>
                    <a:pt x="2135" y="969"/>
                  </a:lnTo>
                  <a:lnTo>
                    <a:pt x="2111" y="965"/>
                  </a:lnTo>
                  <a:lnTo>
                    <a:pt x="2084" y="958"/>
                  </a:lnTo>
                  <a:lnTo>
                    <a:pt x="2059" y="952"/>
                  </a:lnTo>
                  <a:lnTo>
                    <a:pt x="2037" y="944"/>
                  </a:lnTo>
                  <a:lnTo>
                    <a:pt x="2014" y="939"/>
                  </a:lnTo>
                  <a:lnTo>
                    <a:pt x="1993" y="931"/>
                  </a:lnTo>
                  <a:lnTo>
                    <a:pt x="1974" y="925"/>
                  </a:lnTo>
                  <a:lnTo>
                    <a:pt x="1957" y="918"/>
                  </a:lnTo>
                  <a:lnTo>
                    <a:pt x="1943" y="912"/>
                  </a:lnTo>
                  <a:lnTo>
                    <a:pt x="1930" y="908"/>
                  </a:lnTo>
                  <a:lnTo>
                    <a:pt x="1922" y="906"/>
                  </a:lnTo>
                  <a:lnTo>
                    <a:pt x="1917" y="903"/>
                  </a:lnTo>
                  <a:lnTo>
                    <a:pt x="1913" y="903"/>
                  </a:lnTo>
                  <a:lnTo>
                    <a:pt x="1909" y="905"/>
                  </a:lnTo>
                  <a:lnTo>
                    <a:pt x="1902" y="906"/>
                  </a:lnTo>
                  <a:lnTo>
                    <a:pt x="1894" y="910"/>
                  </a:lnTo>
                  <a:lnTo>
                    <a:pt x="1883" y="914"/>
                  </a:lnTo>
                  <a:lnTo>
                    <a:pt x="1871" y="918"/>
                  </a:lnTo>
                  <a:lnTo>
                    <a:pt x="1856" y="925"/>
                  </a:lnTo>
                  <a:lnTo>
                    <a:pt x="1843" y="931"/>
                  </a:lnTo>
                  <a:lnTo>
                    <a:pt x="1824" y="937"/>
                  </a:lnTo>
                  <a:lnTo>
                    <a:pt x="1805" y="944"/>
                  </a:lnTo>
                  <a:lnTo>
                    <a:pt x="1786" y="950"/>
                  </a:lnTo>
                  <a:lnTo>
                    <a:pt x="1767" y="958"/>
                  </a:lnTo>
                  <a:lnTo>
                    <a:pt x="1744" y="963"/>
                  </a:lnTo>
                  <a:lnTo>
                    <a:pt x="1723" y="969"/>
                  </a:lnTo>
                  <a:lnTo>
                    <a:pt x="1702" y="975"/>
                  </a:lnTo>
                  <a:lnTo>
                    <a:pt x="1681" y="983"/>
                  </a:lnTo>
                  <a:lnTo>
                    <a:pt x="1660" y="984"/>
                  </a:lnTo>
                  <a:lnTo>
                    <a:pt x="1637" y="988"/>
                  </a:lnTo>
                  <a:lnTo>
                    <a:pt x="1614" y="992"/>
                  </a:lnTo>
                  <a:lnTo>
                    <a:pt x="1594" y="996"/>
                  </a:lnTo>
                  <a:lnTo>
                    <a:pt x="1571" y="996"/>
                  </a:lnTo>
                  <a:lnTo>
                    <a:pt x="1550" y="998"/>
                  </a:lnTo>
                  <a:lnTo>
                    <a:pt x="1527" y="998"/>
                  </a:lnTo>
                  <a:lnTo>
                    <a:pt x="1508" y="1000"/>
                  </a:lnTo>
                  <a:lnTo>
                    <a:pt x="1485" y="998"/>
                  </a:lnTo>
                  <a:lnTo>
                    <a:pt x="1464" y="998"/>
                  </a:lnTo>
                  <a:lnTo>
                    <a:pt x="1441" y="996"/>
                  </a:lnTo>
                  <a:lnTo>
                    <a:pt x="1420" y="996"/>
                  </a:lnTo>
                  <a:lnTo>
                    <a:pt x="1396" y="992"/>
                  </a:lnTo>
                  <a:lnTo>
                    <a:pt x="1375" y="988"/>
                  </a:lnTo>
                  <a:lnTo>
                    <a:pt x="1350" y="984"/>
                  </a:lnTo>
                  <a:lnTo>
                    <a:pt x="1329" y="983"/>
                  </a:lnTo>
                  <a:lnTo>
                    <a:pt x="1304" y="977"/>
                  </a:lnTo>
                  <a:lnTo>
                    <a:pt x="1282" y="971"/>
                  </a:lnTo>
                  <a:lnTo>
                    <a:pt x="1259" y="965"/>
                  </a:lnTo>
                  <a:lnTo>
                    <a:pt x="1236" y="960"/>
                  </a:lnTo>
                  <a:lnTo>
                    <a:pt x="1213" y="952"/>
                  </a:lnTo>
                  <a:lnTo>
                    <a:pt x="1192" y="948"/>
                  </a:lnTo>
                  <a:lnTo>
                    <a:pt x="1173" y="941"/>
                  </a:lnTo>
                  <a:lnTo>
                    <a:pt x="1154" y="937"/>
                  </a:lnTo>
                  <a:lnTo>
                    <a:pt x="1135" y="929"/>
                  </a:lnTo>
                  <a:lnTo>
                    <a:pt x="1122" y="924"/>
                  </a:lnTo>
                  <a:lnTo>
                    <a:pt x="1107" y="918"/>
                  </a:lnTo>
                  <a:lnTo>
                    <a:pt x="1097" y="916"/>
                  </a:lnTo>
                  <a:lnTo>
                    <a:pt x="1086" y="912"/>
                  </a:lnTo>
                  <a:lnTo>
                    <a:pt x="1078" y="910"/>
                  </a:lnTo>
                  <a:lnTo>
                    <a:pt x="1074" y="908"/>
                  </a:lnTo>
                  <a:lnTo>
                    <a:pt x="1073" y="908"/>
                  </a:lnTo>
                  <a:lnTo>
                    <a:pt x="1067" y="910"/>
                  </a:lnTo>
                  <a:lnTo>
                    <a:pt x="1055" y="912"/>
                  </a:lnTo>
                  <a:lnTo>
                    <a:pt x="1042" y="914"/>
                  </a:lnTo>
                  <a:lnTo>
                    <a:pt x="1025" y="918"/>
                  </a:lnTo>
                  <a:lnTo>
                    <a:pt x="1006" y="920"/>
                  </a:lnTo>
                  <a:lnTo>
                    <a:pt x="983" y="924"/>
                  </a:lnTo>
                  <a:lnTo>
                    <a:pt x="960" y="925"/>
                  </a:lnTo>
                  <a:lnTo>
                    <a:pt x="934" y="927"/>
                  </a:lnTo>
                  <a:lnTo>
                    <a:pt x="905" y="929"/>
                  </a:lnTo>
                  <a:lnTo>
                    <a:pt x="877" y="929"/>
                  </a:lnTo>
                  <a:lnTo>
                    <a:pt x="846" y="931"/>
                  </a:lnTo>
                  <a:lnTo>
                    <a:pt x="816" y="929"/>
                  </a:lnTo>
                  <a:lnTo>
                    <a:pt x="785" y="927"/>
                  </a:lnTo>
                  <a:lnTo>
                    <a:pt x="755" y="924"/>
                  </a:lnTo>
                  <a:lnTo>
                    <a:pt x="725" y="918"/>
                  </a:lnTo>
                  <a:lnTo>
                    <a:pt x="692" y="908"/>
                  </a:lnTo>
                  <a:lnTo>
                    <a:pt x="662" y="899"/>
                  </a:lnTo>
                  <a:lnTo>
                    <a:pt x="630" y="887"/>
                  </a:lnTo>
                  <a:lnTo>
                    <a:pt x="603" y="874"/>
                  </a:lnTo>
                  <a:lnTo>
                    <a:pt x="574" y="861"/>
                  </a:lnTo>
                  <a:lnTo>
                    <a:pt x="548" y="848"/>
                  </a:lnTo>
                  <a:lnTo>
                    <a:pt x="523" y="832"/>
                  </a:lnTo>
                  <a:lnTo>
                    <a:pt x="500" y="819"/>
                  </a:lnTo>
                  <a:lnTo>
                    <a:pt x="477" y="804"/>
                  </a:lnTo>
                  <a:lnTo>
                    <a:pt x="458" y="792"/>
                  </a:lnTo>
                  <a:lnTo>
                    <a:pt x="441" y="779"/>
                  </a:lnTo>
                  <a:lnTo>
                    <a:pt x="428" y="772"/>
                  </a:lnTo>
                  <a:lnTo>
                    <a:pt x="417" y="762"/>
                  </a:lnTo>
                  <a:lnTo>
                    <a:pt x="409" y="756"/>
                  </a:lnTo>
                  <a:lnTo>
                    <a:pt x="403" y="753"/>
                  </a:lnTo>
                  <a:lnTo>
                    <a:pt x="399" y="753"/>
                  </a:lnTo>
                  <a:lnTo>
                    <a:pt x="396" y="753"/>
                  </a:lnTo>
                  <a:lnTo>
                    <a:pt x="388" y="754"/>
                  </a:lnTo>
                  <a:lnTo>
                    <a:pt x="380" y="754"/>
                  </a:lnTo>
                  <a:lnTo>
                    <a:pt x="369" y="754"/>
                  </a:lnTo>
                  <a:lnTo>
                    <a:pt x="356" y="758"/>
                  </a:lnTo>
                  <a:lnTo>
                    <a:pt x="340" y="760"/>
                  </a:lnTo>
                  <a:lnTo>
                    <a:pt x="327" y="762"/>
                  </a:lnTo>
                  <a:lnTo>
                    <a:pt x="308" y="764"/>
                  </a:lnTo>
                  <a:lnTo>
                    <a:pt x="289" y="766"/>
                  </a:lnTo>
                  <a:lnTo>
                    <a:pt x="270" y="766"/>
                  </a:lnTo>
                  <a:lnTo>
                    <a:pt x="251" y="768"/>
                  </a:lnTo>
                  <a:lnTo>
                    <a:pt x="232" y="768"/>
                  </a:lnTo>
                  <a:lnTo>
                    <a:pt x="213" y="768"/>
                  </a:lnTo>
                  <a:lnTo>
                    <a:pt x="192" y="768"/>
                  </a:lnTo>
                  <a:lnTo>
                    <a:pt x="175" y="768"/>
                  </a:lnTo>
                  <a:lnTo>
                    <a:pt x="154" y="764"/>
                  </a:lnTo>
                  <a:lnTo>
                    <a:pt x="137" y="760"/>
                  </a:lnTo>
                  <a:lnTo>
                    <a:pt x="120" y="758"/>
                  </a:lnTo>
                  <a:lnTo>
                    <a:pt x="105" y="754"/>
                  </a:lnTo>
                  <a:lnTo>
                    <a:pt x="88" y="751"/>
                  </a:lnTo>
                  <a:lnTo>
                    <a:pt x="74" y="747"/>
                  </a:lnTo>
                  <a:lnTo>
                    <a:pt x="63" y="741"/>
                  </a:lnTo>
                  <a:lnTo>
                    <a:pt x="51" y="737"/>
                  </a:lnTo>
                  <a:lnTo>
                    <a:pt x="38" y="734"/>
                  </a:lnTo>
                  <a:lnTo>
                    <a:pt x="31" y="730"/>
                  </a:lnTo>
                  <a:lnTo>
                    <a:pt x="21" y="726"/>
                  </a:lnTo>
                  <a:lnTo>
                    <a:pt x="17" y="722"/>
                  </a:lnTo>
                  <a:lnTo>
                    <a:pt x="6" y="716"/>
                  </a:lnTo>
                  <a:lnTo>
                    <a:pt x="6" y="716"/>
                  </a:lnTo>
                  <a:lnTo>
                    <a:pt x="6" y="716"/>
                  </a:lnTo>
                  <a:close/>
                </a:path>
              </a:pathLst>
            </a:custGeom>
            <a:solidFill>
              <a:srgbClr val="D1BD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25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</p:grpSp>
      <p:sp>
        <p:nvSpPr>
          <p:cNvPr id="922" name="Google Shape;922;p38"/>
          <p:cNvSpPr/>
          <p:nvPr/>
        </p:nvSpPr>
        <p:spPr>
          <a:xfrm>
            <a:off x="3552454" y="3018426"/>
            <a:ext cx="2047032" cy="69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25" rIns="90475" bIns="44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9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Communication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9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Network</a:t>
            </a:r>
            <a:endParaRPr/>
          </a:p>
        </p:txBody>
      </p:sp>
      <p:sp>
        <p:nvSpPr>
          <p:cNvPr id="923" name="Google Shape;923;p38"/>
          <p:cNvSpPr/>
          <p:nvPr/>
        </p:nvSpPr>
        <p:spPr>
          <a:xfrm>
            <a:off x="5599486" y="1023582"/>
            <a:ext cx="2930365" cy="16551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Organization 1</a:t>
            </a:r>
            <a:endParaRPr sz="1800" b="1" i="0" u="none" strike="noStrike" cap="non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4" name="Google Shape;924;p38"/>
          <p:cNvSpPr/>
          <p:nvPr/>
        </p:nvSpPr>
        <p:spPr>
          <a:xfrm>
            <a:off x="1214651" y="3947328"/>
            <a:ext cx="2773149" cy="19212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Organization 2</a:t>
            </a:r>
            <a:endParaRPr sz="1600" b="1" i="0" u="none" strike="noStrike" cap="none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39"/>
          <p:cNvSpPr txBox="1"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Persistent Messaging</a:t>
            </a:r>
            <a:endParaRPr/>
          </a:p>
        </p:txBody>
      </p:sp>
      <p:sp>
        <p:nvSpPr>
          <p:cNvPr id="931" name="Google Shape;931;p39"/>
          <p:cNvSpPr txBox="1">
            <a:spLocks noGrp="1"/>
          </p:cNvSpPr>
          <p:nvPr>
            <p:ph type="body" idx="1"/>
          </p:nvPr>
        </p:nvSpPr>
        <p:spPr>
          <a:xfrm>
            <a:off x="2460673" y="1362349"/>
            <a:ext cx="4099072" cy="428824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lang="en-US" sz="1800" b="1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Atomicity issue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Once transaction sending a message is committed, message must guaranteed to be delivered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Guarantee as long as destination site is up and reachable, code to handle undeliverable messages must also be available </a:t>
            </a:r>
            <a:endParaRPr/>
          </a:p>
          <a:p>
            <a:pPr marL="514350" lvl="1" indent="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e.g., credit money back to source account.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endParaRPr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rPr lang="en-US" sz="1800">
                <a:latin typeface="Helvetica Neue"/>
                <a:ea typeface="Helvetica Neue"/>
                <a:cs typeface="Helvetica Neue"/>
                <a:sym typeface="Helvetica Neue"/>
              </a:rPr>
              <a:t>If sending transaction aborts, message must not be sent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845</Words>
  <Application>Microsoft Office PowerPoint</Application>
  <PresentationFormat>On-screen Show (4:3)</PresentationFormat>
  <Paragraphs>152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Noto Sans Symbols</vt:lpstr>
      <vt:lpstr>Arimo</vt:lpstr>
      <vt:lpstr>Times New Roman</vt:lpstr>
      <vt:lpstr>Helvetica Neue</vt:lpstr>
      <vt:lpstr>Arial</vt:lpstr>
      <vt:lpstr>Book Antiqua</vt:lpstr>
      <vt:lpstr>db</vt:lpstr>
      <vt:lpstr>Distributed Transaction Processing</vt:lpstr>
      <vt:lpstr>Distributed Transactions</vt:lpstr>
      <vt:lpstr>Distributed Transactions</vt:lpstr>
      <vt:lpstr>Distributed Transactions</vt:lpstr>
      <vt:lpstr>Distributed Transactions</vt:lpstr>
      <vt:lpstr>PowerPoint Presentation</vt:lpstr>
      <vt:lpstr>PowerPoint Presentation</vt:lpstr>
      <vt:lpstr>Distributed DBMS Environment</vt:lpstr>
      <vt:lpstr>Persistent Messaging</vt:lpstr>
      <vt:lpstr>Error Conditions with Persistent Messaging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Transaction Processing</dc:title>
  <dc:creator>S. Sudarshan</dc:creator>
  <cp:lastModifiedBy>NSU</cp:lastModifiedBy>
  <cp:revision>3</cp:revision>
  <dcterms:created xsi:type="dcterms:W3CDTF">2009-12-21T15:40:28Z</dcterms:created>
  <dcterms:modified xsi:type="dcterms:W3CDTF">2024-06-04T09:11:21Z</dcterms:modified>
</cp:coreProperties>
</file>