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9"/>
  </p:notesMasterIdLst>
  <p:sldIdLst>
    <p:sldId id="256" r:id="rId2"/>
    <p:sldId id="261"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83" d="100"/>
          <a:sy n="83" d="100"/>
        </p:scale>
        <p:origin x="629"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AC9EB2-261C-42F6-B0AC-B8255E2C17FC}" type="datetimeFigureOut">
              <a:rPr lang="en-US" smtClean="0"/>
              <a:t>4/14/2025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DADE1-A21E-402D-995D-208013D5489C}" type="slidenum">
              <a:rPr lang="en-US" smtClean="0"/>
              <a:t>‹#›</a:t>
            </a:fld>
            <a:endParaRPr lang="en-US"/>
          </a:p>
        </p:txBody>
      </p:sp>
    </p:spTree>
    <p:extLst>
      <p:ext uri="{BB962C8B-B14F-4D97-AF65-F5344CB8AC3E}">
        <p14:creationId xmlns:p14="http://schemas.microsoft.com/office/powerpoint/2010/main" val="1120486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FDADE1-A21E-402D-995D-208013D5489C}" type="slidenum">
              <a:rPr lang="en-US" smtClean="0"/>
              <a:t>1</a:t>
            </a:fld>
            <a:endParaRPr lang="en-US"/>
          </a:p>
        </p:txBody>
      </p:sp>
    </p:spTree>
    <p:extLst>
      <p:ext uri="{BB962C8B-B14F-4D97-AF65-F5344CB8AC3E}">
        <p14:creationId xmlns:p14="http://schemas.microsoft.com/office/powerpoint/2010/main" val="2494133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465E2C5-B693-43C2-B7B5-7C8C50F94B24}" type="datetime1">
              <a:rPr lang="en-US" smtClean="0"/>
              <a:t>4/14/2025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18EED-815E-4430-B4BD-6788AF5F3FAA}" type="slidenum">
              <a:rPr lang="en-US" smtClean="0"/>
              <a:t>‹#›</a:t>
            </a:fld>
            <a:endParaRPr lang="en-US"/>
          </a:p>
        </p:txBody>
      </p:sp>
    </p:spTree>
    <p:extLst>
      <p:ext uri="{BB962C8B-B14F-4D97-AF65-F5344CB8AC3E}">
        <p14:creationId xmlns:p14="http://schemas.microsoft.com/office/powerpoint/2010/main" val="1960444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6E4C14-F15F-4A88-941D-7FA4C5BE7A41}" type="datetime1">
              <a:rPr lang="en-US" smtClean="0"/>
              <a:t>4/14/2025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918EED-815E-4430-B4BD-6788AF5F3FAA}" type="slidenum">
              <a:rPr lang="en-US" smtClean="0"/>
              <a:t>‹#›</a:t>
            </a:fld>
            <a:endParaRPr lang="en-US"/>
          </a:p>
        </p:txBody>
      </p:sp>
    </p:spTree>
    <p:extLst>
      <p:ext uri="{BB962C8B-B14F-4D97-AF65-F5344CB8AC3E}">
        <p14:creationId xmlns:p14="http://schemas.microsoft.com/office/powerpoint/2010/main" val="1654293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342381-D49C-4191-B934-A797AE424BE7}" type="datetime1">
              <a:rPr lang="en-US" smtClean="0"/>
              <a:t>4/14/2025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18EED-815E-4430-B4BD-6788AF5F3FAA}" type="slidenum">
              <a:rPr lang="en-US" smtClean="0"/>
              <a:t>‹#›</a:t>
            </a:fld>
            <a:endParaRPr lang="en-US"/>
          </a:p>
        </p:txBody>
      </p:sp>
    </p:spTree>
    <p:extLst>
      <p:ext uri="{BB962C8B-B14F-4D97-AF65-F5344CB8AC3E}">
        <p14:creationId xmlns:p14="http://schemas.microsoft.com/office/powerpoint/2010/main" val="6340653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471ACC-2237-46B4-9D65-388879F9AFDD}" type="datetime1">
              <a:rPr lang="en-US" smtClean="0"/>
              <a:t>4/14/2025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18EED-815E-4430-B4BD-6788AF5F3FAA}"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707681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666433-A873-4580-B607-E1CEAC884F27}" type="datetime1">
              <a:rPr lang="en-US" smtClean="0"/>
              <a:t>4/14/2025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18EED-815E-4430-B4BD-6788AF5F3FAA}" type="slidenum">
              <a:rPr lang="en-US" smtClean="0"/>
              <a:t>‹#›</a:t>
            </a:fld>
            <a:endParaRPr lang="en-US"/>
          </a:p>
        </p:txBody>
      </p:sp>
    </p:spTree>
    <p:extLst>
      <p:ext uri="{BB962C8B-B14F-4D97-AF65-F5344CB8AC3E}">
        <p14:creationId xmlns:p14="http://schemas.microsoft.com/office/powerpoint/2010/main" val="8953682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5A76B39-3751-41C4-9837-556A11742FC3}" type="datetime1">
              <a:rPr lang="en-US" smtClean="0"/>
              <a:t>4/14/2025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18EED-815E-4430-B4BD-6788AF5F3FAA}" type="slidenum">
              <a:rPr lang="en-US" smtClean="0"/>
              <a:t>‹#›</a:t>
            </a:fld>
            <a:endParaRPr lang="en-US"/>
          </a:p>
        </p:txBody>
      </p:sp>
    </p:spTree>
    <p:extLst>
      <p:ext uri="{BB962C8B-B14F-4D97-AF65-F5344CB8AC3E}">
        <p14:creationId xmlns:p14="http://schemas.microsoft.com/office/powerpoint/2010/main" val="30784537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33C35F3-0A8C-480D-9F3E-5B11E7A6019D}" type="datetime1">
              <a:rPr lang="en-US" smtClean="0"/>
              <a:t>4/14/2025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18EED-815E-4430-B4BD-6788AF5F3FAA}" type="slidenum">
              <a:rPr lang="en-US" smtClean="0"/>
              <a:t>‹#›</a:t>
            </a:fld>
            <a:endParaRPr lang="en-US"/>
          </a:p>
        </p:txBody>
      </p:sp>
    </p:spTree>
    <p:extLst>
      <p:ext uri="{BB962C8B-B14F-4D97-AF65-F5344CB8AC3E}">
        <p14:creationId xmlns:p14="http://schemas.microsoft.com/office/powerpoint/2010/main" val="20945787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9C1BFE-DC09-4B2E-88F3-36D37AAD9478}" type="datetime1">
              <a:rPr lang="en-US" smtClean="0"/>
              <a:t>4/14/2025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18EED-815E-4430-B4BD-6788AF5F3FAA}" type="slidenum">
              <a:rPr lang="en-US" smtClean="0"/>
              <a:t>‹#›</a:t>
            </a:fld>
            <a:endParaRPr lang="en-US"/>
          </a:p>
        </p:txBody>
      </p:sp>
    </p:spTree>
    <p:extLst>
      <p:ext uri="{BB962C8B-B14F-4D97-AF65-F5344CB8AC3E}">
        <p14:creationId xmlns:p14="http://schemas.microsoft.com/office/powerpoint/2010/main" val="11278221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CAE0147-23D2-4357-BDAB-E620C1E7939F}" type="datetime1">
              <a:rPr lang="en-US" smtClean="0"/>
              <a:t>4/14/2025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18EED-815E-4430-B4BD-6788AF5F3FAA}" type="slidenum">
              <a:rPr lang="en-US" smtClean="0"/>
              <a:t>‹#›</a:t>
            </a:fld>
            <a:endParaRPr lang="en-US"/>
          </a:p>
        </p:txBody>
      </p:sp>
    </p:spTree>
    <p:extLst>
      <p:ext uri="{BB962C8B-B14F-4D97-AF65-F5344CB8AC3E}">
        <p14:creationId xmlns:p14="http://schemas.microsoft.com/office/powerpoint/2010/main" val="952385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FD095466-1B48-4C2D-A078-BFA4A4F6382F}" type="datetime1">
              <a:rPr lang="en-US" smtClean="0"/>
              <a:t>4/14/2025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18EED-815E-4430-B4BD-6788AF5F3FAA}" type="slidenum">
              <a:rPr lang="en-US" smtClean="0"/>
              <a:t>‹#›</a:t>
            </a:fld>
            <a:endParaRPr lang="en-US"/>
          </a:p>
        </p:txBody>
      </p:sp>
    </p:spTree>
    <p:extLst>
      <p:ext uri="{BB962C8B-B14F-4D97-AF65-F5344CB8AC3E}">
        <p14:creationId xmlns:p14="http://schemas.microsoft.com/office/powerpoint/2010/main" val="926996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A6DCDD-DFB9-4420-BD3E-A2D7879A6A49}" type="datetime1">
              <a:rPr lang="en-US" smtClean="0"/>
              <a:t>4/14/2025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918EED-815E-4430-B4BD-6788AF5F3FAA}" type="slidenum">
              <a:rPr lang="en-US" smtClean="0"/>
              <a:t>‹#›</a:t>
            </a:fld>
            <a:endParaRPr lang="en-US"/>
          </a:p>
        </p:txBody>
      </p:sp>
    </p:spTree>
    <p:extLst>
      <p:ext uri="{BB962C8B-B14F-4D97-AF65-F5344CB8AC3E}">
        <p14:creationId xmlns:p14="http://schemas.microsoft.com/office/powerpoint/2010/main" val="1553300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0CC3ACA-9BB2-4974-ADC0-CF903B9C6959}" type="datetime1">
              <a:rPr lang="en-US" smtClean="0"/>
              <a:t>4/14/2025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918EED-815E-4430-B4BD-6788AF5F3FAA}" type="slidenum">
              <a:rPr lang="en-US" smtClean="0"/>
              <a:t>‹#›</a:t>
            </a:fld>
            <a:endParaRPr lang="en-US"/>
          </a:p>
        </p:txBody>
      </p:sp>
    </p:spTree>
    <p:extLst>
      <p:ext uri="{BB962C8B-B14F-4D97-AF65-F5344CB8AC3E}">
        <p14:creationId xmlns:p14="http://schemas.microsoft.com/office/powerpoint/2010/main" val="1506570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2C9C3FA-5774-4533-95D6-34EE7E7ADDC5}" type="datetime1">
              <a:rPr lang="en-US" smtClean="0"/>
              <a:t>4/14/2025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918EED-815E-4430-B4BD-6788AF5F3FAA}" type="slidenum">
              <a:rPr lang="en-US" smtClean="0"/>
              <a:t>‹#›</a:t>
            </a:fld>
            <a:endParaRPr lang="en-US"/>
          </a:p>
        </p:txBody>
      </p:sp>
    </p:spTree>
    <p:extLst>
      <p:ext uri="{BB962C8B-B14F-4D97-AF65-F5344CB8AC3E}">
        <p14:creationId xmlns:p14="http://schemas.microsoft.com/office/powerpoint/2010/main" val="3617329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1CBC70D-D3A4-42AD-BB7B-F2A3212AA7D5}" type="datetime1">
              <a:rPr lang="en-US" smtClean="0"/>
              <a:t>4/14/2025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3918EED-815E-4430-B4BD-6788AF5F3FAA}" type="slidenum">
              <a:rPr lang="en-US" smtClean="0"/>
              <a:t>‹#›</a:t>
            </a:fld>
            <a:endParaRPr lang="en-US"/>
          </a:p>
        </p:txBody>
      </p:sp>
    </p:spTree>
    <p:extLst>
      <p:ext uri="{BB962C8B-B14F-4D97-AF65-F5344CB8AC3E}">
        <p14:creationId xmlns:p14="http://schemas.microsoft.com/office/powerpoint/2010/main" val="3007002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2886661-62C1-4294-B0DB-D660061C603C}" type="datetime1">
              <a:rPr lang="en-US" smtClean="0"/>
              <a:t>4/14/2025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3918EED-815E-4430-B4BD-6788AF5F3FAA}" type="slidenum">
              <a:rPr lang="en-US" smtClean="0"/>
              <a:t>‹#›</a:t>
            </a:fld>
            <a:endParaRPr lang="en-US"/>
          </a:p>
        </p:txBody>
      </p:sp>
    </p:spTree>
    <p:extLst>
      <p:ext uri="{BB962C8B-B14F-4D97-AF65-F5344CB8AC3E}">
        <p14:creationId xmlns:p14="http://schemas.microsoft.com/office/powerpoint/2010/main" val="2149171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8E3C6EC8-2D38-4CC0-9B30-62F69F0B90BA}" type="datetime1">
              <a:rPr lang="en-US" smtClean="0"/>
              <a:t>4/14/2025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3918EED-815E-4430-B4BD-6788AF5F3FAA}" type="slidenum">
              <a:rPr lang="en-US" smtClean="0"/>
              <a:t>‹#›</a:t>
            </a:fld>
            <a:endParaRPr lang="en-US"/>
          </a:p>
        </p:txBody>
      </p:sp>
    </p:spTree>
    <p:extLst>
      <p:ext uri="{BB962C8B-B14F-4D97-AF65-F5344CB8AC3E}">
        <p14:creationId xmlns:p14="http://schemas.microsoft.com/office/powerpoint/2010/main" val="2434344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B2A43A-A829-4937-AF50-3D54DC36C76C}" type="datetime1">
              <a:rPr lang="en-US" smtClean="0"/>
              <a:t>4/14/2025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918EED-815E-4430-B4BD-6788AF5F3FAA}" type="slidenum">
              <a:rPr lang="en-US" smtClean="0"/>
              <a:t>‹#›</a:t>
            </a:fld>
            <a:endParaRPr lang="en-US"/>
          </a:p>
        </p:txBody>
      </p:sp>
    </p:spTree>
    <p:extLst>
      <p:ext uri="{BB962C8B-B14F-4D97-AF65-F5344CB8AC3E}">
        <p14:creationId xmlns:p14="http://schemas.microsoft.com/office/powerpoint/2010/main" val="227728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E797DC2-C4DC-4ACA-BA46-2CEC77FF728F}" type="datetime1">
              <a:rPr lang="en-US" smtClean="0"/>
              <a:t>4/14/2025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3918EED-815E-4430-B4BD-6788AF5F3FAA}" type="slidenum">
              <a:rPr lang="en-US" smtClean="0"/>
              <a:t>‹#›</a:t>
            </a:fld>
            <a:endParaRPr lang="en-US"/>
          </a:p>
        </p:txBody>
      </p:sp>
    </p:spTree>
    <p:extLst>
      <p:ext uri="{BB962C8B-B14F-4D97-AF65-F5344CB8AC3E}">
        <p14:creationId xmlns:p14="http://schemas.microsoft.com/office/powerpoint/2010/main" val="1657079189"/>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Explainable Artificial Intelligence (XAI)</a:t>
            </a:r>
            <a:endParaRPr lang="en-US" dirty="0"/>
          </a:p>
        </p:txBody>
      </p:sp>
      <p:sp>
        <p:nvSpPr>
          <p:cNvPr id="3" name="Subtitle 2"/>
          <p:cNvSpPr>
            <a:spLocks noGrp="1"/>
          </p:cNvSpPr>
          <p:nvPr>
            <p:ph type="subTitle" idx="1"/>
          </p:nvPr>
        </p:nvSpPr>
        <p:spPr/>
        <p:txBody>
          <a:bodyPr/>
          <a:lstStyle/>
          <a:p>
            <a:r>
              <a:rPr lang="en-US" dirty="0" smtClean="0"/>
              <a:t>Dr. </a:t>
            </a:r>
            <a:r>
              <a:rPr lang="en-US" dirty="0" err="1" smtClean="0"/>
              <a:t>Sifat</a:t>
            </a:r>
            <a:r>
              <a:rPr lang="en-US" dirty="0" smtClean="0"/>
              <a:t> </a:t>
            </a:r>
            <a:r>
              <a:rPr lang="en-US" dirty="0" err="1" smtClean="0"/>
              <a:t>Momen</a:t>
            </a:r>
            <a:endParaRPr lang="en-US" dirty="0"/>
          </a:p>
        </p:txBody>
      </p:sp>
      <p:sp>
        <p:nvSpPr>
          <p:cNvPr id="4" name="Slide Number Placeholder 3"/>
          <p:cNvSpPr>
            <a:spLocks noGrp="1"/>
          </p:cNvSpPr>
          <p:nvPr>
            <p:ph type="sldNum" sz="quarter" idx="12"/>
          </p:nvPr>
        </p:nvSpPr>
        <p:spPr/>
        <p:txBody>
          <a:bodyPr/>
          <a:lstStyle/>
          <a:p>
            <a:fld id="{53918EED-815E-4430-B4BD-6788AF5F3FAA}" type="slidenum">
              <a:rPr lang="en-US" smtClean="0"/>
              <a:t>1</a:t>
            </a:fld>
            <a:endParaRPr lang="en-US"/>
          </a:p>
        </p:txBody>
      </p:sp>
    </p:spTree>
    <p:extLst>
      <p:ext uri="{BB962C8B-B14F-4D97-AF65-F5344CB8AC3E}">
        <p14:creationId xmlns:p14="http://schemas.microsoft.com/office/powerpoint/2010/main" val="23254590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Desired Characteristics for Explainers</a:t>
            </a:r>
            <a:endParaRPr lang="en-US" dirty="0"/>
          </a:p>
        </p:txBody>
      </p:sp>
      <p:sp>
        <p:nvSpPr>
          <p:cNvPr id="3" name="Content Placeholder 2"/>
          <p:cNvSpPr>
            <a:spLocks noGrp="1"/>
          </p:cNvSpPr>
          <p:nvPr>
            <p:ph idx="1"/>
          </p:nvPr>
        </p:nvSpPr>
        <p:spPr/>
        <p:txBody>
          <a:bodyPr/>
          <a:lstStyle/>
          <a:p>
            <a:r>
              <a:rPr lang="en-US" dirty="0"/>
              <a:t>Another essential criterion is </a:t>
            </a:r>
            <a:r>
              <a:rPr lang="en-US" b="1" dirty="0"/>
              <a:t>local fidelity</a:t>
            </a:r>
            <a:r>
              <a:rPr lang="en-US" dirty="0"/>
              <a:t>. </a:t>
            </a:r>
            <a:endParaRPr lang="en-US" dirty="0" smtClean="0"/>
          </a:p>
          <a:p>
            <a:r>
              <a:rPr lang="en-US" dirty="0" smtClean="0"/>
              <a:t>Although </a:t>
            </a:r>
            <a:r>
              <a:rPr lang="en-US" dirty="0"/>
              <a:t>it </a:t>
            </a:r>
            <a:r>
              <a:rPr lang="en-US" dirty="0" smtClean="0"/>
              <a:t>is often </a:t>
            </a:r>
            <a:r>
              <a:rPr lang="en-US" dirty="0"/>
              <a:t>impossible for an explanation to be completely </a:t>
            </a:r>
            <a:r>
              <a:rPr lang="en-US" dirty="0" smtClean="0"/>
              <a:t>faithful unless </a:t>
            </a:r>
            <a:r>
              <a:rPr lang="en-US" dirty="0"/>
              <a:t>it is the complete description of the model itself, </a:t>
            </a:r>
            <a:r>
              <a:rPr lang="en-US" dirty="0" smtClean="0"/>
              <a:t>for an </a:t>
            </a:r>
            <a:r>
              <a:rPr lang="en-US" dirty="0"/>
              <a:t>explanation to be meaningful it must at least be </a:t>
            </a:r>
            <a:r>
              <a:rPr lang="en-US" dirty="0" smtClean="0"/>
              <a:t>locally faithful</a:t>
            </a:r>
            <a:r>
              <a:rPr lang="en-US" dirty="0"/>
              <a:t>, i.e. it must correspond to how the model behaves </a:t>
            </a:r>
            <a:r>
              <a:rPr lang="en-US" dirty="0" smtClean="0"/>
              <a:t>in the </a:t>
            </a:r>
            <a:r>
              <a:rPr lang="en-US" dirty="0"/>
              <a:t>vicinity of the instance being predicted. </a:t>
            </a:r>
            <a:endParaRPr lang="en-US" dirty="0" smtClean="0"/>
          </a:p>
          <a:p>
            <a:r>
              <a:rPr lang="en-US" dirty="0" smtClean="0"/>
              <a:t>Please </a:t>
            </a:r>
            <a:r>
              <a:rPr lang="en-US" dirty="0"/>
              <a:t>note </a:t>
            </a:r>
            <a:r>
              <a:rPr lang="en-US" dirty="0" smtClean="0"/>
              <a:t>that local </a:t>
            </a:r>
            <a:r>
              <a:rPr lang="en-US" dirty="0"/>
              <a:t>fidelity does not imply global fidelity: features </a:t>
            </a:r>
            <a:r>
              <a:rPr lang="en-US" dirty="0" smtClean="0"/>
              <a:t>that are </a:t>
            </a:r>
            <a:r>
              <a:rPr lang="en-US" dirty="0"/>
              <a:t>globally important may not be important in the </a:t>
            </a:r>
            <a:r>
              <a:rPr lang="en-US" dirty="0" smtClean="0"/>
              <a:t>local context</a:t>
            </a:r>
            <a:r>
              <a:rPr lang="en-US" dirty="0"/>
              <a:t>, and vice versa. </a:t>
            </a:r>
          </a:p>
        </p:txBody>
      </p:sp>
      <p:sp>
        <p:nvSpPr>
          <p:cNvPr id="4" name="Slide Number Placeholder 3"/>
          <p:cNvSpPr>
            <a:spLocks noGrp="1"/>
          </p:cNvSpPr>
          <p:nvPr>
            <p:ph type="sldNum" sz="quarter" idx="12"/>
          </p:nvPr>
        </p:nvSpPr>
        <p:spPr/>
        <p:txBody>
          <a:bodyPr/>
          <a:lstStyle/>
          <a:p>
            <a:fld id="{53918EED-815E-4430-B4BD-6788AF5F3FAA}" type="slidenum">
              <a:rPr lang="en-US" smtClean="0"/>
              <a:t>10</a:t>
            </a:fld>
            <a:endParaRPr lang="en-US"/>
          </a:p>
        </p:txBody>
      </p:sp>
    </p:spTree>
    <p:extLst>
      <p:ext uri="{BB962C8B-B14F-4D97-AF65-F5344CB8AC3E}">
        <p14:creationId xmlns:p14="http://schemas.microsoft.com/office/powerpoint/2010/main" val="824787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Desired Characteristics for Explainers</a:t>
            </a:r>
            <a:endParaRPr lang="en-US" dirty="0"/>
          </a:p>
        </p:txBody>
      </p:sp>
      <p:sp>
        <p:nvSpPr>
          <p:cNvPr id="3" name="Content Placeholder 2"/>
          <p:cNvSpPr>
            <a:spLocks noGrp="1"/>
          </p:cNvSpPr>
          <p:nvPr>
            <p:ph idx="1"/>
          </p:nvPr>
        </p:nvSpPr>
        <p:spPr/>
        <p:txBody>
          <a:bodyPr/>
          <a:lstStyle/>
          <a:p>
            <a:r>
              <a:rPr lang="en-US" dirty="0"/>
              <a:t>While there are models that are inherently </a:t>
            </a:r>
            <a:r>
              <a:rPr lang="en-US" dirty="0" smtClean="0"/>
              <a:t>interpretable, </a:t>
            </a:r>
            <a:r>
              <a:rPr lang="en-US" dirty="0"/>
              <a:t>an explainer should be able to explain any model</a:t>
            </a:r>
            <a:r>
              <a:rPr lang="en-US" dirty="0" smtClean="0"/>
              <a:t>, and </a:t>
            </a:r>
            <a:r>
              <a:rPr lang="en-US" dirty="0"/>
              <a:t>thus be </a:t>
            </a:r>
            <a:r>
              <a:rPr lang="en-US" b="1" dirty="0"/>
              <a:t>model-agnostic</a:t>
            </a:r>
            <a:r>
              <a:rPr lang="en-US" dirty="0"/>
              <a:t> (i.e. treat the original </a:t>
            </a:r>
            <a:r>
              <a:rPr lang="en-US" dirty="0" smtClean="0"/>
              <a:t>model as </a:t>
            </a:r>
            <a:r>
              <a:rPr lang="en-US" dirty="0"/>
              <a:t>a black box).</a:t>
            </a:r>
          </a:p>
        </p:txBody>
      </p:sp>
      <p:sp>
        <p:nvSpPr>
          <p:cNvPr id="4" name="Slide Number Placeholder 3"/>
          <p:cNvSpPr>
            <a:spLocks noGrp="1"/>
          </p:cNvSpPr>
          <p:nvPr>
            <p:ph type="sldNum" sz="quarter" idx="12"/>
          </p:nvPr>
        </p:nvSpPr>
        <p:spPr/>
        <p:txBody>
          <a:bodyPr/>
          <a:lstStyle/>
          <a:p>
            <a:fld id="{53918EED-815E-4430-B4BD-6788AF5F3FAA}" type="slidenum">
              <a:rPr lang="en-US" smtClean="0"/>
              <a:t>11</a:t>
            </a:fld>
            <a:endParaRPr lang="en-US"/>
          </a:p>
        </p:txBody>
      </p:sp>
    </p:spTree>
    <p:extLst>
      <p:ext uri="{BB962C8B-B14F-4D97-AF65-F5344CB8AC3E}">
        <p14:creationId xmlns:p14="http://schemas.microsoft.com/office/powerpoint/2010/main" val="32345797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LIME Works</a:t>
            </a:r>
            <a:endParaRPr lang="en-US" dirty="0"/>
          </a:p>
        </p:txBody>
      </p:sp>
      <p:sp>
        <p:nvSpPr>
          <p:cNvPr id="4" name="Slide Number Placeholder 3"/>
          <p:cNvSpPr>
            <a:spLocks noGrp="1"/>
          </p:cNvSpPr>
          <p:nvPr>
            <p:ph type="sldNum" sz="quarter" idx="12"/>
          </p:nvPr>
        </p:nvSpPr>
        <p:spPr/>
        <p:txBody>
          <a:bodyPr/>
          <a:lstStyle/>
          <a:p>
            <a:fld id="{53918EED-815E-4430-B4BD-6788AF5F3FAA}" type="slidenum">
              <a:rPr lang="en-US" smtClean="0"/>
              <a:t>12</a:t>
            </a:fld>
            <a:endParaRPr lang="en-US"/>
          </a:p>
        </p:txBody>
      </p:sp>
      <p:pic>
        <p:nvPicPr>
          <p:cNvPr id="5" name="Picture 4"/>
          <p:cNvPicPr>
            <a:picLocks noChangeAspect="1"/>
          </p:cNvPicPr>
          <p:nvPr/>
        </p:nvPicPr>
        <p:blipFill>
          <a:blip r:embed="rId2"/>
          <a:stretch>
            <a:fillRect/>
          </a:stretch>
        </p:blipFill>
        <p:spPr>
          <a:xfrm>
            <a:off x="4252419" y="1426989"/>
            <a:ext cx="7939581" cy="5431011"/>
          </a:xfrm>
          <a:prstGeom prst="rect">
            <a:avLst/>
          </a:prstGeom>
        </p:spPr>
      </p:pic>
    </p:spTree>
    <p:extLst>
      <p:ext uri="{BB962C8B-B14F-4D97-AF65-F5344CB8AC3E}">
        <p14:creationId xmlns:p14="http://schemas.microsoft.com/office/powerpoint/2010/main" val="3187250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a:t>
            </a:r>
            <a:endParaRPr lang="en-US" dirty="0"/>
          </a:p>
        </p:txBody>
      </p:sp>
      <p:sp>
        <p:nvSpPr>
          <p:cNvPr id="4" name="Slide Number Placeholder 3"/>
          <p:cNvSpPr>
            <a:spLocks noGrp="1"/>
          </p:cNvSpPr>
          <p:nvPr>
            <p:ph type="sldNum" sz="quarter" idx="12"/>
          </p:nvPr>
        </p:nvSpPr>
        <p:spPr/>
        <p:txBody>
          <a:bodyPr/>
          <a:lstStyle/>
          <a:p>
            <a:fld id="{53918EED-815E-4430-B4BD-6788AF5F3FAA}" type="slidenum">
              <a:rPr lang="en-US" smtClean="0"/>
              <a:t>13</a:t>
            </a:fld>
            <a:endParaRPr lang="en-US"/>
          </a:p>
        </p:txBody>
      </p:sp>
      <p:pic>
        <p:nvPicPr>
          <p:cNvPr id="7" name="Picture 6"/>
          <p:cNvPicPr>
            <a:picLocks noChangeAspect="1"/>
          </p:cNvPicPr>
          <p:nvPr/>
        </p:nvPicPr>
        <p:blipFill>
          <a:blip r:embed="rId2"/>
          <a:stretch>
            <a:fillRect/>
          </a:stretch>
        </p:blipFill>
        <p:spPr>
          <a:xfrm>
            <a:off x="126706" y="1548892"/>
            <a:ext cx="11938587" cy="4114032"/>
          </a:xfrm>
          <a:prstGeom prst="rect">
            <a:avLst/>
          </a:prstGeom>
        </p:spPr>
      </p:pic>
    </p:spTree>
    <p:extLst>
      <p:ext uri="{BB962C8B-B14F-4D97-AF65-F5344CB8AC3E}">
        <p14:creationId xmlns:p14="http://schemas.microsoft.com/office/powerpoint/2010/main" val="23197360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a:t>
            </a:r>
            <a:endParaRPr lang="en-US" dirty="0"/>
          </a:p>
        </p:txBody>
      </p:sp>
      <p:sp>
        <p:nvSpPr>
          <p:cNvPr id="4" name="Slide Number Placeholder 3"/>
          <p:cNvSpPr>
            <a:spLocks noGrp="1"/>
          </p:cNvSpPr>
          <p:nvPr>
            <p:ph type="sldNum" sz="quarter" idx="12"/>
          </p:nvPr>
        </p:nvSpPr>
        <p:spPr/>
        <p:txBody>
          <a:bodyPr/>
          <a:lstStyle/>
          <a:p>
            <a:fld id="{53918EED-815E-4430-B4BD-6788AF5F3FAA}" type="slidenum">
              <a:rPr lang="en-US" smtClean="0"/>
              <a:t>14</a:t>
            </a:fld>
            <a:endParaRPr lang="en-US"/>
          </a:p>
        </p:txBody>
      </p:sp>
      <p:pic>
        <p:nvPicPr>
          <p:cNvPr id="5" name="Picture 4"/>
          <p:cNvPicPr>
            <a:picLocks noChangeAspect="1"/>
          </p:cNvPicPr>
          <p:nvPr/>
        </p:nvPicPr>
        <p:blipFill>
          <a:blip r:embed="rId2"/>
          <a:stretch>
            <a:fillRect/>
          </a:stretch>
        </p:blipFill>
        <p:spPr>
          <a:xfrm>
            <a:off x="2039112" y="1234807"/>
            <a:ext cx="10177554" cy="5504592"/>
          </a:xfrm>
          <a:prstGeom prst="rect">
            <a:avLst/>
          </a:prstGeom>
        </p:spPr>
      </p:pic>
    </p:spTree>
    <p:extLst>
      <p:ext uri="{BB962C8B-B14F-4D97-AF65-F5344CB8AC3E}">
        <p14:creationId xmlns:p14="http://schemas.microsoft.com/office/powerpoint/2010/main" val="39486955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US" dirty="0"/>
          </a:p>
        </p:txBody>
      </p:sp>
      <p:sp>
        <p:nvSpPr>
          <p:cNvPr id="4" name="Slide Number Placeholder 3"/>
          <p:cNvSpPr>
            <a:spLocks noGrp="1"/>
          </p:cNvSpPr>
          <p:nvPr>
            <p:ph type="sldNum" sz="quarter" idx="12"/>
          </p:nvPr>
        </p:nvSpPr>
        <p:spPr/>
        <p:txBody>
          <a:bodyPr/>
          <a:lstStyle/>
          <a:p>
            <a:fld id="{53918EED-815E-4430-B4BD-6788AF5F3FAA}" type="slidenum">
              <a:rPr lang="en-US" smtClean="0"/>
              <a:t>15</a:t>
            </a:fld>
            <a:endParaRPr lang="en-US"/>
          </a:p>
        </p:txBody>
      </p:sp>
      <p:pic>
        <p:nvPicPr>
          <p:cNvPr id="5" name="Picture 4"/>
          <p:cNvPicPr>
            <a:picLocks noChangeAspect="1"/>
          </p:cNvPicPr>
          <p:nvPr/>
        </p:nvPicPr>
        <p:blipFill>
          <a:blip r:embed="rId2"/>
          <a:stretch>
            <a:fillRect/>
          </a:stretch>
        </p:blipFill>
        <p:spPr>
          <a:xfrm>
            <a:off x="192024" y="1560662"/>
            <a:ext cx="11655685" cy="3736676"/>
          </a:xfrm>
          <a:prstGeom prst="rect">
            <a:avLst/>
          </a:prstGeom>
        </p:spPr>
      </p:pic>
    </p:spTree>
    <p:extLst>
      <p:ext uri="{BB962C8B-B14F-4D97-AF65-F5344CB8AC3E}">
        <p14:creationId xmlns:p14="http://schemas.microsoft.com/office/powerpoint/2010/main" val="37846496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LIME Code</a:t>
            </a:r>
            <a:endParaRPr lang="en-US" dirty="0"/>
          </a:p>
        </p:txBody>
      </p:sp>
      <p:sp>
        <p:nvSpPr>
          <p:cNvPr id="4" name="Slide Number Placeholder 3"/>
          <p:cNvSpPr>
            <a:spLocks noGrp="1"/>
          </p:cNvSpPr>
          <p:nvPr>
            <p:ph type="sldNum" sz="quarter" idx="12"/>
          </p:nvPr>
        </p:nvSpPr>
        <p:spPr/>
        <p:txBody>
          <a:bodyPr/>
          <a:lstStyle/>
          <a:p>
            <a:fld id="{53918EED-815E-4430-B4BD-6788AF5F3FAA}" type="slidenum">
              <a:rPr lang="en-US" smtClean="0"/>
              <a:t>16</a:t>
            </a:fld>
            <a:endParaRPr lang="en-US"/>
          </a:p>
        </p:txBody>
      </p:sp>
      <p:pic>
        <p:nvPicPr>
          <p:cNvPr id="5" name="Picture 4"/>
          <p:cNvPicPr>
            <a:picLocks noChangeAspect="1"/>
          </p:cNvPicPr>
          <p:nvPr/>
        </p:nvPicPr>
        <p:blipFill>
          <a:blip r:embed="rId2"/>
          <a:stretch>
            <a:fillRect/>
          </a:stretch>
        </p:blipFill>
        <p:spPr>
          <a:xfrm>
            <a:off x="646111" y="1609471"/>
            <a:ext cx="3858163" cy="1819529"/>
          </a:xfrm>
          <a:prstGeom prst="rect">
            <a:avLst/>
          </a:prstGeom>
        </p:spPr>
      </p:pic>
      <p:pic>
        <p:nvPicPr>
          <p:cNvPr id="6" name="Picture 5"/>
          <p:cNvPicPr>
            <a:picLocks noChangeAspect="1"/>
          </p:cNvPicPr>
          <p:nvPr/>
        </p:nvPicPr>
        <p:blipFill>
          <a:blip r:embed="rId3"/>
          <a:stretch>
            <a:fillRect/>
          </a:stretch>
        </p:blipFill>
        <p:spPr>
          <a:xfrm>
            <a:off x="339420" y="3623604"/>
            <a:ext cx="11641175" cy="1238423"/>
          </a:xfrm>
          <a:prstGeom prst="rect">
            <a:avLst/>
          </a:prstGeom>
        </p:spPr>
      </p:pic>
      <p:pic>
        <p:nvPicPr>
          <p:cNvPr id="7" name="Picture 6"/>
          <p:cNvPicPr>
            <a:picLocks noChangeAspect="1"/>
          </p:cNvPicPr>
          <p:nvPr/>
        </p:nvPicPr>
        <p:blipFill>
          <a:blip r:embed="rId4"/>
          <a:stretch>
            <a:fillRect/>
          </a:stretch>
        </p:blipFill>
        <p:spPr>
          <a:xfrm>
            <a:off x="528149" y="5133718"/>
            <a:ext cx="9640645" cy="943107"/>
          </a:xfrm>
          <a:prstGeom prst="rect">
            <a:avLst/>
          </a:prstGeom>
        </p:spPr>
      </p:pic>
    </p:spTree>
    <p:extLst>
      <p:ext uri="{BB962C8B-B14F-4D97-AF65-F5344CB8AC3E}">
        <p14:creationId xmlns:p14="http://schemas.microsoft.com/office/powerpoint/2010/main" val="2055094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LIME Code</a:t>
            </a:r>
            <a:endParaRPr lang="en-US" dirty="0"/>
          </a:p>
        </p:txBody>
      </p:sp>
      <p:sp>
        <p:nvSpPr>
          <p:cNvPr id="4" name="Slide Number Placeholder 3"/>
          <p:cNvSpPr>
            <a:spLocks noGrp="1"/>
          </p:cNvSpPr>
          <p:nvPr>
            <p:ph type="sldNum" sz="quarter" idx="12"/>
          </p:nvPr>
        </p:nvSpPr>
        <p:spPr/>
        <p:txBody>
          <a:bodyPr/>
          <a:lstStyle/>
          <a:p>
            <a:fld id="{53918EED-815E-4430-B4BD-6788AF5F3FAA}" type="slidenum">
              <a:rPr lang="en-US" smtClean="0"/>
              <a:t>17</a:t>
            </a:fld>
            <a:endParaRPr lang="en-US"/>
          </a:p>
        </p:txBody>
      </p:sp>
      <p:pic>
        <p:nvPicPr>
          <p:cNvPr id="5" name="Picture 4"/>
          <p:cNvPicPr>
            <a:picLocks noChangeAspect="1"/>
          </p:cNvPicPr>
          <p:nvPr/>
        </p:nvPicPr>
        <p:blipFill>
          <a:blip r:embed="rId2"/>
          <a:stretch>
            <a:fillRect/>
          </a:stretch>
        </p:blipFill>
        <p:spPr>
          <a:xfrm>
            <a:off x="280622" y="1980313"/>
            <a:ext cx="7482634" cy="3164961"/>
          </a:xfrm>
          <a:prstGeom prst="rect">
            <a:avLst/>
          </a:prstGeom>
        </p:spPr>
      </p:pic>
      <p:pic>
        <p:nvPicPr>
          <p:cNvPr id="6" name="Picture 5"/>
          <p:cNvPicPr>
            <a:picLocks noChangeAspect="1"/>
          </p:cNvPicPr>
          <p:nvPr/>
        </p:nvPicPr>
        <p:blipFill>
          <a:blip r:embed="rId3"/>
          <a:stretch>
            <a:fillRect/>
          </a:stretch>
        </p:blipFill>
        <p:spPr>
          <a:xfrm>
            <a:off x="8169384" y="1980313"/>
            <a:ext cx="3762900" cy="4286848"/>
          </a:xfrm>
          <a:prstGeom prst="rect">
            <a:avLst/>
          </a:prstGeom>
        </p:spPr>
      </p:pic>
    </p:spTree>
    <p:extLst>
      <p:ext uri="{BB962C8B-B14F-4D97-AF65-F5344CB8AC3E}">
        <p14:creationId xmlns:p14="http://schemas.microsoft.com/office/powerpoint/2010/main" val="3634046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Blackbox</a:t>
            </a:r>
            <a:r>
              <a:rPr lang="en-US" dirty="0" smtClean="0"/>
              <a:t> versus </a:t>
            </a:r>
            <a:r>
              <a:rPr lang="en-US" dirty="0" err="1" smtClean="0"/>
              <a:t>Whitebox</a:t>
            </a:r>
            <a:r>
              <a:rPr lang="en-US" dirty="0" smtClean="0"/>
              <a:t> Machine Learning</a:t>
            </a:r>
            <a:endParaRPr lang="en-US" dirty="0"/>
          </a:p>
        </p:txBody>
      </p:sp>
      <p:sp>
        <p:nvSpPr>
          <p:cNvPr id="4" name="Slide Number Placeholder 3"/>
          <p:cNvSpPr>
            <a:spLocks noGrp="1"/>
          </p:cNvSpPr>
          <p:nvPr>
            <p:ph type="sldNum" sz="quarter" idx="12"/>
          </p:nvPr>
        </p:nvSpPr>
        <p:spPr/>
        <p:txBody>
          <a:bodyPr/>
          <a:lstStyle/>
          <a:p>
            <a:fld id="{53918EED-815E-4430-B4BD-6788AF5F3FAA}" type="slidenum">
              <a:rPr lang="en-US" smtClean="0"/>
              <a:t>2</a:t>
            </a:fld>
            <a:endParaRPr lang="en-US"/>
          </a:p>
        </p:txBody>
      </p:sp>
      <p:pic>
        <p:nvPicPr>
          <p:cNvPr id="2050" name="Picture 2" descr="What is Black Box AI, And What Does It Promise U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4302" y="1952054"/>
            <a:ext cx="5828794" cy="4874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76818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Explainability</a:t>
            </a:r>
            <a:r>
              <a:rPr lang="en-US" dirty="0"/>
              <a:t> in AI</a:t>
            </a:r>
          </a:p>
        </p:txBody>
      </p:sp>
      <p:sp>
        <p:nvSpPr>
          <p:cNvPr id="3" name="Content Placeholder 2"/>
          <p:cNvSpPr>
            <a:spLocks noGrp="1"/>
          </p:cNvSpPr>
          <p:nvPr>
            <p:ph idx="1"/>
          </p:nvPr>
        </p:nvSpPr>
        <p:spPr/>
        <p:txBody>
          <a:bodyPr/>
          <a:lstStyle/>
          <a:p>
            <a:r>
              <a:rPr lang="en-US" dirty="0" smtClean="0"/>
              <a:t>&lt;&lt;To describe the purpose, rationale, and decision-making process of the AI tool in a way that can be understood by the average person&gt;&gt;</a:t>
            </a:r>
          </a:p>
          <a:p>
            <a:pPr lvl="1"/>
            <a:r>
              <a:rPr lang="en-US" dirty="0" smtClean="0"/>
              <a:t>Data Scientist</a:t>
            </a:r>
          </a:p>
          <a:p>
            <a:pPr lvl="1"/>
            <a:r>
              <a:rPr lang="en-US" dirty="0" smtClean="0"/>
              <a:t>Domain Expert (medical doctor for instance)</a:t>
            </a:r>
          </a:p>
          <a:p>
            <a:pPr lvl="1"/>
            <a:r>
              <a:rPr lang="en-US" dirty="0" smtClean="0"/>
              <a:t>User/customer</a:t>
            </a:r>
          </a:p>
          <a:p>
            <a:pPr lvl="1"/>
            <a:r>
              <a:rPr lang="en-US" dirty="0" smtClean="0"/>
              <a:t>Regulator/lawyer/ …</a:t>
            </a:r>
          </a:p>
          <a:p>
            <a:pPr lvl="1"/>
            <a:endParaRPr lang="en-US" dirty="0"/>
          </a:p>
        </p:txBody>
      </p:sp>
      <p:sp>
        <p:nvSpPr>
          <p:cNvPr id="4" name="Slide Number Placeholder 3"/>
          <p:cNvSpPr>
            <a:spLocks noGrp="1"/>
          </p:cNvSpPr>
          <p:nvPr>
            <p:ph type="sldNum" sz="quarter" idx="12"/>
          </p:nvPr>
        </p:nvSpPr>
        <p:spPr/>
        <p:txBody>
          <a:bodyPr/>
          <a:lstStyle/>
          <a:p>
            <a:fld id="{53918EED-815E-4430-B4BD-6788AF5F3FAA}" type="slidenum">
              <a:rPr lang="en-US" smtClean="0"/>
              <a:t>3</a:t>
            </a:fld>
            <a:endParaRPr lang="en-US"/>
          </a:p>
        </p:txBody>
      </p:sp>
    </p:spTree>
    <p:extLst>
      <p:ext uri="{BB962C8B-B14F-4D97-AF65-F5344CB8AC3E}">
        <p14:creationId xmlns:p14="http://schemas.microsoft.com/office/powerpoint/2010/main" val="16468782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and interpretability tradeoff</a:t>
            </a:r>
            <a:endParaRPr lang="en-US" dirty="0"/>
          </a:p>
        </p:txBody>
      </p:sp>
      <p:pic>
        <p:nvPicPr>
          <p:cNvPr id="1026" name="Picture 2" descr="Trade-off between model interpretability and performance, and a...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111" y="2209799"/>
            <a:ext cx="8096250" cy="4648201"/>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53918EED-815E-4430-B4BD-6788AF5F3FAA}" type="slidenum">
              <a:rPr lang="en-US" smtClean="0"/>
              <a:t>4</a:t>
            </a:fld>
            <a:endParaRPr lang="en-US"/>
          </a:p>
        </p:txBody>
      </p:sp>
    </p:spTree>
    <p:extLst>
      <p:ext uri="{BB962C8B-B14F-4D97-AF65-F5344CB8AC3E}">
        <p14:creationId xmlns:p14="http://schemas.microsoft.com/office/powerpoint/2010/main" val="10038206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Interpretable Model-Agnostic Explanations (LIME)</a:t>
            </a:r>
            <a:endParaRPr lang="en-US" dirty="0"/>
          </a:p>
        </p:txBody>
      </p:sp>
      <p:sp>
        <p:nvSpPr>
          <p:cNvPr id="4" name="Slide Number Placeholder 3"/>
          <p:cNvSpPr>
            <a:spLocks noGrp="1"/>
          </p:cNvSpPr>
          <p:nvPr>
            <p:ph type="sldNum" sz="quarter" idx="12"/>
          </p:nvPr>
        </p:nvSpPr>
        <p:spPr/>
        <p:txBody>
          <a:bodyPr/>
          <a:lstStyle/>
          <a:p>
            <a:fld id="{53918EED-815E-4430-B4BD-6788AF5F3FAA}" type="slidenum">
              <a:rPr lang="en-US" smtClean="0"/>
              <a:t>5</a:t>
            </a:fld>
            <a:endParaRPr lang="en-US"/>
          </a:p>
        </p:txBody>
      </p:sp>
      <p:pic>
        <p:nvPicPr>
          <p:cNvPr id="5" name="Picture 4"/>
          <p:cNvPicPr>
            <a:picLocks noChangeAspect="1"/>
          </p:cNvPicPr>
          <p:nvPr/>
        </p:nvPicPr>
        <p:blipFill>
          <a:blip r:embed="rId2"/>
          <a:stretch>
            <a:fillRect/>
          </a:stretch>
        </p:blipFill>
        <p:spPr>
          <a:xfrm>
            <a:off x="-19904" y="1942892"/>
            <a:ext cx="12231807" cy="2972215"/>
          </a:xfrm>
          <a:prstGeom prst="rect">
            <a:avLst/>
          </a:prstGeom>
        </p:spPr>
      </p:pic>
      <p:sp>
        <p:nvSpPr>
          <p:cNvPr id="6" name="TextBox 5"/>
          <p:cNvSpPr txBox="1"/>
          <p:nvPr/>
        </p:nvSpPr>
        <p:spPr>
          <a:xfrm>
            <a:off x="192024" y="5038344"/>
            <a:ext cx="3538728" cy="369332"/>
          </a:xfrm>
          <a:prstGeom prst="rect">
            <a:avLst/>
          </a:prstGeom>
          <a:noFill/>
        </p:spPr>
        <p:txBody>
          <a:bodyPr wrap="square" rtlCol="0">
            <a:spAutoFit/>
          </a:bodyPr>
          <a:lstStyle/>
          <a:p>
            <a:r>
              <a:rPr lang="en-US" dirty="0" smtClean="0"/>
              <a:t>Instance Specific Explanations</a:t>
            </a:r>
            <a:endParaRPr lang="en-US" dirty="0"/>
          </a:p>
        </p:txBody>
      </p:sp>
      <p:pic>
        <p:nvPicPr>
          <p:cNvPr id="7" name="Picture 6"/>
          <p:cNvPicPr>
            <a:picLocks noChangeAspect="1"/>
          </p:cNvPicPr>
          <p:nvPr/>
        </p:nvPicPr>
        <p:blipFill>
          <a:blip r:embed="rId3"/>
          <a:stretch>
            <a:fillRect/>
          </a:stretch>
        </p:blipFill>
        <p:spPr>
          <a:xfrm>
            <a:off x="5541264" y="4961459"/>
            <a:ext cx="6670639" cy="1867584"/>
          </a:xfrm>
          <a:prstGeom prst="rect">
            <a:avLst/>
          </a:prstGeom>
        </p:spPr>
      </p:pic>
    </p:spTree>
    <p:extLst>
      <p:ext uri="{BB962C8B-B14F-4D97-AF65-F5344CB8AC3E}">
        <p14:creationId xmlns:p14="http://schemas.microsoft.com/office/powerpoint/2010/main" val="6758839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need for </a:t>
            </a:r>
            <a:r>
              <a:rPr lang="en-US" dirty="0" err="1" smtClean="0"/>
              <a:t>Explainability</a:t>
            </a:r>
            <a:endParaRPr lang="en-US" dirty="0"/>
          </a:p>
        </p:txBody>
      </p:sp>
      <p:sp>
        <p:nvSpPr>
          <p:cNvPr id="4" name="Slide Number Placeholder 3"/>
          <p:cNvSpPr>
            <a:spLocks noGrp="1"/>
          </p:cNvSpPr>
          <p:nvPr>
            <p:ph type="sldNum" sz="quarter" idx="12"/>
          </p:nvPr>
        </p:nvSpPr>
        <p:spPr/>
        <p:txBody>
          <a:bodyPr/>
          <a:lstStyle/>
          <a:p>
            <a:fld id="{53918EED-815E-4430-B4BD-6788AF5F3FAA}" type="slidenum">
              <a:rPr lang="en-US" smtClean="0"/>
              <a:t>6</a:t>
            </a:fld>
            <a:endParaRPr lang="en-US"/>
          </a:p>
        </p:txBody>
      </p:sp>
      <p:pic>
        <p:nvPicPr>
          <p:cNvPr id="5" name="Picture 4"/>
          <p:cNvPicPr>
            <a:picLocks noChangeAspect="1"/>
          </p:cNvPicPr>
          <p:nvPr/>
        </p:nvPicPr>
        <p:blipFill>
          <a:blip r:embed="rId2"/>
          <a:stretch>
            <a:fillRect/>
          </a:stretch>
        </p:blipFill>
        <p:spPr>
          <a:xfrm>
            <a:off x="646111" y="2240279"/>
            <a:ext cx="11387709" cy="4173631"/>
          </a:xfrm>
          <a:prstGeom prst="rect">
            <a:avLst/>
          </a:prstGeom>
        </p:spPr>
      </p:pic>
    </p:spTree>
    <p:extLst>
      <p:ext uri="{BB962C8B-B14F-4D97-AF65-F5344CB8AC3E}">
        <p14:creationId xmlns:p14="http://schemas.microsoft.com/office/powerpoint/2010/main" val="4128884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need for </a:t>
            </a:r>
            <a:r>
              <a:rPr lang="en-US" dirty="0" err="1" smtClean="0"/>
              <a:t>Explainability</a:t>
            </a:r>
            <a:endParaRPr lang="en-US" dirty="0"/>
          </a:p>
        </p:txBody>
      </p:sp>
      <p:sp>
        <p:nvSpPr>
          <p:cNvPr id="4" name="Slide Number Placeholder 3"/>
          <p:cNvSpPr>
            <a:spLocks noGrp="1"/>
          </p:cNvSpPr>
          <p:nvPr>
            <p:ph type="sldNum" sz="quarter" idx="12"/>
          </p:nvPr>
        </p:nvSpPr>
        <p:spPr/>
        <p:txBody>
          <a:bodyPr/>
          <a:lstStyle/>
          <a:p>
            <a:fld id="{53918EED-815E-4430-B4BD-6788AF5F3FAA}" type="slidenum">
              <a:rPr lang="en-US" smtClean="0"/>
              <a:t>7</a:t>
            </a:fld>
            <a:endParaRPr lang="en-US"/>
          </a:p>
        </p:txBody>
      </p:sp>
      <p:pic>
        <p:nvPicPr>
          <p:cNvPr id="5" name="Picture 4"/>
          <p:cNvPicPr>
            <a:picLocks noChangeAspect="1"/>
          </p:cNvPicPr>
          <p:nvPr/>
        </p:nvPicPr>
        <p:blipFill>
          <a:blip r:embed="rId2"/>
          <a:stretch>
            <a:fillRect/>
          </a:stretch>
        </p:blipFill>
        <p:spPr>
          <a:xfrm>
            <a:off x="646111" y="1260358"/>
            <a:ext cx="9878804" cy="2581635"/>
          </a:xfrm>
          <a:prstGeom prst="rect">
            <a:avLst/>
          </a:prstGeom>
        </p:spPr>
      </p:pic>
      <p:sp>
        <p:nvSpPr>
          <p:cNvPr id="6" name="TextBox 5"/>
          <p:cNvSpPr txBox="1"/>
          <p:nvPr/>
        </p:nvSpPr>
        <p:spPr>
          <a:xfrm>
            <a:off x="822960" y="3941064"/>
            <a:ext cx="10241280" cy="1200329"/>
          </a:xfrm>
          <a:prstGeom prst="rect">
            <a:avLst/>
          </a:prstGeom>
          <a:noFill/>
        </p:spPr>
        <p:txBody>
          <a:bodyPr wrap="square" rtlCol="0">
            <a:spAutoFit/>
          </a:bodyPr>
          <a:lstStyle/>
          <a:p>
            <a:r>
              <a:rPr lang="en-US" dirty="0" smtClean="0"/>
              <a:t>A challenging example cited by Kaufman et al. is one where the patient ID was found to be heavily correlated with the target class in the training and validation data. This issue would be incredibly challenging to identify just by observing the predictions and the raw data, but much easier if explanations could have been provided.</a:t>
            </a:r>
            <a:endParaRPr lang="en-US" dirty="0"/>
          </a:p>
        </p:txBody>
      </p:sp>
    </p:spTree>
    <p:extLst>
      <p:ext uri="{BB962C8B-B14F-4D97-AF65-F5344CB8AC3E}">
        <p14:creationId xmlns:p14="http://schemas.microsoft.com/office/powerpoint/2010/main" val="3693217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need for </a:t>
            </a:r>
            <a:r>
              <a:rPr lang="en-US" dirty="0" err="1" smtClean="0"/>
              <a:t>Explainability</a:t>
            </a:r>
            <a:endParaRPr lang="en-US" dirty="0"/>
          </a:p>
        </p:txBody>
      </p:sp>
      <p:sp>
        <p:nvSpPr>
          <p:cNvPr id="4" name="Slide Number Placeholder 3"/>
          <p:cNvSpPr>
            <a:spLocks noGrp="1"/>
          </p:cNvSpPr>
          <p:nvPr>
            <p:ph type="sldNum" sz="quarter" idx="12"/>
          </p:nvPr>
        </p:nvSpPr>
        <p:spPr/>
        <p:txBody>
          <a:bodyPr/>
          <a:lstStyle/>
          <a:p>
            <a:fld id="{53918EED-815E-4430-B4BD-6788AF5F3FAA}" type="slidenum">
              <a:rPr lang="en-US" smtClean="0"/>
              <a:t>8</a:t>
            </a:fld>
            <a:endParaRPr lang="en-US"/>
          </a:p>
        </p:txBody>
      </p:sp>
      <p:pic>
        <p:nvPicPr>
          <p:cNvPr id="5" name="Picture 4"/>
          <p:cNvPicPr>
            <a:picLocks noChangeAspect="1"/>
          </p:cNvPicPr>
          <p:nvPr/>
        </p:nvPicPr>
        <p:blipFill>
          <a:blip r:embed="rId2"/>
          <a:stretch>
            <a:fillRect/>
          </a:stretch>
        </p:blipFill>
        <p:spPr>
          <a:xfrm>
            <a:off x="646111" y="1239105"/>
            <a:ext cx="6444396" cy="5538400"/>
          </a:xfrm>
          <a:prstGeom prst="rect">
            <a:avLst/>
          </a:prstGeom>
        </p:spPr>
      </p:pic>
      <p:sp>
        <p:nvSpPr>
          <p:cNvPr id="6" name="TextBox 5"/>
          <p:cNvSpPr txBox="1"/>
          <p:nvPr/>
        </p:nvSpPr>
        <p:spPr>
          <a:xfrm>
            <a:off x="7370064" y="3712464"/>
            <a:ext cx="4608576" cy="2031325"/>
          </a:xfrm>
          <a:prstGeom prst="rect">
            <a:avLst/>
          </a:prstGeom>
          <a:noFill/>
        </p:spPr>
        <p:txBody>
          <a:bodyPr wrap="square" rtlCol="0">
            <a:spAutoFit/>
          </a:bodyPr>
          <a:lstStyle/>
          <a:p>
            <a:r>
              <a:rPr lang="en-US" dirty="0" err="1" smtClean="0"/>
              <a:t>Explainability</a:t>
            </a:r>
            <a:r>
              <a:rPr lang="en-US" dirty="0" smtClean="0"/>
              <a:t> can be very useful for model selection as well. The algorithm with higher accuracy on the validation set is actually much worse, a fact that is easy to see when explanations are provided (again, due to human prior knowledge), but hard otherwise.</a:t>
            </a:r>
            <a:endParaRPr lang="en-US" dirty="0"/>
          </a:p>
        </p:txBody>
      </p:sp>
    </p:spTree>
    <p:extLst>
      <p:ext uri="{BB962C8B-B14F-4D97-AF65-F5344CB8AC3E}">
        <p14:creationId xmlns:p14="http://schemas.microsoft.com/office/powerpoint/2010/main" val="2211773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Desired Characteristics for Explainers</a:t>
            </a:r>
            <a:endParaRPr lang="en-US" dirty="0"/>
          </a:p>
        </p:txBody>
      </p:sp>
      <p:sp>
        <p:nvSpPr>
          <p:cNvPr id="3" name="Content Placeholder 2"/>
          <p:cNvSpPr>
            <a:spLocks noGrp="1"/>
          </p:cNvSpPr>
          <p:nvPr>
            <p:ph idx="1"/>
          </p:nvPr>
        </p:nvSpPr>
        <p:spPr/>
        <p:txBody>
          <a:bodyPr/>
          <a:lstStyle/>
          <a:p>
            <a:r>
              <a:rPr lang="en-US" dirty="0"/>
              <a:t>An essential criterion for explanations is that they </a:t>
            </a:r>
            <a:r>
              <a:rPr lang="en-US" dirty="0" smtClean="0"/>
              <a:t>must be </a:t>
            </a:r>
            <a:r>
              <a:rPr lang="en-US" b="1" dirty="0"/>
              <a:t>interpretable</a:t>
            </a:r>
            <a:r>
              <a:rPr lang="en-US" dirty="0"/>
              <a:t>, i.e., provide qualitative </a:t>
            </a:r>
            <a:r>
              <a:rPr lang="en-US" dirty="0" smtClean="0"/>
              <a:t>understanding between </a:t>
            </a:r>
            <a:r>
              <a:rPr lang="en-US" dirty="0"/>
              <a:t>the input variables and the </a:t>
            </a:r>
            <a:r>
              <a:rPr lang="en-US" dirty="0" smtClean="0"/>
              <a:t>response.</a:t>
            </a:r>
          </a:p>
          <a:p>
            <a:r>
              <a:rPr lang="en-US" dirty="0" smtClean="0"/>
              <a:t>For example, if hundreds </a:t>
            </a:r>
            <a:r>
              <a:rPr lang="en-US" dirty="0"/>
              <a:t>or thousands of features significantly </a:t>
            </a:r>
            <a:r>
              <a:rPr lang="en-US" dirty="0" smtClean="0"/>
              <a:t>contribute to </a:t>
            </a:r>
            <a:r>
              <a:rPr lang="en-US" dirty="0"/>
              <a:t>a prediction, it is not reasonable to expect any user </a:t>
            </a:r>
            <a:r>
              <a:rPr lang="en-US" dirty="0" smtClean="0"/>
              <a:t>to comprehend </a:t>
            </a:r>
            <a:r>
              <a:rPr lang="en-US" dirty="0"/>
              <a:t>why the prediction was made, even if </a:t>
            </a:r>
            <a:r>
              <a:rPr lang="en-US" dirty="0" smtClean="0"/>
              <a:t>individual weights </a:t>
            </a:r>
            <a:r>
              <a:rPr lang="en-US" dirty="0"/>
              <a:t>can be </a:t>
            </a:r>
            <a:r>
              <a:rPr lang="en-US" dirty="0" smtClean="0"/>
              <a:t>inspected.</a:t>
            </a:r>
          </a:p>
          <a:p>
            <a:r>
              <a:rPr lang="en-US" dirty="0"/>
              <a:t>This requirement further </a:t>
            </a:r>
            <a:r>
              <a:rPr lang="en-US" dirty="0" smtClean="0"/>
              <a:t>implies that </a:t>
            </a:r>
            <a:r>
              <a:rPr lang="en-US" dirty="0"/>
              <a:t>explanations should be easy to </a:t>
            </a:r>
            <a:r>
              <a:rPr lang="en-US" dirty="0" smtClean="0"/>
              <a:t>understand.</a:t>
            </a:r>
          </a:p>
          <a:p>
            <a:r>
              <a:rPr lang="en-US" dirty="0"/>
              <a:t>Finally, </a:t>
            </a:r>
            <a:r>
              <a:rPr lang="en-US" dirty="0" smtClean="0"/>
              <a:t>note that the notion </a:t>
            </a:r>
            <a:r>
              <a:rPr lang="en-US" dirty="0"/>
              <a:t>of interpretability also depends on the target audience.</a:t>
            </a:r>
          </a:p>
        </p:txBody>
      </p:sp>
      <p:sp>
        <p:nvSpPr>
          <p:cNvPr id="4" name="Slide Number Placeholder 3"/>
          <p:cNvSpPr>
            <a:spLocks noGrp="1"/>
          </p:cNvSpPr>
          <p:nvPr>
            <p:ph type="sldNum" sz="quarter" idx="12"/>
          </p:nvPr>
        </p:nvSpPr>
        <p:spPr/>
        <p:txBody>
          <a:bodyPr/>
          <a:lstStyle/>
          <a:p>
            <a:fld id="{53918EED-815E-4430-B4BD-6788AF5F3FAA}" type="slidenum">
              <a:rPr lang="en-US" smtClean="0"/>
              <a:t>9</a:t>
            </a:fld>
            <a:endParaRPr lang="en-US"/>
          </a:p>
        </p:txBody>
      </p:sp>
    </p:spTree>
    <p:extLst>
      <p:ext uri="{BB962C8B-B14F-4D97-AF65-F5344CB8AC3E}">
        <p14:creationId xmlns:p14="http://schemas.microsoft.com/office/powerpoint/2010/main" val="13432590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94</TotalTime>
  <Words>455</Words>
  <Application>Microsoft Office PowerPoint</Application>
  <PresentationFormat>Widescreen</PresentationFormat>
  <Paragraphs>52</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Century Gothic</vt:lpstr>
      <vt:lpstr>Wingdings 3</vt:lpstr>
      <vt:lpstr>Ion</vt:lpstr>
      <vt:lpstr>Explainable Artificial Intelligence (XAI)</vt:lpstr>
      <vt:lpstr>Blackbox versus Whitebox Machine Learning</vt:lpstr>
      <vt:lpstr>Explainability in AI</vt:lpstr>
      <vt:lpstr>Performance and interpretability tradeoff</vt:lpstr>
      <vt:lpstr>Local Interpretable Model-Agnostic Explanations (LIME)</vt:lpstr>
      <vt:lpstr>The need for Explainability</vt:lpstr>
      <vt:lpstr>The need for Explainability</vt:lpstr>
      <vt:lpstr>The need for Explainability</vt:lpstr>
      <vt:lpstr>Desired Characteristics for Explainers</vt:lpstr>
      <vt:lpstr>Desired Characteristics for Explainers</vt:lpstr>
      <vt:lpstr>Desired Characteristics for Explainers</vt:lpstr>
      <vt:lpstr>How LIME Works</vt:lpstr>
      <vt:lpstr>Example 1</vt:lpstr>
      <vt:lpstr>Example 1</vt:lpstr>
      <vt:lpstr>Example 2</vt:lpstr>
      <vt:lpstr>LIME Code</vt:lpstr>
      <vt:lpstr>LIME Code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Explainable Artificial Intelligence (XAI)</dc:title>
  <dc:creator>ASUS</dc:creator>
  <cp:lastModifiedBy>ASUS</cp:lastModifiedBy>
  <cp:revision>10</cp:revision>
  <dcterms:created xsi:type="dcterms:W3CDTF">2025-04-14T17:07:49Z</dcterms:created>
  <dcterms:modified xsi:type="dcterms:W3CDTF">2025-04-14T18:41:54Z</dcterms:modified>
</cp:coreProperties>
</file>