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83"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629" y="53"/>
      </p:cViewPr>
      <p:guideLst>
        <p:guide orient="horz" pos="2160"/>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09DEA-C0A7-428F-A3D8-49E48AF1A235}"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41837-7D5D-4D63-A89C-A9FAA0003BD7}" type="slidenum">
              <a:rPr lang="en-US" smtClean="0"/>
              <a:t>‹#›</a:t>
            </a:fld>
            <a:endParaRPr lang="en-US"/>
          </a:p>
        </p:txBody>
      </p:sp>
    </p:spTree>
    <p:extLst>
      <p:ext uri="{BB962C8B-B14F-4D97-AF65-F5344CB8AC3E}">
        <p14:creationId xmlns:p14="http://schemas.microsoft.com/office/powerpoint/2010/main" val="4204759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741837-7D5D-4D63-A89C-A9FAA0003BD7}" type="slidenum">
              <a:rPr lang="en-US" smtClean="0"/>
              <a:t>25</a:t>
            </a:fld>
            <a:endParaRPr lang="en-US"/>
          </a:p>
        </p:txBody>
      </p:sp>
    </p:spTree>
    <p:extLst>
      <p:ext uri="{BB962C8B-B14F-4D97-AF65-F5344CB8AC3E}">
        <p14:creationId xmlns:p14="http://schemas.microsoft.com/office/powerpoint/2010/main" val="3093014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B69875-C216-4421-B483-9FA6C89B3C17}" type="datetime1">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3384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181EF-E2D8-4FC3-A508-3ABA1D389A75}" type="datetime1">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10560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6D545B-EE76-40C6-801B-4DCC4A886F35}" type="datetime1">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134817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AED0B4-4B95-4865-8AAA-6D20737FDD64}" type="datetime1">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301202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0CA9-9592-4CD9-9FC2-E6B430B7A3F7}" type="datetime1">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190697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23BB2-4475-4187-9B56-FC9ACDF36A12}" type="datetime1">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107784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06A761-A559-4EA8-837F-569D33F3A806}" type="datetime1">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3072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42041A-EA81-4A06-A7CE-703896EB2534}" type="datetime1">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6615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44899-FDD0-4CE9-A8ED-9971FD358E49}" type="datetime1">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1719619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6C97FC-D0A8-4F23-8373-AD4BC5796E88}" type="datetime1">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356919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7B6F9-8BE5-4EAB-B0D2-23A963F6F4EE}" type="datetime1">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0C0FC-5B0F-4BAF-9960-46D27991E18D}" type="slidenum">
              <a:rPr lang="en-US" smtClean="0"/>
              <a:t>‹#›</a:t>
            </a:fld>
            <a:endParaRPr lang="en-US"/>
          </a:p>
        </p:txBody>
      </p:sp>
    </p:spTree>
    <p:extLst>
      <p:ext uri="{BB962C8B-B14F-4D97-AF65-F5344CB8AC3E}">
        <p14:creationId xmlns:p14="http://schemas.microsoft.com/office/powerpoint/2010/main" val="92906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141F5-C408-4F09-B50A-EB2340368C46}" type="datetime1">
              <a:rPr lang="en-US" smtClean="0"/>
              <a:t>1/25/2025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0C0FC-5B0F-4BAF-9960-46D27991E18D}" type="slidenum">
              <a:rPr lang="en-US" smtClean="0"/>
              <a:t>‹#›</a:t>
            </a:fld>
            <a:endParaRPr lang="en-US"/>
          </a:p>
        </p:txBody>
      </p:sp>
    </p:spTree>
    <p:extLst>
      <p:ext uri="{BB962C8B-B14F-4D97-AF65-F5344CB8AC3E}">
        <p14:creationId xmlns:p14="http://schemas.microsoft.com/office/powerpoint/2010/main" val="1007864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Neural Networks</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Sifat</a:t>
            </a:r>
            <a:r>
              <a:rPr lang="en-US" dirty="0" smtClean="0"/>
              <a:t> </a:t>
            </a:r>
            <a:r>
              <a:rPr lang="en-US" dirty="0" err="1" smtClean="0"/>
              <a:t>Momen</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1</a:t>
            </a:fld>
            <a:endParaRPr lang="en-US"/>
          </a:p>
        </p:txBody>
      </p:sp>
    </p:spTree>
    <p:extLst>
      <p:ext uri="{BB962C8B-B14F-4D97-AF65-F5344CB8AC3E}">
        <p14:creationId xmlns:p14="http://schemas.microsoft.com/office/powerpoint/2010/main" val="4138319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3020F-F018-4E84-AE9C-B76FF1D8463F}"/>
              </a:ext>
            </a:extLst>
          </p:cNvPr>
          <p:cNvSpPr>
            <a:spLocks noGrp="1"/>
          </p:cNvSpPr>
          <p:nvPr>
            <p:ph type="title"/>
          </p:nvPr>
        </p:nvSpPr>
        <p:spPr/>
        <p:txBody>
          <a:bodyPr>
            <a:normAutofit/>
          </a:bodyPr>
          <a:lstStyle/>
          <a:p>
            <a:r>
              <a:rPr lang="en-US" dirty="0"/>
              <a:t>DL vs ML (contd.)</a:t>
            </a:r>
          </a:p>
        </p:txBody>
      </p:sp>
      <p:sp>
        <p:nvSpPr>
          <p:cNvPr id="3" name="Content Placeholder 2">
            <a:extLst>
              <a:ext uri="{FF2B5EF4-FFF2-40B4-BE49-F238E27FC236}">
                <a16:creationId xmlns:a16="http://schemas.microsoft.com/office/drawing/2014/main" xmlns="" id="{76322158-8933-4AE1-AABA-727C3EA24527}"/>
              </a:ext>
            </a:extLst>
          </p:cNvPr>
          <p:cNvSpPr>
            <a:spLocks noGrp="1"/>
          </p:cNvSpPr>
          <p:nvPr>
            <p:ph idx="1"/>
          </p:nvPr>
        </p:nvSpPr>
        <p:spPr/>
        <p:txBody>
          <a:bodyPr>
            <a:normAutofit fontScale="92500" lnSpcReduction="20000"/>
          </a:bodyPr>
          <a:lstStyle/>
          <a:p>
            <a:pPr marL="0" indent="0">
              <a:buNone/>
            </a:pPr>
            <a:r>
              <a:rPr lang="en-US" sz="2400" dirty="0"/>
              <a:t>2. Hardware Dependency</a:t>
            </a:r>
          </a:p>
          <a:p>
            <a:pPr marL="457200"/>
            <a:r>
              <a:rPr lang="en-US" sz="2000" dirty="0"/>
              <a:t>Machine learning algorithms can work in CPU.</a:t>
            </a:r>
          </a:p>
          <a:p>
            <a:pPr marL="457200"/>
            <a:r>
              <a:rPr lang="en-US" sz="2000" dirty="0"/>
              <a:t>But in DL, there are complex matrix multiplications. So running them in CPU will be slow. It requires powerful GPUs with more memory.</a:t>
            </a:r>
          </a:p>
          <a:p>
            <a:pPr marL="0" indent="0">
              <a:buNone/>
            </a:pPr>
            <a:r>
              <a:rPr lang="en-US" sz="2400" dirty="0"/>
              <a:t>3. Training Time</a:t>
            </a:r>
          </a:p>
          <a:p>
            <a:pPr marL="457200"/>
            <a:r>
              <a:rPr lang="en-US" sz="2000" dirty="0"/>
              <a:t>DL models are complex, so model training time is high (as high as in weeks)</a:t>
            </a:r>
          </a:p>
          <a:p>
            <a:pPr marL="457200"/>
            <a:r>
              <a:rPr lang="en-US" sz="2000" dirty="0"/>
              <a:t>ML model training time is low compared to low.</a:t>
            </a:r>
          </a:p>
          <a:p>
            <a:pPr marL="457200"/>
            <a:r>
              <a:rPr lang="en-US" sz="2000" dirty="0"/>
              <a:t>Prediction time for DL is very fast. On the other hand, in ML, prediction with algorithms like KNN is very slow.</a:t>
            </a:r>
          </a:p>
          <a:p>
            <a:pPr marL="0" indent="0">
              <a:buNone/>
            </a:pPr>
            <a:r>
              <a:rPr lang="en-US" sz="2400" dirty="0"/>
              <a:t>4. Feature Selection: </a:t>
            </a:r>
          </a:p>
          <a:p>
            <a:pPr marL="457200"/>
            <a:r>
              <a:rPr lang="en-US" sz="2000" dirty="0"/>
              <a:t>DL uses representation learning, where features are automatically extracted.</a:t>
            </a:r>
          </a:p>
          <a:p>
            <a:pPr marL="457200"/>
            <a:r>
              <a:rPr lang="en-US" sz="2000" dirty="0"/>
              <a:t>But in ML, features are manually chosen first and then need feature engineering for performance enhancement.</a:t>
            </a:r>
          </a:p>
          <a:p>
            <a:pPr marL="0" indent="0">
              <a:buNone/>
            </a:pPr>
            <a:endParaRPr lang="en-US" sz="2400" dirty="0"/>
          </a:p>
        </p:txBody>
      </p:sp>
      <p:sp>
        <p:nvSpPr>
          <p:cNvPr id="7" name="Slide Number Placeholder 6"/>
          <p:cNvSpPr>
            <a:spLocks noGrp="1"/>
          </p:cNvSpPr>
          <p:nvPr>
            <p:ph type="sldNum" sz="quarter" idx="12"/>
          </p:nvPr>
        </p:nvSpPr>
        <p:spPr/>
        <p:txBody>
          <a:bodyPr/>
          <a:lstStyle/>
          <a:p>
            <a:fld id="{CF30C0FC-5B0F-4BAF-9960-46D27991E18D}" type="slidenum">
              <a:rPr lang="en-US" smtClean="0"/>
              <a:t>10</a:t>
            </a:fld>
            <a:endParaRPr lang="en-US"/>
          </a:p>
        </p:txBody>
      </p:sp>
    </p:spTree>
    <p:extLst>
      <p:ext uri="{BB962C8B-B14F-4D97-AF65-F5344CB8AC3E}">
        <p14:creationId xmlns:p14="http://schemas.microsoft.com/office/powerpoint/2010/main" val="471570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3020F-F018-4E84-AE9C-B76FF1D8463F}"/>
              </a:ext>
            </a:extLst>
          </p:cNvPr>
          <p:cNvSpPr>
            <a:spLocks noGrp="1"/>
          </p:cNvSpPr>
          <p:nvPr>
            <p:ph type="title"/>
          </p:nvPr>
        </p:nvSpPr>
        <p:spPr/>
        <p:txBody>
          <a:bodyPr>
            <a:normAutofit/>
          </a:bodyPr>
          <a:lstStyle/>
          <a:p>
            <a:r>
              <a:rPr lang="en-US" dirty="0"/>
              <a:t>DL vs ML (contd.)</a:t>
            </a:r>
          </a:p>
        </p:txBody>
      </p:sp>
      <p:sp>
        <p:nvSpPr>
          <p:cNvPr id="3" name="Content Placeholder 2">
            <a:extLst>
              <a:ext uri="{FF2B5EF4-FFF2-40B4-BE49-F238E27FC236}">
                <a16:creationId xmlns:a16="http://schemas.microsoft.com/office/drawing/2014/main" xmlns="" id="{76322158-8933-4AE1-AABA-727C3EA24527}"/>
              </a:ext>
            </a:extLst>
          </p:cNvPr>
          <p:cNvSpPr>
            <a:spLocks noGrp="1"/>
          </p:cNvSpPr>
          <p:nvPr>
            <p:ph idx="1"/>
          </p:nvPr>
        </p:nvSpPr>
        <p:spPr/>
        <p:txBody>
          <a:bodyPr>
            <a:normAutofit/>
          </a:bodyPr>
          <a:lstStyle/>
          <a:p>
            <a:pPr marL="0" indent="0">
              <a:buNone/>
            </a:pPr>
            <a:r>
              <a:rPr lang="en-US" sz="2400" dirty="0"/>
              <a:t>5. Interpretability:</a:t>
            </a:r>
          </a:p>
          <a:p>
            <a:pPr marL="457200"/>
            <a:r>
              <a:rPr lang="en-US" sz="2000" dirty="0"/>
              <a:t>Because of representation learning in DL, features are extracted automatically and the entire architecture works as a black box. So </a:t>
            </a:r>
            <a:r>
              <a:rPr lang="en-US" sz="2000" dirty="0" smtClean="0"/>
              <a:t>interpretability is hard.</a:t>
            </a:r>
            <a:endParaRPr lang="en-US" sz="2000" dirty="0"/>
          </a:p>
          <a:p>
            <a:pPr marL="0" indent="0">
              <a:buNone/>
            </a:pPr>
            <a:endParaRPr lang="en-US" sz="2000" dirty="0"/>
          </a:p>
          <a:p>
            <a:pPr marL="0" indent="0">
              <a:buNone/>
            </a:pPr>
            <a:endParaRPr lang="en-US" sz="2400" dirty="0"/>
          </a:p>
        </p:txBody>
      </p:sp>
      <p:sp>
        <p:nvSpPr>
          <p:cNvPr id="7" name="Slide Number Placeholder 6"/>
          <p:cNvSpPr>
            <a:spLocks noGrp="1"/>
          </p:cNvSpPr>
          <p:nvPr>
            <p:ph type="sldNum" sz="quarter" idx="12"/>
          </p:nvPr>
        </p:nvSpPr>
        <p:spPr/>
        <p:txBody>
          <a:bodyPr/>
          <a:lstStyle/>
          <a:p>
            <a:fld id="{CF30C0FC-5B0F-4BAF-9960-46D27991E18D}" type="slidenum">
              <a:rPr lang="en-US" smtClean="0"/>
              <a:t>11</a:t>
            </a:fld>
            <a:endParaRPr lang="en-US"/>
          </a:p>
        </p:txBody>
      </p:sp>
    </p:spTree>
    <p:extLst>
      <p:ext uri="{BB962C8B-B14F-4D97-AF65-F5344CB8AC3E}">
        <p14:creationId xmlns:p14="http://schemas.microsoft.com/office/powerpoint/2010/main" val="2304037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Let’s define our model to be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smtClean="0"/>
                  <a:t> , for example,</a:t>
                </a:r>
              </a:p>
              <a:p>
                <a:pPr lvl="1"/>
                <a14:m>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sSup>
                      <m:sSupPr>
                        <m:ctrlPr>
                          <a:rPr lang="en-US"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b="1" dirty="0" smtClean="0"/>
                  <a:t> </a:t>
                </a:r>
                <a:r>
                  <a:rPr lang="en-US" dirty="0" smtClean="0"/>
                  <a:t>is the input, and </a:t>
                </a:r>
              </a:p>
              <a:p>
                <a:pPr lvl="2"/>
                <a:r>
                  <a:rPr lang="en-US" dirty="0"/>
                  <a:t>x</a:t>
                </a:r>
                <a:r>
                  <a:rPr lang="en-US" baseline="-25000" dirty="0" smtClean="0"/>
                  <a:t>1</a:t>
                </a:r>
                <a:r>
                  <a:rPr lang="en-US" dirty="0" smtClean="0"/>
                  <a:t> is the number of hours of sleep</a:t>
                </a:r>
              </a:p>
              <a:p>
                <a:pPr lvl="2"/>
                <a:r>
                  <a:rPr lang="en-US" dirty="0" smtClean="0"/>
                  <a:t>x</a:t>
                </a:r>
                <a:r>
                  <a:rPr lang="en-US" baseline="-25000" dirty="0" smtClean="0"/>
                  <a:t>2</a:t>
                </a:r>
                <a:r>
                  <a:rPr lang="en-US" dirty="0" smtClean="0"/>
                  <a:t> is the number of hours spent on studying the previous day of an exam</a:t>
                </a:r>
              </a:p>
              <a:p>
                <a:pPr lvl="1"/>
                <a14:m>
                  <m:oMath xmlns:m="http://schemas.openxmlformats.org/officeDocument/2006/math">
                    <m:r>
                      <a:rPr lang="en-US" b="1" i="1" smtClean="0">
                        <a:latin typeface="Cambria Math" panose="02040503050406030204" pitchFamily="18" charset="0"/>
                        <a:ea typeface="Cambria Math" panose="02040503050406030204" pitchFamily="18" charset="0"/>
                      </a:rPr>
                      <m:t>𝜽</m:t>
                    </m:r>
                    <m:r>
                      <a:rPr lang="en-US" b="1"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𝑇</m:t>
                        </m:r>
                      </m:sup>
                    </m:sSup>
                  </m:oMath>
                </a14:m>
                <a:r>
                  <a:rPr lang="en-US" dirty="0" smtClean="0"/>
                  <a:t> is the model parameter</a:t>
                </a:r>
                <a:endParaRPr lang="en-US" dirty="0"/>
              </a:p>
              <a:p>
                <a:r>
                  <a:rPr lang="en-US" dirty="0" smtClean="0"/>
                  <a:t>We want to predict the exam performance. If the mark obtained is above or equal to the class average, the model is going to output a +1; otherwise a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716562" y="4921081"/>
            <a:ext cx="3124636" cy="1514686"/>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12</a:t>
            </a:fld>
            <a:endParaRPr lang="en-US"/>
          </a:p>
        </p:txBody>
      </p:sp>
    </p:spTree>
    <p:extLst>
      <p:ext uri="{BB962C8B-B14F-4D97-AF65-F5344CB8AC3E}">
        <p14:creationId xmlns:p14="http://schemas.microsoft.com/office/powerpoint/2010/main" val="665689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Perceptron</a:t>
            </a:r>
            <a:endParaRPr lang="en-US" dirty="0"/>
          </a:p>
        </p:txBody>
      </p:sp>
      <p:pic>
        <p:nvPicPr>
          <p:cNvPr id="5" name="Content Placeholder 4"/>
          <p:cNvPicPr>
            <a:picLocks noGrp="1" noChangeAspect="1"/>
          </p:cNvPicPr>
          <p:nvPr>
            <p:ph idx="1"/>
          </p:nvPr>
        </p:nvPicPr>
        <p:blipFill>
          <a:blip r:embed="rId2"/>
          <a:stretch>
            <a:fillRect/>
          </a:stretch>
        </p:blipFill>
        <p:spPr>
          <a:xfrm>
            <a:off x="838200" y="1702474"/>
            <a:ext cx="1314633" cy="409632"/>
          </a:xfrm>
          <a:prstGeom prst="rect">
            <a:avLst/>
          </a:prstGeom>
        </p:spPr>
      </p:pic>
      <p:pic>
        <p:nvPicPr>
          <p:cNvPr id="4" name="Picture 3"/>
          <p:cNvPicPr>
            <a:picLocks noChangeAspect="1"/>
          </p:cNvPicPr>
          <p:nvPr/>
        </p:nvPicPr>
        <p:blipFill>
          <a:blip r:embed="rId3"/>
          <a:stretch>
            <a:fillRect/>
          </a:stretch>
        </p:blipFill>
        <p:spPr>
          <a:xfrm>
            <a:off x="4282439" y="1895504"/>
            <a:ext cx="4982270" cy="4315427"/>
          </a:xfrm>
          <a:prstGeom prst="rect">
            <a:avLst/>
          </a:prstGeom>
        </p:spPr>
      </p:pic>
      <p:pic>
        <p:nvPicPr>
          <p:cNvPr id="6" name="Picture 5"/>
          <p:cNvPicPr>
            <a:picLocks noChangeAspect="1"/>
          </p:cNvPicPr>
          <p:nvPr/>
        </p:nvPicPr>
        <p:blipFill>
          <a:blip r:embed="rId4"/>
          <a:stretch>
            <a:fillRect/>
          </a:stretch>
        </p:blipFill>
        <p:spPr>
          <a:xfrm>
            <a:off x="838200" y="2943157"/>
            <a:ext cx="3172268" cy="971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6AE8C051-C92D-44A0-9EFB-84E6595AF0BC}"/>
                  </a:ext>
                </a:extLst>
              </p:cNvPr>
              <p:cNvSpPr txBox="1"/>
              <p:nvPr/>
            </p:nvSpPr>
            <p:spPr>
              <a:xfrm>
                <a:off x="9759754" y="5202247"/>
                <a:ext cx="2023824" cy="923330"/>
              </a:xfrm>
              <a:prstGeom prst="rect">
                <a:avLst/>
              </a:prstGeom>
              <a:noFill/>
            </p:spPr>
            <p:txBody>
              <a:bodyPr wrap="none" rtlCol="0">
                <a:spAutoFit/>
              </a:bodyPr>
              <a:lstStyle/>
              <a:p>
                <a:r>
                  <a:rPr lang="en-US" dirty="0"/>
                  <a:t>2D     -&gt; line</a:t>
                </a:r>
              </a:p>
              <a:p>
                <a:r>
                  <a:rPr lang="en-US" dirty="0"/>
                  <a:t>3D     -&gt; plane</a:t>
                </a:r>
              </a:p>
              <a:p>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4D  -&gt; hyperplane</a:t>
                </a:r>
              </a:p>
            </p:txBody>
          </p:sp>
        </mc:Choice>
        <mc:Fallback xmlns="">
          <p:sp>
            <p:nvSpPr>
              <p:cNvPr id="78" name="TextBox 77">
                <a:extLst>
                  <a:ext uri="{FF2B5EF4-FFF2-40B4-BE49-F238E27FC236}">
                    <a16:creationId xmlns:a16="http://schemas.microsoft.com/office/drawing/2014/main" id="{6AE8C051-C92D-44A0-9EFB-84E6595AF0BC}"/>
                  </a:ext>
                </a:extLst>
              </p:cNvPr>
              <p:cNvSpPr txBox="1">
                <a:spLocks noRot="1" noChangeAspect="1" noMove="1" noResize="1" noEditPoints="1" noAdjustHandles="1" noChangeArrowheads="1" noChangeShapeType="1" noTextEdit="1"/>
              </p:cNvSpPr>
              <p:nvPr/>
            </p:nvSpPr>
            <p:spPr>
              <a:xfrm>
                <a:off x="9759754" y="5202247"/>
                <a:ext cx="2023824" cy="923330"/>
              </a:xfrm>
              <a:prstGeom prst="rect">
                <a:avLst/>
              </a:prstGeom>
              <a:blipFill>
                <a:blip r:embed="rId8"/>
                <a:stretch>
                  <a:fillRect l="-2410" t="-3289" r="-2108" b="-921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CF30C0FC-5B0F-4BAF-9960-46D27991E18D}" type="slidenum">
              <a:rPr lang="en-US" smtClean="0"/>
              <a:t>13</a:t>
            </a:fld>
            <a:endParaRPr lang="en-US"/>
          </a:p>
        </p:txBody>
      </p:sp>
    </p:spTree>
    <p:extLst>
      <p:ext uri="{BB962C8B-B14F-4D97-AF65-F5344CB8AC3E}">
        <p14:creationId xmlns:p14="http://schemas.microsoft.com/office/powerpoint/2010/main" val="23333105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do we know the right values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endParaRPr lang="en-US" dirty="0" smtClean="0"/>
              </a:p>
              <a:p>
                <a:r>
                  <a:rPr lang="en-US" dirty="0" smtClean="0"/>
                  <a:t>Linear perceptron model can learn provided that the dataset is linearly separable.</a:t>
                </a:r>
              </a:p>
              <a:p>
                <a:r>
                  <a:rPr lang="en-US" dirty="0" smtClean="0"/>
                  <a:t>As we move on to much more complex problems, such as object recognition and text analysis, our data becomes extremely high dimensional, and the relationships we want to capture becomes highly nonlinear.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4325112" y="4375517"/>
            <a:ext cx="6873879" cy="2482483"/>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14</a:t>
            </a:fld>
            <a:endParaRPr lang="en-US"/>
          </a:p>
        </p:txBody>
      </p:sp>
    </p:spTree>
    <p:extLst>
      <p:ext uri="{BB962C8B-B14F-4D97-AF65-F5344CB8AC3E}">
        <p14:creationId xmlns:p14="http://schemas.microsoft.com/office/powerpoint/2010/main" val="39196729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euron</a:t>
            </a:r>
            <a:endParaRPr lang="en-US" dirty="0"/>
          </a:p>
        </p:txBody>
      </p:sp>
      <p:sp>
        <p:nvSpPr>
          <p:cNvPr id="3" name="Content Placeholder 2"/>
          <p:cNvSpPr>
            <a:spLocks noGrp="1"/>
          </p:cNvSpPr>
          <p:nvPr>
            <p:ph idx="1"/>
          </p:nvPr>
        </p:nvSpPr>
        <p:spPr/>
        <p:txBody>
          <a:bodyPr/>
          <a:lstStyle/>
          <a:p>
            <a:r>
              <a:rPr lang="en-US" dirty="0" smtClean="0"/>
              <a:t>Foundational unit of a human brain is a neuron.</a:t>
            </a:r>
          </a:p>
          <a:p>
            <a:r>
              <a:rPr lang="en-US" dirty="0" smtClean="0"/>
              <a:t>A tiny piece of a brain, about the size of grain of rice, contains over 10,000 neurons, each of which forms an average of 6,000 connections with other neurons. </a:t>
            </a:r>
          </a:p>
          <a:p>
            <a:r>
              <a:rPr lang="en-US" dirty="0" smtClean="0"/>
              <a:t>It’s this massive biological network that enables us to experience the world around us. </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15</a:t>
            </a:fld>
            <a:endParaRPr lang="en-US"/>
          </a:p>
        </p:txBody>
      </p:sp>
    </p:spTree>
    <p:extLst>
      <p:ext uri="{BB962C8B-B14F-4D97-AF65-F5344CB8AC3E}">
        <p14:creationId xmlns:p14="http://schemas.microsoft.com/office/powerpoint/2010/main" val="166969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026408" cy="1325563"/>
          </a:xfrm>
        </p:spPr>
        <p:txBody>
          <a:bodyPr>
            <a:normAutofit fontScale="90000"/>
          </a:bodyPr>
          <a:lstStyle/>
          <a:p>
            <a:r>
              <a:rPr lang="en-US" dirty="0" smtClean="0"/>
              <a:t>Expressing linear perceptron as neurons</a:t>
            </a:r>
            <a:endParaRPr lang="en-US" dirty="0"/>
          </a:p>
        </p:txBody>
      </p:sp>
      <p:pic>
        <p:nvPicPr>
          <p:cNvPr id="4" name="Picture 3"/>
          <p:cNvPicPr>
            <a:picLocks noChangeAspect="1"/>
          </p:cNvPicPr>
          <p:nvPr/>
        </p:nvPicPr>
        <p:blipFill>
          <a:blip r:embed="rId2"/>
          <a:stretch>
            <a:fillRect/>
          </a:stretch>
        </p:blipFill>
        <p:spPr>
          <a:xfrm>
            <a:off x="4957252" y="413916"/>
            <a:ext cx="7306695" cy="6030167"/>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557784" y="1861771"/>
                <a:ext cx="4242816" cy="2008370"/>
              </a:xfrm>
              <a:prstGeom prst="rect">
                <a:avLst/>
              </a:prstGeom>
              <a:noFill/>
            </p:spPr>
            <p:txBody>
              <a:bodyPr wrap="square" rtlCol="0">
                <a:spAutoFit/>
              </a:bodyPr>
              <a:lstStyle/>
              <a:p>
                <a:r>
                  <a:rPr lang="en-US" dirty="0" smtClean="0"/>
                  <a:t>Artificial Neuron: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𝑛</m:t>
                              </m:r>
                            </m:sub>
                          </m:sSub>
                        </m:e>
                      </m:d>
                    </m:oMath>
                  </m:oMathPara>
                </a14:m>
                <a:endParaRPr lang="en-US" b="0" dirty="0" smtClean="0"/>
              </a:p>
              <a:p>
                <a:r>
                  <a:rPr lang="en-US" dirty="0" err="1" smtClean="0"/>
                  <a:t>Logits</a:t>
                </a:r>
                <a:r>
                  <a:rPr lang="en-US" dirty="0" smtClean="0"/>
                  <a:t> of a neuron = </a:t>
                </a:r>
                <a:r>
                  <a:rPr lang="en-US" i="1" dirty="0" smtClean="0"/>
                  <a:t>z</a:t>
                </a:r>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𝑏</m:t>
                          </m:r>
                        </m:e>
                      </m:nary>
                    </m:oMath>
                  </m:oMathPara>
                </a14:m>
                <a:endParaRPr lang="en-US" i="1" dirty="0"/>
              </a:p>
            </p:txBody>
          </p:sp>
        </mc:Choice>
        <mc:Fallback xmlns="">
          <p:sp>
            <p:nvSpPr>
              <p:cNvPr id="5" name="TextBox 4"/>
              <p:cNvSpPr txBox="1">
                <a:spLocks noRot="1" noChangeAspect="1" noMove="1" noResize="1" noEditPoints="1" noAdjustHandles="1" noChangeArrowheads="1" noChangeShapeType="1" noTextEdit="1"/>
              </p:cNvSpPr>
              <p:nvPr/>
            </p:nvSpPr>
            <p:spPr>
              <a:xfrm>
                <a:off x="557784" y="1861771"/>
                <a:ext cx="4242816" cy="2008370"/>
              </a:xfrm>
              <a:prstGeom prst="rect">
                <a:avLst/>
              </a:prstGeom>
              <a:blipFill rotWithShape="0">
                <a:blip r:embed="rId3"/>
                <a:stretch>
                  <a:fillRect l="-1293" t="-151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59641" y="3917135"/>
            <a:ext cx="1895740" cy="1343213"/>
          </a:xfrm>
          <a:prstGeom prst="rect">
            <a:avLst/>
          </a:prstGeom>
        </p:spPr>
      </p:pic>
      <p:pic>
        <p:nvPicPr>
          <p:cNvPr id="7" name="Picture 6"/>
          <p:cNvPicPr>
            <a:picLocks noChangeAspect="1"/>
          </p:cNvPicPr>
          <p:nvPr/>
        </p:nvPicPr>
        <p:blipFill>
          <a:blip r:embed="rId5"/>
          <a:stretch>
            <a:fillRect/>
          </a:stretch>
        </p:blipFill>
        <p:spPr>
          <a:xfrm>
            <a:off x="100419" y="5231833"/>
            <a:ext cx="3200847" cy="838317"/>
          </a:xfrm>
          <a:prstGeom prst="rect">
            <a:avLst/>
          </a:prstGeom>
        </p:spPr>
      </p:pic>
      <p:pic>
        <p:nvPicPr>
          <p:cNvPr id="8" name="Picture 7"/>
          <p:cNvPicPr>
            <a:picLocks noChangeAspect="1"/>
          </p:cNvPicPr>
          <p:nvPr/>
        </p:nvPicPr>
        <p:blipFill>
          <a:blip r:embed="rId6"/>
          <a:stretch>
            <a:fillRect/>
          </a:stretch>
        </p:blipFill>
        <p:spPr>
          <a:xfrm>
            <a:off x="2779894" y="4280475"/>
            <a:ext cx="1752845" cy="857370"/>
          </a:xfrm>
          <a:prstGeom prst="rect">
            <a:avLst/>
          </a:prstGeom>
        </p:spPr>
      </p:pic>
      <p:sp>
        <p:nvSpPr>
          <p:cNvPr id="9" name="Slide Number Placeholder 8"/>
          <p:cNvSpPr>
            <a:spLocks noGrp="1"/>
          </p:cNvSpPr>
          <p:nvPr>
            <p:ph type="sldNum" sz="quarter" idx="12"/>
          </p:nvPr>
        </p:nvSpPr>
        <p:spPr/>
        <p:txBody>
          <a:bodyPr/>
          <a:lstStyle/>
          <a:p>
            <a:fld id="{CF30C0FC-5B0F-4BAF-9960-46D27991E18D}" type="slidenum">
              <a:rPr lang="en-US" smtClean="0"/>
              <a:t>16</a:t>
            </a:fld>
            <a:endParaRPr lang="en-US"/>
          </a:p>
        </p:txBody>
      </p:sp>
    </p:spTree>
    <p:extLst>
      <p:ext uri="{BB962C8B-B14F-4D97-AF65-F5344CB8AC3E}">
        <p14:creationId xmlns:p14="http://schemas.microsoft.com/office/powerpoint/2010/main" val="83869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Feed-forward neural networks</a:t>
            </a:r>
            <a:endParaRPr lang="en-US" dirty="0"/>
          </a:p>
        </p:txBody>
      </p:sp>
      <p:sp>
        <p:nvSpPr>
          <p:cNvPr id="3" name="Content Placeholder 2"/>
          <p:cNvSpPr>
            <a:spLocks noGrp="1"/>
          </p:cNvSpPr>
          <p:nvPr>
            <p:ph idx="1"/>
          </p:nvPr>
        </p:nvSpPr>
        <p:spPr/>
        <p:txBody>
          <a:bodyPr/>
          <a:lstStyle/>
          <a:p>
            <a:r>
              <a:rPr lang="en-US" dirty="0" smtClean="0"/>
              <a:t>A single neuron is not expressive enough to solve complicated learning problems.</a:t>
            </a:r>
          </a:p>
          <a:p>
            <a:r>
              <a:rPr lang="en-US" dirty="0" smtClean="0"/>
              <a:t>That’s the reason, our brain is made of more than one neuron.</a:t>
            </a:r>
          </a:p>
          <a:p>
            <a:r>
              <a:rPr lang="en-US" dirty="0" smtClean="0"/>
              <a:t>In fact, the neurons in our brain are organized in layers. </a:t>
            </a:r>
          </a:p>
          <a:p>
            <a:r>
              <a:rPr lang="en-US" dirty="0" smtClean="0"/>
              <a:t>The human cerebral cortex (the structure responsible for most of the human intelligence) is made up of 6 layers.</a:t>
            </a:r>
          </a:p>
          <a:p>
            <a:r>
              <a:rPr lang="en-US" dirty="0" smtClean="0"/>
              <a:t>Information flows from one layer to another until sensory input is converted into conceptual understanding. </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17</a:t>
            </a:fld>
            <a:endParaRPr lang="en-US"/>
          </a:p>
        </p:txBody>
      </p:sp>
    </p:spTree>
    <p:extLst>
      <p:ext uri="{BB962C8B-B14F-4D97-AF65-F5344CB8AC3E}">
        <p14:creationId xmlns:p14="http://schemas.microsoft.com/office/powerpoint/2010/main" val="3888527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925056" cy="1325563"/>
          </a:xfrm>
        </p:spPr>
        <p:txBody>
          <a:bodyPr/>
          <a:lstStyle/>
          <a:p>
            <a:r>
              <a:rPr lang="en-US" dirty="0" smtClean="0"/>
              <a:t>Feed-forward neural network</a:t>
            </a:r>
            <a:endParaRPr lang="en-US" dirty="0"/>
          </a:p>
        </p:txBody>
      </p:sp>
      <p:pic>
        <p:nvPicPr>
          <p:cNvPr id="4" name="Picture 3"/>
          <p:cNvPicPr>
            <a:picLocks noChangeAspect="1"/>
          </p:cNvPicPr>
          <p:nvPr/>
        </p:nvPicPr>
        <p:blipFill>
          <a:blip r:embed="rId2"/>
          <a:stretch>
            <a:fillRect/>
          </a:stretch>
        </p:blipFill>
        <p:spPr>
          <a:xfrm>
            <a:off x="7536227" y="342469"/>
            <a:ext cx="4782217" cy="6173061"/>
          </a:xfrm>
          <a:prstGeom prst="rect">
            <a:avLst/>
          </a:prstGeom>
        </p:spPr>
      </p:pic>
      <p:sp>
        <p:nvSpPr>
          <p:cNvPr id="6" name="TextBox 5"/>
          <p:cNvSpPr txBox="1"/>
          <p:nvPr/>
        </p:nvSpPr>
        <p:spPr>
          <a:xfrm>
            <a:off x="838200" y="1600200"/>
            <a:ext cx="6449568" cy="3416320"/>
          </a:xfrm>
          <a:prstGeom prst="rect">
            <a:avLst/>
          </a:prstGeom>
          <a:noFill/>
        </p:spPr>
        <p:txBody>
          <a:bodyPr wrap="square" rtlCol="0">
            <a:spAutoFit/>
          </a:bodyPr>
          <a:lstStyle/>
          <a:p>
            <a:r>
              <a:rPr lang="en-US" dirty="0" smtClean="0"/>
              <a:t>Input Layer:</a:t>
            </a:r>
          </a:p>
          <a:p>
            <a:pPr marL="285750" indent="-285750">
              <a:buFont typeface="Arial" panose="020B0604020202020204" pitchFamily="34" charset="0"/>
              <a:buChar char="•"/>
            </a:pPr>
            <a:r>
              <a:rPr lang="en-US" dirty="0" smtClean="0"/>
              <a:t>Introduces raw input data into the network</a:t>
            </a:r>
          </a:p>
          <a:p>
            <a:pPr marL="285750" indent="-285750">
              <a:buFont typeface="Arial" panose="020B0604020202020204" pitchFamily="34" charset="0"/>
              <a:buChar char="•"/>
            </a:pPr>
            <a:r>
              <a:rPr lang="en-US" dirty="0" smtClean="0"/>
              <a:t>Each neuron in this layer corresponds to one feature of the input data.</a:t>
            </a:r>
          </a:p>
          <a:p>
            <a:pPr marL="285750" indent="-285750">
              <a:buFont typeface="Arial" panose="020B0604020202020204" pitchFamily="34" charset="0"/>
              <a:buChar char="•"/>
            </a:pPr>
            <a:r>
              <a:rPr lang="en-US" dirty="0" smtClean="0"/>
              <a:t>The input layer does not perform any computation; it simply passes the data to the next layer.</a:t>
            </a:r>
          </a:p>
          <a:p>
            <a:r>
              <a:rPr lang="en-US" dirty="0" smtClean="0"/>
              <a:t>Hidden Layer:</a:t>
            </a:r>
          </a:p>
          <a:p>
            <a:pPr marL="285750" indent="-285750">
              <a:buFont typeface="Arial" panose="020B0604020202020204" pitchFamily="34" charset="0"/>
              <a:buChar char="•"/>
            </a:pPr>
            <a:r>
              <a:rPr lang="en-US" dirty="0" smtClean="0"/>
              <a:t>Hidden layers are where the majority of the learning happens.</a:t>
            </a:r>
          </a:p>
          <a:p>
            <a:r>
              <a:rPr lang="en-US" dirty="0" smtClean="0"/>
              <a:t>Output Layer:</a:t>
            </a:r>
          </a:p>
          <a:p>
            <a:pPr marL="285750" indent="-285750">
              <a:buFont typeface="Arial" panose="020B0604020202020204" pitchFamily="34" charset="0"/>
              <a:buChar char="•"/>
            </a:pPr>
            <a:r>
              <a:rPr lang="en-US" dirty="0" smtClean="0"/>
              <a:t>Produces the final output of the network, which can be:</a:t>
            </a:r>
          </a:p>
          <a:p>
            <a:pPr marL="742950" lvl="1" indent="-285750">
              <a:buFont typeface="Arial" panose="020B0604020202020204" pitchFamily="34" charset="0"/>
              <a:buChar char="•"/>
            </a:pPr>
            <a:r>
              <a:rPr lang="en-US" dirty="0" smtClean="0"/>
              <a:t>A single value (e.g., regression).</a:t>
            </a:r>
          </a:p>
          <a:p>
            <a:pPr marL="742950" lvl="1" indent="-285750">
              <a:buFont typeface="Arial" panose="020B0604020202020204" pitchFamily="34" charset="0"/>
              <a:buChar char="•"/>
            </a:pPr>
            <a:r>
              <a:rPr lang="en-US" dirty="0" smtClean="0"/>
              <a:t>Class probabilities (e.g., classification).</a:t>
            </a:r>
            <a:endParaRPr lang="en-US" dirty="0"/>
          </a:p>
        </p:txBody>
      </p:sp>
      <p:pic>
        <p:nvPicPr>
          <p:cNvPr id="7" name="Picture 6"/>
          <p:cNvPicPr>
            <a:picLocks noChangeAspect="1"/>
          </p:cNvPicPr>
          <p:nvPr/>
        </p:nvPicPr>
        <p:blipFill>
          <a:blip r:embed="rId3"/>
          <a:stretch>
            <a:fillRect/>
          </a:stretch>
        </p:blipFill>
        <p:spPr>
          <a:xfrm>
            <a:off x="413725" y="5016520"/>
            <a:ext cx="7587275" cy="1449903"/>
          </a:xfrm>
          <a:prstGeom prst="rect">
            <a:avLst/>
          </a:prstGeom>
        </p:spPr>
      </p:pic>
      <p:sp>
        <p:nvSpPr>
          <p:cNvPr id="8" name="Slide Number Placeholder 7"/>
          <p:cNvSpPr>
            <a:spLocks noGrp="1"/>
          </p:cNvSpPr>
          <p:nvPr>
            <p:ph type="sldNum" sz="quarter" idx="12"/>
          </p:nvPr>
        </p:nvSpPr>
        <p:spPr/>
        <p:txBody>
          <a:bodyPr/>
          <a:lstStyle/>
          <a:p>
            <a:fld id="{CF30C0FC-5B0F-4BAF-9960-46D27991E18D}" type="slidenum">
              <a:rPr lang="en-US" smtClean="0"/>
              <a:t>18</a:t>
            </a:fld>
            <a:endParaRPr lang="en-US"/>
          </a:p>
        </p:txBody>
      </p:sp>
    </p:spTree>
    <p:extLst>
      <p:ext uri="{BB962C8B-B14F-4D97-AF65-F5344CB8AC3E}">
        <p14:creationId xmlns:p14="http://schemas.microsoft.com/office/powerpoint/2010/main" val="27893322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Neurons and their limitations</a:t>
            </a:r>
            <a:endParaRPr lang="en-US" dirty="0"/>
          </a:p>
        </p:txBody>
      </p:sp>
      <p:sp>
        <p:nvSpPr>
          <p:cNvPr id="3" name="Content Placeholder 2"/>
          <p:cNvSpPr>
            <a:spLocks noGrp="1"/>
          </p:cNvSpPr>
          <p:nvPr>
            <p:ph idx="1"/>
          </p:nvPr>
        </p:nvSpPr>
        <p:spPr/>
        <p:txBody>
          <a:bodyPr/>
          <a:lstStyle/>
          <a:p>
            <a:r>
              <a:rPr lang="en-US" dirty="0" smtClean="0"/>
              <a:t>Linear neurons are easy to compute with, but they run into serious limitations.</a:t>
            </a:r>
          </a:p>
          <a:p>
            <a:r>
              <a:rPr lang="en-US" dirty="0" err="1" smtClean="0"/>
              <a:t>Infact</a:t>
            </a:r>
            <a:r>
              <a:rPr lang="en-US" dirty="0" smtClean="0"/>
              <a:t>, it can be shown that any feed-forward neural network consisting of only linear neurons can be expressed as a network with no hidden layers.</a:t>
            </a:r>
          </a:p>
          <a:p>
            <a:r>
              <a:rPr lang="en-US" dirty="0" smtClean="0"/>
              <a:t>This is problematic because, as we discussed, hidden layers are what enable us to learn important features from the input data. In other words, to learn complex relationships, we need to use neurons that employ some sort of nonlinearity.</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19</a:t>
            </a:fld>
            <a:endParaRPr lang="en-US"/>
          </a:p>
        </p:txBody>
      </p:sp>
      <p:grpSp>
        <p:nvGrpSpPr>
          <p:cNvPr id="5" name="Group 4">
            <a:extLst>
              <a:ext uri="{FF2B5EF4-FFF2-40B4-BE49-F238E27FC236}">
                <a16:creationId xmlns="" xmlns:a16="http://schemas.microsoft.com/office/drawing/2014/main" id="{24411621-883E-42A7-9E7E-21704A7D8C55}"/>
              </a:ext>
            </a:extLst>
          </p:cNvPr>
          <p:cNvGrpSpPr/>
          <p:nvPr/>
        </p:nvGrpSpPr>
        <p:grpSpPr>
          <a:xfrm>
            <a:off x="7075274" y="5202936"/>
            <a:ext cx="3367174" cy="1659391"/>
            <a:chOff x="7934337" y="2802886"/>
            <a:chExt cx="3641218" cy="1874705"/>
          </a:xfrm>
        </p:grpSpPr>
        <p:sp>
          <p:nvSpPr>
            <p:cNvPr id="6" name="Oval 5">
              <a:extLst>
                <a:ext uri="{FF2B5EF4-FFF2-40B4-BE49-F238E27FC236}">
                  <a16:creationId xmlns="" xmlns:a16="http://schemas.microsoft.com/office/drawing/2014/main" id="{33493B74-4C07-480C-B7C6-E5C7A5A4F573}"/>
                </a:ext>
              </a:extLst>
            </p:cNvPr>
            <p:cNvSpPr/>
            <p:nvPr/>
          </p:nvSpPr>
          <p:spPr>
            <a:xfrm>
              <a:off x="8989892" y="3429000"/>
              <a:ext cx="678094" cy="68135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l-GR" sz="3600" dirty="0">
                  <a:latin typeface="Times New Roman" panose="02020603050405020304" pitchFamily="18" charset="0"/>
                  <a:cs typeface="Times New Roman" panose="02020603050405020304" pitchFamily="18" charset="0"/>
                </a:rPr>
                <a:t>Σ</a:t>
              </a:r>
              <a:endParaRPr lang="en-US" sz="3600" dirty="0"/>
            </a:p>
          </p:txBody>
        </p:sp>
        <p:sp>
          <p:nvSpPr>
            <p:cNvPr id="7" name="Oval 6">
              <a:extLst>
                <a:ext uri="{FF2B5EF4-FFF2-40B4-BE49-F238E27FC236}">
                  <a16:creationId xmlns="" xmlns:a16="http://schemas.microsoft.com/office/drawing/2014/main" id="{77DE30C5-2451-4AC1-84AF-7B1E128AD039}"/>
                </a:ext>
              </a:extLst>
            </p:cNvPr>
            <p:cNvSpPr/>
            <p:nvPr/>
          </p:nvSpPr>
          <p:spPr>
            <a:xfrm>
              <a:off x="10229629" y="3428999"/>
              <a:ext cx="678094" cy="6813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cxnSp>
          <p:nvCxnSpPr>
            <p:cNvPr id="8" name="Straight Connector 7">
              <a:extLst>
                <a:ext uri="{FF2B5EF4-FFF2-40B4-BE49-F238E27FC236}">
                  <a16:creationId xmlns="" xmlns:a16="http://schemas.microsoft.com/office/drawing/2014/main" id="{6EA8F280-A6BD-40EE-BF8E-85E1E82E8B12}"/>
                </a:ext>
              </a:extLst>
            </p:cNvPr>
            <p:cNvCxnSpPr>
              <a:endCxn id="6" idx="1"/>
            </p:cNvCxnSpPr>
            <p:nvPr/>
          </p:nvCxnSpPr>
          <p:spPr>
            <a:xfrm>
              <a:off x="8496733" y="3041151"/>
              <a:ext cx="592464" cy="487631"/>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Straight Connector 8">
              <a:extLst>
                <a:ext uri="{FF2B5EF4-FFF2-40B4-BE49-F238E27FC236}">
                  <a16:creationId xmlns="" xmlns:a16="http://schemas.microsoft.com/office/drawing/2014/main" id="{AA668793-78E9-41DC-B895-4BBC66B8DC85}"/>
                </a:ext>
              </a:extLst>
            </p:cNvPr>
            <p:cNvCxnSpPr>
              <a:cxnSpLocks/>
              <a:stCxn id="6" idx="2"/>
            </p:cNvCxnSpPr>
            <p:nvPr/>
          </p:nvCxnSpPr>
          <p:spPr>
            <a:xfrm flipH="1">
              <a:off x="8277981" y="3769678"/>
              <a:ext cx="711911" cy="11522"/>
            </a:xfrm>
            <a:prstGeom prst="line">
              <a:avLst/>
            </a:prstGeom>
          </p:spPr>
          <p:style>
            <a:lnRef idx="2">
              <a:schemeClr val="accent6"/>
            </a:lnRef>
            <a:fillRef idx="0">
              <a:schemeClr val="accent6"/>
            </a:fillRef>
            <a:effectRef idx="1">
              <a:schemeClr val="accent6"/>
            </a:effectRef>
            <a:fontRef idx="minor">
              <a:schemeClr val="tx1"/>
            </a:fontRef>
          </p:style>
        </p:cxnSp>
        <p:cxnSp>
          <p:nvCxnSpPr>
            <p:cNvPr id="10" name="Straight Connector 9">
              <a:extLst>
                <a:ext uri="{FF2B5EF4-FFF2-40B4-BE49-F238E27FC236}">
                  <a16:creationId xmlns="" xmlns:a16="http://schemas.microsoft.com/office/drawing/2014/main" id="{8EE80B6B-84B6-4B62-B834-E65A3125D0B7}"/>
                </a:ext>
              </a:extLst>
            </p:cNvPr>
            <p:cNvCxnSpPr>
              <a:stCxn id="6" idx="3"/>
            </p:cNvCxnSpPr>
            <p:nvPr/>
          </p:nvCxnSpPr>
          <p:spPr>
            <a:xfrm flipH="1">
              <a:off x="8496733" y="4010573"/>
              <a:ext cx="592464" cy="487631"/>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 xmlns:a16="http://schemas.microsoft.com/office/drawing/2014/main" id="{C1601F2E-5B07-40D9-8045-FE13612B4717}"/>
                </a:ext>
              </a:extLst>
            </p:cNvPr>
            <p:cNvCxnSpPr>
              <a:stCxn id="6" idx="6"/>
              <a:endCxn id="7" idx="2"/>
            </p:cNvCxnSpPr>
            <p:nvPr/>
          </p:nvCxnSpPr>
          <p:spPr>
            <a:xfrm flipV="1">
              <a:off x="9667986" y="3769677"/>
              <a:ext cx="561643" cy="1"/>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a:extLst>
                <a:ext uri="{FF2B5EF4-FFF2-40B4-BE49-F238E27FC236}">
                  <a16:creationId xmlns="" xmlns:a16="http://schemas.microsoft.com/office/drawing/2014/main" id="{B23C5F64-FF0D-4AE3-814B-AD352F41D40A}"/>
                </a:ext>
              </a:extLst>
            </p:cNvPr>
            <p:cNvCxnSpPr>
              <a:stCxn id="7" idx="6"/>
            </p:cNvCxnSpPr>
            <p:nvPr/>
          </p:nvCxnSpPr>
          <p:spPr>
            <a:xfrm flipV="1">
              <a:off x="10907723" y="3769676"/>
              <a:ext cx="667832" cy="1"/>
            </a:xfrm>
            <a:prstGeom prst="line">
              <a:avLst/>
            </a:prstGeom>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 xmlns:a16="http://schemas.microsoft.com/office/drawing/2014/main" id="{B3C3CE31-CC7A-4EA6-932C-ED8A28597040}"/>
                </a:ext>
              </a:extLst>
            </p:cNvPr>
            <p:cNvSpPr txBox="1"/>
            <p:nvPr/>
          </p:nvSpPr>
          <p:spPr>
            <a:xfrm>
              <a:off x="8676986" y="2915634"/>
              <a:ext cx="704039" cy="369332"/>
            </a:xfrm>
            <a:prstGeom prst="rect">
              <a:avLst/>
            </a:prstGeom>
            <a:noFill/>
          </p:spPr>
          <p:txBody>
            <a:bodyPr wrap="none" rtlCol="0">
              <a:spAutoFit/>
            </a:bodyPr>
            <a:lstStyle/>
            <a:p>
              <a:r>
                <a:rPr lang="en-US" dirty="0">
                  <a:solidFill>
                    <a:schemeClr val="accent6">
                      <a:lumMod val="75000"/>
                    </a:schemeClr>
                  </a:solidFill>
                  <a:latin typeface="Arial" panose="020B0604020202020204" pitchFamily="34" charset="0"/>
                  <a:cs typeface="Arial" panose="020B0604020202020204" pitchFamily="34" charset="0"/>
                </a:rPr>
                <a:t>b </a:t>
              </a:r>
              <a:r>
                <a:rPr lang="en-US" dirty="0">
                  <a:latin typeface="Arial" panose="020B0604020202020204" pitchFamily="34" charset="0"/>
                  <a:cs typeface="Arial" panose="020B0604020202020204" pitchFamily="34" charset="0"/>
                </a:rPr>
                <a:t>= 1</a:t>
              </a:r>
            </a:p>
          </p:txBody>
        </p:sp>
        <p:sp>
          <p:nvSpPr>
            <p:cNvPr id="14" name="TextBox 13">
              <a:extLst>
                <a:ext uri="{FF2B5EF4-FFF2-40B4-BE49-F238E27FC236}">
                  <a16:creationId xmlns="" xmlns:a16="http://schemas.microsoft.com/office/drawing/2014/main" id="{EEC46498-8990-4112-82BB-58B8B08263E9}"/>
                </a:ext>
              </a:extLst>
            </p:cNvPr>
            <p:cNvSpPr txBox="1"/>
            <p:nvPr/>
          </p:nvSpPr>
          <p:spPr>
            <a:xfrm>
              <a:off x="8256993" y="3426655"/>
              <a:ext cx="827471" cy="369332"/>
            </a:xfrm>
            <a:prstGeom prst="rect">
              <a:avLst/>
            </a:prstGeom>
            <a:noFill/>
          </p:spPr>
          <p:txBody>
            <a:bodyPr wrap="none" rtlCol="0">
              <a:spAutoFit/>
            </a:bodyPr>
            <a:lstStyle/>
            <a:p>
              <a:r>
                <a:rPr lang="en-US" dirty="0">
                  <a:solidFill>
                    <a:schemeClr val="accent6">
                      <a:lumMod val="75000"/>
                    </a:schemeClr>
                  </a:solidFill>
                  <a:latin typeface="Arial" panose="020B0604020202020204" pitchFamily="34" charset="0"/>
                  <a:cs typeface="Arial" panose="020B0604020202020204" pitchFamily="34" charset="0"/>
                </a:rPr>
                <a:t>w</a:t>
              </a:r>
              <a:r>
                <a:rPr lang="en-US" baseline="-25000" dirty="0">
                  <a:solidFill>
                    <a:schemeClr val="accent6">
                      <a:lumMod val="75000"/>
                    </a:schemeClr>
                  </a:solidFill>
                  <a:latin typeface="Arial" panose="020B0604020202020204" pitchFamily="34" charset="0"/>
                  <a:cs typeface="Arial" panose="020B0604020202020204" pitchFamily="34" charset="0"/>
                </a:rPr>
                <a:t>2</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4</a:t>
              </a:r>
            </a:p>
          </p:txBody>
        </p:sp>
        <p:sp>
          <p:nvSpPr>
            <p:cNvPr id="15" name="TextBox 14">
              <a:extLst>
                <a:ext uri="{FF2B5EF4-FFF2-40B4-BE49-F238E27FC236}">
                  <a16:creationId xmlns="" xmlns:a16="http://schemas.microsoft.com/office/drawing/2014/main" id="{84DDCF4E-6461-44B8-B3F5-BD323131F808}"/>
                </a:ext>
              </a:extLst>
            </p:cNvPr>
            <p:cNvSpPr txBox="1"/>
            <p:nvPr/>
          </p:nvSpPr>
          <p:spPr>
            <a:xfrm>
              <a:off x="8729539" y="4130913"/>
              <a:ext cx="806631" cy="369332"/>
            </a:xfrm>
            <a:prstGeom prst="rect">
              <a:avLst/>
            </a:prstGeom>
            <a:noFill/>
          </p:spPr>
          <p:txBody>
            <a:bodyPr wrap="none" rtlCol="0">
              <a:spAutoFit/>
            </a:bodyPr>
            <a:lstStyle/>
            <a:p>
              <a:r>
                <a:rPr lang="en-US" dirty="0">
                  <a:solidFill>
                    <a:schemeClr val="accent6">
                      <a:lumMod val="75000"/>
                    </a:schemeClr>
                  </a:solidFill>
                  <a:latin typeface="Arial" panose="020B0604020202020204" pitchFamily="34" charset="0"/>
                  <a:cs typeface="Arial" panose="020B0604020202020204" pitchFamily="34" charset="0"/>
                </a:rPr>
                <a:t>w</a:t>
              </a:r>
              <a:r>
                <a:rPr lang="en-US" baseline="-25000" dirty="0">
                  <a:solidFill>
                    <a:schemeClr val="accent6">
                      <a:lumMod val="75000"/>
                    </a:schemeClr>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2</a:t>
              </a:r>
              <a:endParaRPr lang="en-US" baseline="-25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 xmlns:a16="http://schemas.microsoft.com/office/drawing/2014/main" id="{E725A66D-A8CF-455B-A87E-4A5541273E48}"/>
                </a:ext>
              </a:extLst>
            </p:cNvPr>
            <p:cNvSpPr txBox="1"/>
            <p:nvPr/>
          </p:nvSpPr>
          <p:spPr>
            <a:xfrm>
              <a:off x="8130206" y="4308259"/>
              <a:ext cx="3850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1</a:t>
              </a:r>
            </a:p>
          </p:txBody>
        </p:sp>
        <p:sp>
          <p:nvSpPr>
            <p:cNvPr id="17" name="TextBox 16">
              <a:extLst>
                <a:ext uri="{FF2B5EF4-FFF2-40B4-BE49-F238E27FC236}">
                  <a16:creationId xmlns="" xmlns:a16="http://schemas.microsoft.com/office/drawing/2014/main" id="{6BE5F1F7-CBA3-42AB-ADB8-9696AEBCD95B}"/>
                </a:ext>
              </a:extLst>
            </p:cNvPr>
            <p:cNvSpPr txBox="1"/>
            <p:nvPr/>
          </p:nvSpPr>
          <p:spPr>
            <a:xfrm>
              <a:off x="7934337" y="3555969"/>
              <a:ext cx="38504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x</a:t>
              </a:r>
              <a:r>
                <a:rPr lang="en-US" baseline="-25000" dirty="0">
                  <a:latin typeface="Arial" panose="020B0604020202020204" pitchFamily="34" charset="0"/>
                  <a:cs typeface="Arial" panose="020B0604020202020204" pitchFamily="34" charset="0"/>
                </a:rPr>
                <a:t>2</a:t>
              </a:r>
            </a:p>
          </p:txBody>
        </p:sp>
        <p:sp>
          <p:nvSpPr>
            <p:cNvPr id="18" name="TextBox 17">
              <a:extLst>
                <a:ext uri="{FF2B5EF4-FFF2-40B4-BE49-F238E27FC236}">
                  <a16:creationId xmlns="" xmlns:a16="http://schemas.microsoft.com/office/drawing/2014/main" id="{B5DCE07A-D72C-48C4-8815-E1FF06BEE43A}"/>
                </a:ext>
              </a:extLst>
            </p:cNvPr>
            <p:cNvSpPr txBox="1"/>
            <p:nvPr/>
          </p:nvSpPr>
          <p:spPr>
            <a:xfrm>
              <a:off x="8219241" y="2802886"/>
              <a:ext cx="31290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5653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 of Linear Algebra for Deep Learning</a:t>
            </a:r>
            <a:endParaRPr lang="en-US" dirty="0"/>
          </a:p>
        </p:txBody>
      </p:sp>
      <p:pic>
        <p:nvPicPr>
          <p:cNvPr id="4" name="Picture 3"/>
          <p:cNvPicPr>
            <a:picLocks noChangeAspect="1"/>
          </p:cNvPicPr>
          <p:nvPr/>
        </p:nvPicPr>
        <p:blipFill>
          <a:blip r:embed="rId2"/>
          <a:stretch>
            <a:fillRect/>
          </a:stretch>
        </p:blipFill>
        <p:spPr>
          <a:xfrm>
            <a:off x="751012" y="1690688"/>
            <a:ext cx="9591980" cy="1738312"/>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2</a:t>
            </a:fld>
            <a:endParaRPr lang="en-US"/>
          </a:p>
        </p:txBody>
      </p:sp>
    </p:spTree>
    <p:extLst>
      <p:ext uri="{BB962C8B-B14F-4D97-AF65-F5344CB8AC3E}">
        <p14:creationId xmlns:p14="http://schemas.microsoft.com/office/powerpoint/2010/main" val="786903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a:t>
            </a:r>
            <a:r>
              <a:rPr lang="en-US" dirty="0" err="1" smtClean="0"/>
              <a:t>Tanh</a:t>
            </a:r>
            <a:r>
              <a:rPr lang="en-US" dirty="0" smtClean="0"/>
              <a:t>, and </a:t>
            </a:r>
            <a:r>
              <a:rPr lang="en-US" dirty="0" err="1" smtClean="0"/>
              <a:t>ReLU</a:t>
            </a:r>
            <a:r>
              <a:rPr lang="en-US" dirty="0" smtClean="0"/>
              <a:t> Neurons</a:t>
            </a:r>
            <a:endParaRPr lang="en-US" dirty="0"/>
          </a:p>
        </p:txBody>
      </p:sp>
      <p:sp>
        <p:nvSpPr>
          <p:cNvPr id="3" name="Content Placeholder 2"/>
          <p:cNvSpPr>
            <a:spLocks noGrp="1"/>
          </p:cNvSpPr>
          <p:nvPr>
            <p:ph idx="1"/>
          </p:nvPr>
        </p:nvSpPr>
        <p:spPr/>
        <p:txBody>
          <a:bodyPr/>
          <a:lstStyle/>
          <a:p>
            <a:r>
              <a:rPr lang="en-US" dirty="0" smtClean="0"/>
              <a:t>They introduce nonlinearities in their computations.</a:t>
            </a:r>
          </a:p>
          <a:p>
            <a:r>
              <a:rPr lang="en-US" dirty="0" smtClean="0"/>
              <a:t>These neurons use different activation functions on the </a:t>
            </a:r>
            <a:r>
              <a:rPr lang="en-US" dirty="0" err="1" smtClean="0"/>
              <a:t>logits</a:t>
            </a:r>
            <a:r>
              <a:rPr lang="en-US" dirty="0" smtClean="0"/>
              <a:t>.</a:t>
            </a:r>
          </a:p>
          <a:p>
            <a:r>
              <a:rPr lang="en-US" dirty="0" smtClean="0"/>
              <a:t>Sigmoid function</a:t>
            </a:r>
          </a:p>
        </p:txBody>
      </p:sp>
      <p:pic>
        <p:nvPicPr>
          <p:cNvPr id="4" name="Picture 3"/>
          <p:cNvPicPr>
            <a:picLocks noChangeAspect="1"/>
          </p:cNvPicPr>
          <p:nvPr/>
        </p:nvPicPr>
        <p:blipFill>
          <a:blip r:embed="rId2"/>
          <a:stretch>
            <a:fillRect/>
          </a:stretch>
        </p:blipFill>
        <p:spPr>
          <a:xfrm>
            <a:off x="4985067" y="2919931"/>
            <a:ext cx="1819529" cy="762106"/>
          </a:xfrm>
          <a:prstGeom prst="rect">
            <a:avLst/>
          </a:prstGeom>
        </p:spPr>
      </p:pic>
      <p:pic>
        <p:nvPicPr>
          <p:cNvPr id="5" name="Picture 4"/>
          <p:cNvPicPr>
            <a:picLocks noChangeAspect="1"/>
          </p:cNvPicPr>
          <p:nvPr/>
        </p:nvPicPr>
        <p:blipFill>
          <a:blip r:embed="rId3"/>
          <a:stretch>
            <a:fillRect/>
          </a:stretch>
        </p:blipFill>
        <p:spPr>
          <a:xfrm>
            <a:off x="1909635" y="4037628"/>
            <a:ext cx="7421011" cy="1543265"/>
          </a:xfrm>
          <a:prstGeom prst="rect">
            <a:avLst/>
          </a:prstGeom>
        </p:spPr>
      </p:pic>
      <p:pic>
        <p:nvPicPr>
          <p:cNvPr id="6" name="Picture 5"/>
          <p:cNvPicPr>
            <a:picLocks noChangeAspect="1"/>
          </p:cNvPicPr>
          <p:nvPr/>
        </p:nvPicPr>
        <p:blipFill>
          <a:blip r:embed="rId4"/>
          <a:stretch>
            <a:fillRect/>
          </a:stretch>
        </p:blipFill>
        <p:spPr>
          <a:xfrm>
            <a:off x="7650685" y="3143159"/>
            <a:ext cx="3359921" cy="2041533"/>
          </a:xfrm>
          <a:prstGeom prst="rect">
            <a:avLst/>
          </a:prstGeom>
        </p:spPr>
      </p:pic>
      <p:sp>
        <p:nvSpPr>
          <p:cNvPr id="7" name="Slide Number Placeholder 6"/>
          <p:cNvSpPr>
            <a:spLocks noGrp="1"/>
          </p:cNvSpPr>
          <p:nvPr>
            <p:ph type="sldNum" sz="quarter" idx="12"/>
          </p:nvPr>
        </p:nvSpPr>
        <p:spPr/>
        <p:txBody>
          <a:bodyPr/>
          <a:lstStyle/>
          <a:p>
            <a:fld id="{CF30C0FC-5B0F-4BAF-9960-46D27991E18D}" type="slidenum">
              <a:rPr lang="en-US" smtClean="0"/>
              <a:t>20</a:t>
            </a:fld>
            <a:endParaRPr lang="en-US"/>
          </a:p>
        </p:txBody>
      </p:sp>
    </p:spTree>
    <p:extLst>
      <p:ext uri="{BB962C8B-B14F-4D97-AF65-F5344CB8AC3E}">
        <p14:creationId xmlns:p14="http://schemas.microsoft.com/office/powerpoint/2010/main" val="1127705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Tanh</a:t>
            </a:r>
            <a:r>
              <a:rPr lang="en-US" dirty="0" smtClean="0"/>
              <a:t> Neurons</a:t>
            </a:r>
            <a:endParaRPr lang="en-US" dirty="0"/>
          </a:p>
        </p:txBody>
      </p:sp>
      <p:sp>
        <p:nvSpPr>
          <p:cNvPr id="3" name="Content Placeholder 2"/>
          <p:cNvSpPr>
            <a:spLocks noGrp="1"/>
          </p:cNvSpPr>
          <p:nvPr>
            <p:ph idx="1"/>
          </p:nvPr>
        </p:nvSpPr>
        <p:spPr/>
        <p:txBody>
          <a:bodyPr/>
          <a:lstStyle/>
          <a:p>
            <a:r>
              <a:rPr lang="en-US" dirty="0" smtClean="0"/>
              <a:t>These neurons apply </a:t>
            </a:r>
            <a:r>
              <a:rPr lang="en-US" dirty="0" err="1" smtClean="0"/>
              <a:t>tanh</a:t>
            </a:r>
            <a:r>
              <a:rPr lang="en-US" dirty="0" smtClean="0"/>
              <a:t> (hyperbolic tangent) functions as activation functions</a:t>
            </a:r>
          </a:p>
          <a:p>
            <a:endParaRPr lang="en-US" dirty="0"/>
          </a:p>
        </p:txBody>
      </p:sp>
      <p:pic>
        <p:nvPicPr>
          <p:cNvPr id="4" name="Picture 3"/>
          <p:cNvPicPr>
            <a:picLocks noChangeAspect="1"/>
          </p:cNvPicPr>
          <p:nvPr/>
        </p:nvPicPr>
        <p:blipFill>
          <a:blip r:embed="rId2"/>
          <a:stretch>
            <a:fillRect/>
          </a:stretch>
        </p:blipFill>
        <p:spPr>
          <a:xfrm>
            <a:off x="2993937" y="2350916"/>
            <a:ext cx="2162477" cy="638264"/>
          </a:xfrm>
          <a:prstGeom prst="rect">
            <a:avLst/>
          </a:prstGeom>
        </p:spPr>
      </p:pic>
      <p:pic>
        <p:nvPicPr>
          <p:cNvPr id="5" name="Picture 4"/>
          <p:cNvPicPr>
            <a:picLocks noChangeAspect="1"/>
          </p:cNvPicPr>
          <p:nvPr/>
        </p:nvPicPr>
        <p:blipFill>
          <a:blip r:embed="rId3"/>
          <a:stretch>
            <a:fillRect/>
          </a:stretch>
        </p:blipFill>
        <p:spPr>
          <a:xfrm>
            <a:off x="838200" y="3514471"/>
            <a:ext cx="5630061" cy="1228896"/>
          </a:xfrm>
          <a:prstGeom prst="rect">
            <a:avLst/>
          </a:prstGeom>
        </p:spPr>
      </p:pic>
      <p:pic>
        <p:nvPicPr>
          <p:cNvPr id="6" name="Picture 5"/>
          <p:cNvPicPr>
            <a:picLocks noChangeAspect="1"/>
          </p:cNvPicPr>
          <p:nvPr/>
        </p:nvPicPr>
        <p:blipFill>
          <a:blip r:embed="rId4"/>
          <a:stretch>
            <a:fillRect/>
          </a:stretch>
        </p:blipFill>
        <p:spPr>
          <a:xfrm>
            <a:off x="6620256" y="3647662"/>
            <a:ext cx="5571744" cy="3189681"/>
          </a:xfrm>
          <a:prstGeom prst="rect">
            <a:avLst/>
          </a:prstGeom>
        </p:spPr>
      </p:pic>
      <p:sp>
        <p:nvSpPr>
          <p:cNvPr id="7" name="Slide Number Placeholder 6"/>
          <p:cNvSpPr>
            <a:spLocks noGrp="1"/>
          </p:cNvSpPr>
          <p:nvPr>
            <p:ph type="sldNum" sz="quarter" idx="12"/>
          </p:nvPr>
        </p:nvSpPr>
        <p:spPr/>
        <p:txBody>
          <a:bodyPr/>
          <a:lstStyle/>
          <a:p>
            <a:fld id="{CF30C0FC-5B0F-4BAF-9960-46D27991E18D}" type="slidenum">
              <a:rPr lang="en-US" smtClean="0"/>
              <a:t>21</a:t>
            </a:fld>
            <a:endParaRPr lang="en-US"/>
          </a:p>
        </p:txBody>
      </p:sp>
    </p:spTree>
    <p:extLst>
      <p:ext uri="{BB962C8B-B14F-4D97-AF65-F5344CB8AC3E}">
        <p14:creationId xmlns:p14="http://schemas.microsoft.com/office/powerpoint/2010/main" val="2455402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ReLU</a:t>
            </a:r>
            <a:r>
              <a:rPr lang="en-US" dirty="0" smtClean="0"/>
              <a:t> Neurons</a:t>
            </a:r>
            <a:endParaRPr lang="en-US" dirty="0"/>
          </a:p>
        </p:txBody>
      </p:sp>
      <p:sp>
        <p:nvSpPr>
          <p:cNvPr id="3" name="Content Placeholder 2"/>
          <p:cNvSpPr>
            <a:spLocks noGrp="1"/>
          </p:cNvSpPr>
          <p:nvPr>
            <p:ph idx="1"/>
          </p:nvPr>
        </p:nvSpPr>
        <p:spPr/>
        <p:txBody>
          <a:bodyPr/>
          <a:lstStyle/>
          <a:p>
            <a:r>
              <a:rPr lang="en-US" dirty="0" smtClean="0"/>
              <a:t>They apply </a:t>
            </a:r>
            <a:r>
              <a:rPr lang="en-US" dirty="0" err="1" smtClean="0"/>
              <a:t>ReLU</a:t>
            </a:r>
            <a:r>
              <a:rPr lang="en-US" dirty="0" smtClean="0"/>
              <a:t> functions as activation functions.</a:t>
            </a:r>
            <a:endParaRPr lang="en-US" dirty="0"/>
          </a:p>
        </p:txBody>
      </p:sp>
      <p:pic>
        <p:nvPicPr>
          <p:cNvPr id="4" name="Picture 3"/>
          <p:cNvPicPr>
            <a:picLocks noChangeAspect="1"/>
          </p:cNvPicPr>
          <p:nvPr/>
        </p:nvPicPr>
        <p:blipFill>
          <a:blip r:embed="rId2"/>
          <a:stretch>
            <a:fillRect/>
          </a:stretch>
        </p:blipFill>
        <p:spPr>
          <a:xfrm>
            <a:off x="8632344" y="1825625"/>
            <a:ext cx="2333951" cy="390580"/>
          </a:xfrm>
          <a:prstGeom prst="rect">
            <a:avLst/>
          </a:prstGeom>
        </p:spPr>
      </p:pic>
      <p:pic>
        <p:nvPicPr>
          <p:cNvPr id="5" name="Picture 4"/>
          <p:cNvPicPr>
            <a:picLocks noChangeAspect="1"/>
          </p:cNvPicPr>
          <p:nvPr/>
        </p:nvPicPr>
        <p:blipFill>
          <a:blip r:embed="rId3"/>
          <a:stretch>
            <a:fillRect/>
          </a:stretch>
        </p:blipFill>
        <p:spPr>
          <a:xfrm>
            <a:off x="838200" y="2521561"/>
            <a:ext cx="5744377" cy="1247949"/>
          </a:xfrm>
          <a:prstGeom prst="rect">
            <a:avLst/>
          </a:prstGeom>
        </p:spPr>
      </p:pic>
      <p:pic>
        <p:nvPicPr>
          <p:cNvPr id="6" name="Picture 5"/>
          <p:cNvPicPr>
            <a:picLocks noChangeAspect="1"/>
          </p:cNvPicPr>
          <p:nvPr/>
        </p:nvPicPr>
        <p:blipFill>
          <a:blip r:embed="rId4"/>
          <a:stretch>
            <a:fillRect/>
          </a:stretch>
        </p:blipFill>
        <p:spPr>
          <a:xfrm>
            <a:off x="6582577" y="3722508"/>
            <a:ext cx="5152101" cy="3089739"/>
          </a:xfrm>
          <a:prstGeom prst="rect">
            <a:avLst/>
          </a:prstGeom>
        </p:spPr>
      </p:pic>
      <p:sp>
        <p:nvSpPr>
          <p:cNvPr id="7" name="Slide Number Placeholder 6"/>
          <p:cNvSpPr>
            <a:spLocks noGrp="1"/>
          </p:cNvSpPr>
          <p:nvPr>
            <p:ph type="sldNum" sz="quarter" idx="12"/>
          </p:nvPr>
        </p:nvSpPr>
        <p:spPr/>
        <p:txBody>
          <a:bodyPr/>
          <a:lstStyle/>
          <a:p>
            <a:fld id="{CF30C0FC-5B0F-4BAF-9960-46D27991E18D}" type="slidenum">
              <a:rPr lang="en-US" smtClean="0"/>
              <a:t>22</a:t>
            </a:fld>
            <a:endParaRPr lang="en-US"/>
          </a:p>
        </p:txBody>
      </p:sp>
    </p:spTree>
    <p:extLst>
      <p:ext uri="{BB962C8B-B14F-4D97-AF65-F5344CB8AC3E}">
        <p14:creationId xmlns:p14="http://schemas.microsoft.com/office/powerpoint/2010/main" val="3182459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Softmax</a:t>
            </a:r>
            <a:r>
              <a:rPr lang="en-US" dirty="0" smtClean="0"/>
              <a:t> Output layer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smtClean="0"/>
                  <a:t>Oftentimes, we want our output vector to be a probability distribution over a set of mutually exclusive labels.</a:t>
                </a:r>
              </a:p>
              <a:p>
                <a:r>
                  <a:rPr lang="en-US" dirty="0" smtClean="0"/>
                  <a:t>For example, let’s say we want to build a neural network to recognize handwritten digits from the MNIST dataset. Each label (0 through 9) is mutually exclusive, but it’s unlikely that we will be able to recognize digits with 100% confidence.</a:t>
                </a:r>
              </a:p>
              <a:p>
                <a:r>
                  <a:rPr lang="en-US" dirty="0" smtClean="0"/>
                  <a:t>Using a probability distribution gives us a better idea of how confident we are in our predictions.</a:t>
                </a:r>
              </a:p>
              <a:p>
                <a:r>
                  <a:rPr lang="en-US" dirty="0" smtClean="0"/>
                  <a:t>The desired output vector is of the following form, where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9</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nary>
                  </m:oMath>
                </a14:m>
                <a:r>
                  <a:rPr lang="en-US" dirty="0" smtClean="0"/>
                  <a:t>:</a:t>
                </a: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9</m:t>
                        </m:r>
                      </m:sub>
                    </m:sSub>
                    <m:r>
                      <a:rPr lang="en-US" b="0" i="1" smtClean="0">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101" r="-156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976092" y="5598358"/>
            <a:ext cx="1190791" cy="800212"/>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23</a:t>
            </a:fld>
            <a:endParaRPr lang="en-US"/>
          </a:p>
        </p:txBody>
      </p:sp>
    </p:spTree>
    <p:extLst>
      <p:ext uri="{BB962C8B-B14F-4D97-AF65-F5344CB8AC3E}">
        <p14:creationId xmlns:p14="http://schemas.microsoft.com/office/powerpoint/2010/main" val="927934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Sigmoid </a:t>
            </a:r>
            <a:r>
              <a:rPr lang="en-US" dirty="0" err="1" smtClean="0"/>
              <a:t>Tanh</a:t>
            </a:r>
            <a:r>
              <a:rPr lang="en-US" dirty="0" smtClean="0"/>
              <a:t>, and </a:t>
            </a:r>
            <a:r>
              <a:rPr lang="en-US" dirty="0" err="1" smtClean="0"/>
              <a:t>ReLU</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28204" y="2209630"/>
            <a:ext cx="8535591" cy="2438740"/>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24</a:t>
            </a:fld>
            <a:endParaRPr lang="en-US"/>
          </a:p>
        </p:txBody>
      </p:sp>
    </p:spTree>
    <p:extLst>
      <p:ext uri="{BB962C8B-B14F-4D97-AF65-F5344CB8AC3E}">
        <p14:creationId xmlns:p14="http://schemas.microsoft.com/office/powerpoint/2010/main" val="33828874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Softmax</a:t>
            </a:r>
            <a:r>
              <a:rPr lang="en-US" dirty="0" smtClean="0"/>
              <a:t> function</a:t>
            </a:r>
            <a:endParaRPr lang="en-US" dirty="0"/>
          </a:p>
        </p:txBody>
      </p:sp>
      <p:pic>
        <p:nvPicPr>
          <p:cNvPr id="4" name="Picture 3"/>
          <p:cNvPicPr>
            <a:picLocks noChangeAspect="1"/>
          </p:cNvPicPr>
          <p:nvPr/>
        </p:nvPicPr>
        <p:blipFill>
          <a:blip r:embed="rId3"/>
          <a:stretch>
            <a:fillRect/>
          </a:stretch>
        </p:blipFill>
        <p:spPr>
          <a:xfrm>
            <a:off x="838200" y="1485804"/>
            <a:ext cx="6144482" cy="4105848"/>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25</a:t>
            </a:fld>
            <a:endParaRPr lang="en-US"/>
          </a:p>
        </p:txBody>
      </p:sp>
    </p:spTree>
    <p:extLst>
      <p:ext uri="{BB962C8B-B14F-4D97-AF65-F5344CB8AC3E}">
        <p14:creationId xmlns:p14="http://schemas.microsoft.com/office/powerpoint/2010/main" val="37869630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Bias in a neural network</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26</a:t>
            </a:fld>
            <a:endParaRPr lang="en-US"/>
          </a:p>
        </p:txBody>
      </p:sp>
      <p:pic>
        <p:nvPicPr>
          <p:cNvPr id="5" name="Picture 4"/>
          <p:cNvPicPr>
            <a:picLocks noChangeAspect="1"/>
          </p:cNvPicPr>
          <p:nvPr/>
        </p:nvPicPr>
        <p:blipFill>
          <a:blip r:embed="rId2"/>
          <a:stretch>
            <a:fillRect/>
          </a:stretch>
        </p:blipFill>
        <p:spPr>
          <a:xfrm>
            <a:off x="536781" y="1254910"/>
            <a:ext cx="8869013" cy="4220164"/>
          </a:xfrm>
          <a:prstGeom prst="rect">
            <a:avLst/>
          </a:prstGeom>
        </p:spPr>
      </p:pic>
    </p:spTree>
    <p:extLst>
      <p:ext uri="{BB962C8B-B14F-4D97-AF65-F5344CB8AC3E}">
        <p14:creationId xmlns:p14="http://schemas.microsoft.com/office/powerpoint/2010/main" val="2143104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Bias in action</a:t>
            </a:r>
            <a:endParaRPr lang="en-US" dirty="0"/>
          </a:p>
        </p:txBody>
      </p:sp>
      <p:sp>
        <p:nvSpPr>
          <p:cNvPr id="4" name="Slide Number Placeholder 3"/>
          <p:cNvSpPr>
            <a:spLocks noGrp="1"/>
          </p:cNvSpPr>
          <p:nvPr>
            <p:ph type="sldNum" sz="quarter" idx="12"/>
          </p:nvPr>
        </p:nvSpPr>
        <p:spPr/>
        <p:txBody>
          <a:bodyPr/>
          <a:lstStyle/>
          <a:p>
            <a:fld id="{CF30C0FC-5B0F-4BAF-9960-46D27991E18D}" type="slidenum">
              <a:rPr lang="en-US" smtClean="0"/>
              <a:t>27</a:t>
            </a:fld>
            <a:endParaRPr lang="en-US"/>
          </a:p>
        </p:txBody>
      </p:sp>
      <p:pic>
        <p:nvPicPr>
          <p:cNvPr id="5" name="Picture 4"/>
          <p:cNvPicPr>
            <a:picLocks noChangeAspect="1"/>
          </p:cNvPicPr>
          <p:nvPr/>
        </p:nvPicPr>
        <p:blipFill>
          <a:blip r:embed="rId2"/>
          <a:stretch>
            <a:fillRect/>
          </a:stretch>
        </p:blipFill>
        <p:spPr>
          <a:xfrm>
            <a:off x="838200" y="1431238"/>
            <a:ext cx="8621328" cy="4925112"/>
          </a:xfrm>
          <a:prstGeom prst="rect">
            <a:avLst/>
          </a:prstGeom>
        </p:spPr>
      </p:pic>
    </p:spTree>
    <p:extLst>
      <p:ext uri="{BB962C8B-B14F-4D97-AF65-F5344CB8AC3E}">
        <p14:creationId xmlns:p14="http://schemas.microsoft.com/office/powerpoint/2010/main" val="1835408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Operations</a:t>
            </a:r>
            <a:endParaRPr lang="en-US" dirty="0"/>
          </a:p>
        </p:txBody>
      </p:sp>
      <p:pic>
        <p:nvPicPr>
          <p:cNvPr id="4" name="Picture 3"/>
          <p:cNvPicPr>
            <a:picLocks noChangeAspect="1"/>
          </p:cNvPicPr>
          <p:nvPr/>
        </p:nvPicPr>
        <p:blipFill>
          <a:blip r:embed="rId2"/>
          <a:stretch>
            <a:fillRect/>
          </a:stretch>
        </p:blipFill>
        <p:spPr>
          <a:xfrm>
            <a:off x="570426" y="1378386"/>
            <a:ext cx="7192379" cy="1028844"/>
          </a:xfrm>
          <a:prstGeom prst="rect">
            <a:avLst/>
          </a:prstGeom>
        </p:spPr>
      </p:pic>
      <p:pic>
        <p:nvPicPr>
          <p:cNvPr id="5" name="Picture 4"/>
          <p:cNvPicPr>
            <a:picLocks noChangeAspect="1"/>
          </p:cNvPicPr>
          <p:nvPr/>
        </p:nvPicPr>
        <p:blipFill>
          <a:blip r:embed="rId3"/>
          <a:stretch>
            <a:fillRect/>
          </a:stretch>
        </p:blipFill>
        <p:spPr>
          <a:xfrm>
            <a:off x="608532" y="2607680"/>
            <a:ext cx="7154273" cy="1057423"/>
          </a:xfrm>
          <a:prstGeom prst="rect">
            <a:avLst/>
          </a:prstGeom>
        </p:spPr>
      </p:pic>
      <p:pic>
        <p:nvPicPr>
          <p:cNvPr id="6" name="Picture 5"/>
          <p:cNvPicPr>
            <a:picLocks noChangeAspect="1"/>
          </p:cNvPicPr>
          <p:nvPr/>
        </p:nvPicPr>
        <p:blipFill>
          <a:blip r:embed="rId4"/>
          <a:stretch>
            <a:fillRect/>
          </a:stretch>
        </p:blipFill>
        <p:spPr>
          <a:xfrm>
            <a:off x="637111" y="3865553"/>
            <a:ext cx="7125694" cy="971686"/>
          </a:xfrm>
          <a:prstGeom prst="rect">
            <a:avLst/>
          </a:prstGeom>
        </p:spPr>
      </p:pic>
      <p:sp>
        <p:nvSpPr>
          <p:cNvPr id="7" name="TextBox 6"/>
          <p:cNvSpPr txBox="1"/>
          <p:nvPr/>
        </p:nvSpPr>
        <p:spPr>
          <a:xfrm>
            <a:off x="8220456" y="1609344"/>
            <a:ext cx="2304288" cy="369332"/>
          </a:xfrm>
          <a:prstGeom prst="rect">
            <a:avLst/>
          </a:prstGeom>
          <a:noFill/>
        </p:spPr>
        <p:txBody>
          <a:bodyPr wrap="square" rtlCol="0">
            <a:spAutoFit/>
          </a:bodyPr>
          <a:lstStyle/>
          <a:p>
            <a:r>
              <a:rPr lang="en-US" dirty="0" smtClean="0"/>
              <a:t>Matrix Addition</a:t>
            </a:r>
            <a:endParaRPr lang="en-US" dirty="0"/>
          </a:p>
        </p:txBody>
      </p:sp>
      <p:sp>
        <p:nvSpPr>
          <p:cNvPr id="8" name="TextBox 7"/>
          <p:cNvSpPr txBox="1"/>
          <p:nvPr/>
        </p:nvSpPr>
        <p:spPr>
          <a:xfrm>
            <a:off x="8220456" y="2853563"/>
            <a:ext cx="2304288" cy="646331"/>
          </a:xfrm>
          <a:prstGeom prst="rect">
            <a:avLst/>
          </a:prstGeom>
          <a:noFill/>
        </p:spPr>
        <p:txBody>
          <a:bodyPr wrap="square" rtlCol="0">
            <a:spAutoFit/>
          </a:bodyPr>
          <a:lstStyle/>
          <a:p>
            <a:r>
              <a:rPr lang="en-US" dirty="0" smtClean="0"/>
              <a:t>Scalar Matrix Multiplication</a:t>
            </a:r>
            <a:endParaRPr lang="en-US" dirty="0"/>
          </a:p>
        </p:txBody>
      </p:sp>
      <p:sp>
        <p:nvSpPr>
          <p:cNvPr id="9" name="TextBox 8"/>
          <p:cNvSpPr txBox="1"/>
          <p:nvPr/>
        </p:nvSpPr>
        <p:spPr>
          <a:xfrm>
            <a:off x="8220456" y="4166730"/>
            <a:ext cx="2304288" cy="369332"/>
          </a:xfrm>
          <a:prstGeom prst="rect">
            <a:avLst/>
          </a:prstGeom>
          <a:noFill/>
        </p:spPr>
        <p:txBody>
          <a:bodyPr wrap="square" rtlCol="0">
            <a:spAutoFit/>
          </a:bodyPr>
          <a:lstStyle/>
          <a:p>
            <a:r>
              <a:rPr lang="en-US" dirty="0" smtClean="0"/>
              <a:t>Matrix Multiplication</a:t>
            </a:r>
            <a:endParaRPr lang="en-US" dirty="0"/>
          </a:p>
        </p:txBody>
      </p:sp>
      <p:sp>
        <p:nvSpPr>
          <p:cNvPr id="10" name="Slide Number Placeholder 9"/>
          <p:cNvSpPr>
            <a:spLocks noGrp="1"/>
          </p:cNvSpPr>
          <p:nvPr>
            <p:ph type="sldNum" sz="quarter" idx="12"/>
          </p:nvPr>
        </p:nvSpPr>
        <p:spPr/>
        <p:txBody>
          <a:bodyPr/>
          <a:lstStyle/>
          <a:p>
            <a:fld id="{CF30C0FC-5B0F-4BAF-9960-46D27991E18D}" type="slidenum">
              <a:rPr lang="en-US" smtClean="0"/>
              <a:t>3</a:t>
            </a:fld>
            <a:endParaRPr lang="en-US"/>
          </a:p>
        </p:txBody>
      </p:sp>
    </p:spTree>
    <p:extLst>
      <p:ext uri="{BB962C8B-B14F-4D97-AF65-F5344CB8AC3E}">
        <p14:creationId xmlns:p14="http://schemas.microsoft.com/office/powerpoint/2010/main" val="338622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traditional computer programs</a:t>
            </a:r>
            <a:endParaRPr lang="en-US" dirty="0"/>
          </a:p>
        </p:txBody>
      </p:sp>
      <p:sp>
        <p:nvSpPr>
          <p:cNvPr id="3" name="Content Placeholder 2"/>
          <p:cNvSpPr>
            <a:spLocks noGrp="1"/>
          </p:cNvSpPr>
          <p:nvPr>
            <p:ph idx="1"/>
          </p:nvPr>
        </p:nvSpPr>
        <p:spPr/>
        <p:txBody>
          <a:bodyPr/>
          <a:lstStyle/>
          <a:p>
            <a:r>
              <a:rPr lang="en-US" dirty="0" smtClean="0"/>
              <a:t>Traditional computer programs are designed to be very good at two things:</a:t>
            </a:r>
          </a:p>
          <a:p>
            <a:pPr lvl="1"/>
            <a:r>
              <a:rPr lang="en-US" dirty="0" smtClean="0"/>
              <a:t>Performing arithmetic really fast</a:t>
            </a:r>
          </a:p>
          <a:p>
            <a:pPr lvl="1"/>
            <a:r>
              <a:rPr lang="en-US" dirty="0" smtClean="0"/>
              <a:t>Explicitly following a list of instructions</a:t>
            </a:r>
            <a:endParaRPr lang="en-US" dirty="0"/>
          </a:p>
        </p:txBody>
      </p:sp>
      <p:pic>
        <p:nvPicPr>
          <p:cNvPr id="5" name="Picture 4"/>
          <p:cNvPicPr>
            <a:picLocks noChangeAspect="1"/>
          </p:cNvPicPr>
          <p:nvPr/>
        </p:nvPicPr>
        <p:blipFill>
          <a:blip r:embed="rId2"/>
          <a:stretch>
            <a:fillRect/>
          </a:stretch>
        </p:blipFill>
        <p:spPr>
          <a:xfrm>
            <a:off x="838200" y="3429000"/>
            <a:ext cx="5020376" cy="3353268"/>
          </a:xfrm>
          <a:prstGeom prst="rect">
            <a:avLst/>
          </a:prstGeom>
        </p:spPr>
      </p:pic>
      <p:pic>
        <p:nvPicPr>
          <p:cNvPr id="6" name="Picture 5"/>
          <p:cNvPicPr>
            <a:picLocks noChangeAspect="1"/>
          </p:cNvPicPr>
          <p:nvPr/>
        </p:nvPicPr>
        <p:blipFill>
          <a:blip r:embed="rId3"/>
          <a:stretch>
            <a:fillRect/>
          </a:stretch>
        </p:blipFill>
        <p:spPr>
          <a:xfrm>
            <a:off x="7405870" y="4378940"/>
            <a:ext cx="800212" cy="1190791"/>
          </a:xfrm>
          <a:prstGeom prst="rect">
            <a:avLst/>
          </a:prstGeom>
        </p:spPr>
      </p:pic>
      <p:sp>
        <p:nvSpPr>
          <p:cNvPr id="7" name="Slide Number Placeholder 6"/>
          <p:cNvSpPr>
            <a:spLocks noGrp="1"/>
          </p:cNvSpPr>
          <p:nvPr>
            <p:ph type="sldNum" sz="quarter" idx="12"/>
          </p:nvPr>
        </p:nvSpPr>
        <p:spPr/>
        <p:txBody>
          <a:bodyPr/>
          <a:lstStyle/>
          <a:p>
            <a:fld id="{CF30C0FC-5B0F-4BAF-9960-46D27991E18D}" type="slidenum">
              <a:rPr lang="en-US" smtClean="0"/>
              <a:t>4</a:t>
            </a:fld>
            <a:endParaRPr lang="en-US"/>
          </a:p>
        </p:txBody>
      </p:sp>
    </p:spTree>
    <p:extLst>
      <p:ext uri="{BB962C8B-B14F-4D97-AF65-F5344CB8AC3E}">
        <p14:creationId xmlns:p14="http://schemas.microsoft.com/office/powerpoint/2010/main" val="4270228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Mechanics of Machine Learning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Deep learning is a subset of </a:t>
            </a:r>
            <a:r>
              <a:rPr lang="en-US" b="1" dirty="0" smtClean="0"/>
              <a:t>machine learning</a:t>
            </a:r>
            <a:r>
              <a:rPr lang="en-US" dirty="0" smtClean="0"/>
              <a:t>, which itself is a branch of </a:t>
            </a:r>
            <a:r>
              <a:rPr lang="en-US" b="1" dirty="0" smtClean="0"/>
              <a:t>artificial intelligence (AI)</a:t>
            </a:r>
            <a:r>
              <a:rPr lang="en-US" dirty="0" smtClean="0"/>
              <a:t>.</a:t>
            </a:r>
          </a:p>
          <a:p>
            <a:r>
              <a:rPr lang="en-US" dirty="0" smtClean="0"/>
              <a:t>Deep learning focuses on training algorithms called </a:t>
            </a:r>
            <a:r>
              <a:rPr lang="en-US" b="1" dirty="0" smtClean="0"/>
              <a:t>artificial neural networks</a:t>
            </a:r>
            <a:r>
              <a:rPr lang="en-US" dirty="0" smtClean="0"/>
              <a:t> to learn from large amounts of data. These networks are inspired by the structure and function of the human brain.</a:t>
            </a:r>
          </a:p>
          <a:p>
            <a:r>
              <a:rPr lang="en-US" dirty="0" smtClean="0"/>
              <a:t>Deep learning models learn through a process called </a:t>
            </a:r>
            <a:r>
              <a:rPr lang="en-US" b="1" dirty="0" smtClean="0"/>
              <a:t>representation learning</a:t>
            </a:r>
            <a:r>
              <a:rPr lang="en-US" dirty="0" smtClean="0"/>
              <a:t>, where they automatically identify patterns in data to perform tasks like classification, regression, and generation.</a:t>
            </a:r>
            <a:endParaRPr lang="en-US" dirty="0"/>
          </a:p>
        </p:txBody>
      </p:sp>
      <p:pic>
        <p:nvPicPr>
          <p:cNvPr id="4" name="Picture 3"/>
          <p:cNvPicPr>
            <a:picLocks noChangeAspect="1"/>
          </p:cNvPicPr>
          <p:nvPr/>
        </p:nvPicPr>
        <p:blipFill>
          <a:blip r:embed="rId2"/>
          <a:stretch>
            <a:fillRect/>
          </a:stretch>
        </p:blipFill>
        <p:spPr>
          <a:xfrm>
            <a:off x="8586216" y="0"/>
            <a:ext cx="3433456" cy="2124434"/>
          </a:xfrm>
          <a:prstGeom prst="rect">
            <a:avLst/>
          </a:prstGeom>
        </p:spPr>
      </p:pic>
      <p:sp>
        <p:nvSpPr>
          <p:cNvPr id="5" name="Slide Number Placeholder 4"/>
          <p:cNvSpPr>
            <a:spLocks noGrp="1"/>
          </p:cNvSpPr>
          <p:nvPr>
            <p:ph type="sldNum" sz="quarter" idx="12"/>
          </p:nvPr>
        </p:nvSpPr>
        <p:spPr/>
        <p:txBody>
          <a:bodyPr/>
          <a:lstStyle/>
          <a:p>
            <a:fld id="{CF30C0FC-5B0F-4BAF-9960-46D27991E18D}" type="slidenum">
              <a:rPr lang="en-US" smtClean="0"/>
              <a:t>5</a:t>
            </a:fld>
            <a:endParaRPr lang="en-US"/>
          </a:p>
        </p:txBody>
      </p:sp>
    </p:spTree>
    <p:extLst>
      <p:ext uri="{BB962C8B-B14F-4D97-AF65-F5344CB8AC3E}">
        <p14:creationId xmlns:p14="http://schemas.microsoft.com/office/powerpoint/2010/main" val="1618573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F30C0FC-5B0F-4BAF-9960-46D27991E18D}" type="slidenum">
              <a:rPr lang="en-US" smtClean="0"/>
              <a:t>6</a:t>
            </a:fld>
            <a:endParaRPr lang="en-US"/>
          </a:p>
        </p:txBody>
      </p:sp>
      <p:pic>
        <p:nvPicPr>
          <p:cNvPr id="1026" name="Picture 2" descr="https://miro.medium.com/v2/resize:fit:1400/1*fq4smdRhVA2ZL6dxrikbK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6688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635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92310-B4E8-4A29-B755-4179065B0A66}"/>
              </a:ext>
            </a:extLst>
          </p:cNvPr>
          <p:cNvSpPr>
            <a:spLocks noGrp="1"/>
          </p:cNvSpPr>
          <p:nvPr>
            <p:ph type="title"/>
          </p:nvPr>
        </p:nvSpPr>
        <p:spPr/>
        <p:txBody>
          <a:bodyPr>
            <a:normAutofit/>
          </a:bodyPr>
          <a:lstStyle/>
          <a:p>
            <a:r>
              <a:rPr lang="en-US" dirty="0"/>
              <a:t>Why deep learning is getting famous now?</a:t>
            </a:r>
          </a:p>
        </p:txBody>
      </p:sp>
      <p:sp>
        <p:nvSpPr>
          <p:cNvPr id="3" name="Content Placeholder 2">
            <a:extLst>
              <a:ext uri="{FF2B5EF4-FFF2-40B4-BE49-F238E27FC236}">
                <a16:creationId xmlns:a16="http://schemas.microsoft.com/office/drawing/2014/main" xmlns="" id="{DE3E4632-916E-4501-92C2-13040AC78603}"/>
              </a:ext>
            </a:extLst>
          </p:cNvPr>
          <p:cNvSpPr>
            <a:spLocks noGrp="1"/>
          </p:cNvSpPr>
          <p:nvPr>
            <p:ph idx="1"/>
          </p:nvPr>
        </p:nvSpPr>
        <p:spPr>
          <a:xfrm>
            <a:off x="838200" y="1209040"/>
            <a:ext cx="4881465" cy="4967923"/>
          </a:xfrm>
        </p:spPr>
        <p:txBody>
          <a:bodyPr/>
          <a:lstStyle/>
          <a:p>
            <a:r>
              <a:rPr lang="en-US" dirty="0"/>
              <a:t>Applicability:</a:t>
            </a:r>
          </a:p>
          <a:p>
            <a:pPr lvl="1"/>
            <a:r>
              <a:rPr lang="en-US" dirty="0"/>
              <a:t>Computer vision</a:t>
            </a:r>
          </a:p>
          <a:p>
            <a:pPr lvl="1"/>
            <a:r>
              <a:rPr lang="en-US" dirty="0"/>
              <a:t>Speech recognition</a:t>
            </a:r>
          </a:p>
          <a:p>
            <a:pPr lvl="1"/>
            <a:r>
              <a:rPr lang="en-US" dirty="0"/>
              <a:t>NLP</a:t>
            </a:r>
          </a:p>
          <a:p>
            <a:pPr lvl="1"/>
            <a:r>
              <a:rPr lang="en-US" dirty="0"/>
              <a:t>Machine Translation</a:t>
            </a:r>
          </a:p>
          <a:p>
            <a:pPr lvl="1"/>
            <a:r>
              <a:rPr lang="en-US" dirty="0"/>
              <a:t>Bio-informatics</a:t>
            </a:r>
          </a:p>
          <a:p>
            <a:pPr lvl="1"/>
            <a:r>
              <a:rPr lang="en-US" dirty="0"/>
              <a:t>Drug design,</a:t>
            </a:r>
          </a:p>
          <a:p>
            <a:pPr lvl="1"/>
            <a:r>
              <a:rPr lang="en-US" dirty="0"/>
              <a:t>Medical image analysis</a:t>
            </a:r>
          </a:p>
          <a:p>
            <a:pPr lvl="1"/>
            <a:r>
              <a:rPr lang="en-US" dirty="0"/>
              <a:t>Climate science</a:t>
            </a:r>
          </a:p>
          <a:p>
            <a:pPr lvl="1"/>
            <a:r>
              <a:rPr lang="en-US" dirty="0"/>
              <a:t>Board games programs	</a:t>
            </a:r>
          </a:p>
          <a:p>
            <a:r>
              <a:rPr lang="en-US" dirty="0"/>
              <a:t>Performance</a:t>
            </a:r>
          </a:p>
        </p:txBody>
      </p:sp>
      <p:sp>
        <p:nvSpPr>
          <p:cNvPr id="7" name="Content Placeholder 2">
            <a:extLst>
              <a:ext uri="{FF2B5EF4-FFF2-40B4-BE49-F238E27FC236}">
                <a16:creationId xmlns:a16="http://schemas.microsoft.com/office/drawing/2014/main" xmlns="" id="{EDC58616-67E3-4087-B583-F5D14B212F33}"/>
              </a:ext>
            </a:extLst>
          </p:cNvPr>
          <p:cNvSpPr txBox="1">
            <a:spLocks/>
          </p:cNvSpPr>
          <p:nvPr/>
        </p:nvSpPr>
        <p:spPr>
          <a:xfrm>
            <a:off x="6472337" y="1225867"/>
            <a:ext cx="4881465" cy="49679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Performance:</a:t>
            </a:r>
          </a:p>
          <a:p>
            <a:pPr lvl="1"/>
            <a:r>
              <a:rPr lang="en-US" dirty="0"/>
              <a:t>Example: Chinese Go game. DL defeated 4 out of 5 times the world champion</a:t>
            </a:r>
          </a:p>
        </p:txBody>
      </p:sp>
      <p:sp>
        <p:nvSpPr>
          <p:cNvPr id="8" name="Slide Number Placeholder 7"/>
          <p:cNvSpPr>
            <a:spLocks noGrp="1"/>
          </p:cNvSpPr>
          <p:nvPr>
            <p:ph type="sldNum" sz="quarter" idx="12"/>
          </p:nvPr>
        </p:nvSpPr>
        <p:spPr/>
        <p:txBody>
          <a:bodyPr/>
          <a:lstStyle/>
          <a:p>
            <a:fld id="{CF30C0FC-5B0F-4BAF-9960-46D27991E18D}" type="slidenum">
              <a:rPr lang="en-US" smtClean="0"/>
              <a:t>7</a:t>
            </a:fld>
            <a:endParaRPr lang="en-US"/>
          </a:p>
        </p:txBody>
      </p:sp>
    </p:spTree>
    <p:extLst>
      <p:ext uri="{BB962C8B-B14F-4D97-AF65-F5344CB8AC3E}">
        <p14:creationId xmlns:p14="http://schemas.microsoft.com/office/powerpoint/2010/main" val="1559320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732212-205D-41E3-8C0B-E341E3EE54A7}"/>
              </a:ext>
            </a:extLst>
          </p:cNvPr>
          <p:cNvSpPr>
            <a:spLocks noGrp="1"/>
          </p:cNvSpPr>
          <p:nvPr>
            <p:ph type="title"/>
          </p:nvPr>
        </p:nvSpPr>
        <p:spPr/>
        <p:txBody>
          <a:bodyPr>
            <a:normAutofit/>
          </a:bodyPr>
          <a:lstStyle/>
          <a:p>
            <a:r>
              <a:rPr lang="en-US" dirty="0"/>
              <a:t>Deep learning vs Machine learning</a:t>
            </a:r>
          </a:p>
        </p:txBody>
      </p:sp>
      <p:sp>
        <p:nvSpPr>
          <p:cNvPr id="3" name="Content Placeholder 2">
            <a:extLst>
              <a:ext uri="{FF2B5EF4-FFF2-40B4-BE49-F238E27FC236}">
                <a16:creationId xmlns:a16="http://schemas.microsoft.com/office/drawing/2014/main" xmlns="" id="{6854ADDF-3B52-4F53-A4D8-ADC15E7B2ED1}"/>
              </a:ext>
            </a:extLst>
          </p:cNvPr>
          <p:cNvSpPr>
            <a:spLocks noGrp="1"/>
          </p:cNvSpPr>
          <p:nvPr>
            <p:ph idx="1"/>
          </p:nvPr>
        </p:nvSpPr>
        <p:spPr/>
        <p:txBody>
          <a:bodyPr/>
          <a:lstStyle/>
          <a:p>
            <a:pPr marL="514350" indent="-514350">
              <a:buFont typeface="+mj-lt"/>
              <a:buAutoNum type="arabicPeriod"/>
            </a:pPr>
            <a:r>
              <a:rPr lang="en-US" dirty="0"/>
              <a:t>Data Dependency</a:t>
            </a:r>
          </a:p>
          <a:p>
            <a:pPr marL="514350" indent="-514350">
              <a:buFont typeface="+mj-lt"/>
              <a:buAutoNum type="arabicPeriod"/>
            </a:pPr>
            <a:r>
              <a:rPr lang="en-US" dirty="0"/>
              <a:t>Hardware Dependency</a:t>
            </a:r>
          </a:p>
          <a:p>
            <a:pPr marL="514350" indent="-514350">
              <a:buFont typeface="+mj-lt"/>
              <a:buAutoNum type="arabicPeriod"/>
            </a:pPr>
            <a:r>
              <a:rPr lang="en-US" dirty="0"/>
              <a:t>Training Time</a:t>
            </a:r>
          </a:p>
          <a:p>
            <a:pPr marL="514350" indent="-514350">
              <a:buFont typeface="+mj-lt"/>
              <a:buAutoNum type="arabicPeriod"/>
            </a:pPr>
            <a:r>
              <a:rPr lang="en-US" dirty="0"/>
              <a:t>Feature Selection</a:t>
            </a:r>
          </a:p>
          <a:p>
            <a:pPr marL="514350" indent="-514350">
              <a:buFont typeface="+mj-lt"/>
              <a:buAutoNum type="arabicPeriod"/>
            </a:pPr>
            <a:r>
              <a:rPr lang="en-US" dirty="0"/>
              <a:t>Interpretability</a:t>
            </a:r>
          </a:p>
        </p:txBody>
      </p:sp>
      <p:sp>
        <p:nvSpPr>
          <p:cNvPr id="7" name="Slide Number Placeholder 6"/>
          <p:cNvSpPr>
            <a:spLocks noGrp="1"/>
          </p:cNvSpPr>
          <p:nvPr>
            <p:ph type="sldNum" sz="quarter" idx="12"/>
          </p:nvPr>
        </p:nvSpPr>
        <p:spPr/>
        <p:txBody>
          <a:bodyPr/>
          <a:lstStyle/>
          <a:p>
            <a:fld id="{CF30C0FC-5B0F-4BAF-9960-46D27991E18D}" type="slidenum">
              <a:rPr lang="en-US" smtClean="0"/>
              <a:t>8</a:t>
            </a:fld>
            <a:endParaRPr lang="en-US"/>
          </a:p>
        </p:txBody>
      </p:sp>
    </p:spTree>
    <p:extLst>
      <p:ext uri="{BB962C8B-B14F-4D97-AF65-F5344CB8AC3E}">
        <p14:creationId xmlns:p14="http://schemas.microsoft.com/office/powerpoint/2010/main" val="1244016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50564-553E-4F61-80A2-298ED950859F}"/>
              </a:ext>
            </a:extLst>
          </p:cNvPr>
          <p:cNvSpPr>
            <a:spLocks noGrp="1"/>
          </p:cNvSpPr>
          <p:nvPr>
            <p:ph type="title"/>
          </p:nvPr>
        </p:nvSpPr>
        <p:spPr/>
        <p:txBody>
          <a:bodyPr>
            <a:normAutofit/>
          </a:bodyPr>
          <a:lstStyle/>
          <a:p>
            <a:r>
              <a:rPr lang="en-US" dirty="0"/>
              <a:t>DL vs ML (contd.)</a:t>
            </a:r>
          </a:p>
        </p:txBody>
      </p:sp>
      <p:sp>
        <p:nvSpPr>
          <p:cNvPr id="3" name="Content Placeholder 2">
            <a:extLst>
              <a:ext uri="{FF2B5EF4-FFF2-40B4-BE49-F238E27FC236}">
                <a16:creationId xmlns:a16="http://schemas.microsoft.com/office/drawing/2014/main" xmlns="" id="{84C825E3-E357-419B-89CB-C3D6DB66B73D}"/>
              </a:ext>
            </a:extLst>
          </p:cNvPr>
          <p:cNvSpPr>
            <a:spLocks noGrp="1"/>
          </p:cNvSpPr>
          <p:nvPr>
            <p:ph idx="1"/>
          </p:nvPr>
        </p:nvSpPr>
        <p:spPr>
          <a:xfrm>
            <a:off x="6015637" y="2082366"/>
            <a:ext cx="5338163" cy="3637300"/>
          </a:xfrm>
        </p:spPr>
        <p:txBody>
          <a:bodyPr>
            <a:normAutofit/>
          </a:bodyPr>
          <a:lstStyle/>
          <a:p>
            <a:r>
              <a:rPr lang="en-US" sz="2000" dirty="0"/>
              <a:t>Compared to machine learning, deep learning requires a lot more data.</a:t>
            </a:r>
          </a:p>
          <a:p>
            <a:r>
              <a:rPr lang="en-US" sz="2000" dirty="0"/>
              <a:t>For less data, ML works better than DL but after a certain point the performance saturates.</a:t>
            </a:r>
          </a:p>
          <a:p>
            <a:r>
              <a:rPr lang="en-US" sz="2000" dirty="0"/>
              <a:t>Whereas, performance of DL starts increasing almost linearly after a certain point. </a:t>
            </a:r>
          </a:p>
          <a:p>
            <a:r>
              <a:rPr lang="en-US" sz="2000" dirty="0"/>
              <a:t>DL is data hungry</a:t>
            </a:r>
          </a:p>
        </p:txBody>
      </p:sp>
      <p:grpSp>
        <p:nvGrpSpPr>
          <p:cNvPr id="22" name="Group 21">
            <a:extLst>
              <a:ext uri="{FF2B5EF4-FFF2-40B4-BE49-F238E27FC236}">
                <a16:creationId xmlns:a16="http://schemas.microsoft.com/office/drawing/2014/main" xmlns="" id="{52CF27DC-BD0E-464C-8A52-FA320EA10A28}"/>
              </a:ext>
            </a:extLst>
          </p:cNvPr>
          <p:cNvGrpSpPr/>
          <p:nvPr/>
        </p:nvGrpSpPr>
        <p:grpSpPr>
          <a:xfrm>
            <a:off x="838200" y="2541390"/>
            <a:ext cx="5096068" cy="2483511"/>
            <a:chOff x="600657" y="2331084"/>
            <a:chExt cx="5096068" cy="2483511"/>
          </a:xfrm>
        </p:grpSpPr>
        <p:pic>
          <p:nvPicPr>
            <p:cNvPr id="2050" name="Picture 2" descr="Deep Learning vs Machine Learning: Overview &amp; Comparison — Soshace">
              <a:extLst>
                <a:ext uri="{FF2B5EF4-FFF2-40B4-BE49-F238E27FC236}">
                  <a16:creationId xmlns:a16="http://schemas.microsoft.com/office/drawing/2014/main" xmlns="" id="{19295751-247F-4ECD-9F7A-2A26AE34E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57" y="2331084"/>
              <a:ext cx="4592333" cy="2483511"/>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xmlns="" id="{03FDDBDE-9142-42B4-9AE7-03D949E37493}"/>
                </a:ext>
              </a:extLst>
            </p:cNvPr>
            <p:cNvSpPr/>
            <p:nvPr/>
          </p:nvSpPr>
          <p:spPr>
            <a:xfrm>
              <a:off x="4236990" y="2425959"/>
              <a:ext cx="1254463" cy="2519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75000"/>
                    </a:schemeClr>
                  </a:solidFill>
                  <a:latin typeface="Arial" panose="020B0604020202020204" pitchFamily="34" charset="0"/>
                  <a:cs typeface="Arial" panose="020B0604020202020204" pitchFamily="34" charset="0"/>
                </a:rPr>
                <a:t>Deep Learning</a:t>
              </a:r>
            </a:p>
          </p:txBody>
        </p:sp>
        <p:sp>
          <p:nvSpPr>
            <p:cNvPr id="21" name="Rectangle 20">
              <a:extLst>
                <a:ext uri="{FF2B5EF4-FFF2-40B4-BE49-F238E27FC236}">
                  <a16:creationId xmlns:a16="http://schemas.microsoft.com/office/drawing/2014/main" xmlns="" id="{67240A0B-ADC5-4BFB-87E5-7D2AC9214FB0}"/>
                </a:ext>
              </a:extLst>
            </p:cNvPr>
            <p:cNvSpPr/>
            <p:nvPr/>
          </p:nvSpPr>
          <p:spPr>
            <a:xfrm>
              <a:off x="4185670" y="3236516"/>
              <a:ext cx="1511055" cy="424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0000"/>
                  </a:solidFill>
                  <a:latin typeface="Arial" panose="020B0604020202020204" pitchFamily="34" charset="0"/>
                  <a:cs typeface="Arial" panose="020B0604020202020204" pitchFamily="34" charset="0"/>
                </a:rPr>
                <a:t>Machine Learning</a:t>
              </a:r>
            </a:p>
          </p:txBody>
        </p:sp>
        <p:sp>
          <p:nvSpPr>
            <p:cNvPr id="20" name="TextBox 19">
              <a:extLst>
                <a:ext uri="{FF2B5EF4-FFF2-40B4-BE49-F238E27FC236}">
                  <a16:creationId xmlns:a16="http://schemas.microsoft.com/office/drawing/2014/main" xmlns="" id="{AFCA2A47-E624-4089-8384-F78E077A83F4}"/>
                </a:ext>
              </a:extLst>
            </p:cNvPr>
            <p:cNvSpPr txBox="1"/>
            <p:nvPr/>
          </p:nvSpPr>
          <p:spPr>
            <a:xfrm rot="16200000">
              <a:off x="544672" y="3434340"/>
              <a:ext cx="1063112" cy="276999"/>
            </a:xfrm>
            <a:prstGeom prst="rect">
              <a:avLst/>
            </a:prstGeom>
            <a:solidFill>
              <a:schemeClr val="bg1"/>
            </a:solidFill>
          </p:spPr>
          <p:txBody>
            <a:bodyPr wrap="none" rtlCol="0">
              <a:spAutoFit/>
            </a:bodyPr>
            <a:lstStyle/>
            <a:p>
              <a:r>
                <a:rPr lang="en-US" sz="1200" dirty="0">
                  <a:latin typeface="Arial" panose="020B0604020202020204" pitchFamily="34" charset="0"/>
                  <a:cs typeface="Arial" panose="020B0604020202020204" pitchFamily="34" charset="0"/>
                </a:rPr>
                <a:t>Performance</a:t>
              </a:r>
            </a:p>
          </p:txBody>
        </p:sp>
        <p:sp>
          <p:nvSpPr>
            <p:cNvPr id="23" name="TextBox 22">
              <a:extLst>
                <a:ext uri="{FF2B5EF4-FFF2-40B4-BE49-F238E27FC236}">
                  <a16:creationId xmlns:a16="http://schemas.microsoft.com/office/drawing/2014/main" xmlns="" id="{AC38FC02-C69E-41D1-9D1E-1B1C6EF4821A}"/>
                </a:ext>
              </a:extLst>
            </p:cNvPr>
            <p:cNvSpPr txBox="1"/>
            <p:nvPr/>
          </p:nvSpPr>
          <p:spPr>
            <a:xfrm>
              <a:off x="2209800" y="4488790"/>
              <a:ext cx="1226618" cy="276999"/>
            </a:xfrm>
            <a:prstGeom prst="rect">
              <a:avLst/>
            </a:prstGeom>
            <a:solidFill>
              <a:schemeClr val="bg1"/>
            </a:solidFill>
          </p:spPr>
          <p:txBody>
            <a:bodyPr wrap="none" rtlCol="0">
              <a:spAutoFit/>
            </a:bodyPr>
            <a:lstStyle/>
            <a:p>
              <a:r>
                <a:rPr lang="en-US" sz="1200" dirty="0">
                  <a:latin typeface="Arial" panose="020B0604020202020204" pitchFamily="34" charset="0"/>
                  <a:cs typeface="Arial" panose="020B0604020202020204" pitchFamily="34" charset="0"/>
                </a:rPr>
                <a:t>Amount of data</a:t>
              </a:r>
            </a:p>
          </p:txBody>
        </p:sp>
      </p:grpSp>
      <p:sp>
        <p:nvSpPr>
          <p:cNvPr id="24" name="Arrow: Down 23">
            <a:extLst>
              <a:ext uri="{FF2B5EF4-FFF2-40B4-BE49-F238E27FC236}">
                <a16:creationId xmlns:a16="http://schemas.microsoft.com/office/drawing/2014/main" xmlns="" id="{F2E32D36-A1EF-42F9-A494-89D7B263A928}"/>
              </a:ext>
            </a:extLst>
          </p:cNvPr>
          <p:cNvSpPr/>
          <p:nvPr/>
        </p:nvSpPr>
        <p:spPr>
          <a:xfrm rot="18652739">
            <a:off x="1924062" y="3355254"/>
            <a:ext cx="205273" cy="4244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xmlns="" id="{9FE981FC-2E1C-4F45-8E20-9A588EA9F189}"/>
              </a:ext>
            </a:extLst>
          </p:cNvPr>
          <p:cNvSpPr/>
          <p:nvPr/>
        </p:nvSpPr>
        <p:spPr>
          <a:xfrm>
            <a:off x="2209798" y="3744277"/>
            <a:ext cx="169506" cy="163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xmlns="" id="{99D62509-3E62-450C-8E01-82A6507800C6}"/>
              </a:ext>
            </a:extLst>
          </p:cNvPr>
          <p:cNvSpPr txBox="1"/>
          <p:nvPr/>
        </p:nvSpPr>
        <p:spPr>
          <a:xfrm>
            <a:off x="1045473" y="1343701"/>
            <a:ext cx="2993127" cy="738664"/>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1. Data Dependency</a:t>
            </a:r>
          </a:p>
          <a:p>
            <a:endParaRPr lang="en-US" dirty="0"/>
          </a:p>
        </p:txBody>
      </p:sp>
      <p:sp>
        <p:nvSpPr>
          <p:cNvPr id="7" name="Slide Number Placeholder 6"/>
          <p:cNvSpPr>
            <a:spLocks noGrp="1"/>
          </p:cNvSpPr>
          <p:nvPr>
            <p:ph type="sldNum" sz="quarter" idx="12"/>
          </p:nvPr>
        </p:nvSpPr>
        <p:spPr/>
        <p:txBody>
          <a:bodyPr/>
          <a:lstStyle/>
          <a:p>
            <a:fld id="{CF30C0FC-5B0F-4BAF-9960-46D27991E18D}" type="slidenum">
              <a:rPr lang="en-US" smtClean="0"/>
              <a:t>9</a:t>
            </a:fld>
            <a:endParaRPr lang="en-US"/>
          </a:p>
        </p:txBody>
      </p:sp>
    </p:spTree>
    <p:extLst>
      <p:ext uri="{BB962C8B-B14F-4D97-AF65-F5344CB8AC3E}">
        <p14:creationId xmlns:p14="http://schemas.microsoft.com/office/powerpoint/2010/main" val="2674114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1079</Words>
  <Application>Microsoft Office PowerPoint</Application>
  <PresentationFormat>Widescreen</PresentationFormat>
  <Paragraphs>160</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Times New Roman</vt:lpstr>
      <vt:lpstr>Office Theme</vt:lpstr>
      <vt:lpstr>Introduction to Neural Networks</vt:lpstr>
      <vt:lpstr>Fundamentals of Linear Algebra for Deep Learning</vt:lpstr>
      <vt:lpstr>Matrix Operations</vt:lpstr>
      <vt:lpstr>Limits of traditional computer programs</vt:lpstr>
      <vt:lpstr>Mechanics of Machine Learning</vt:lpstr>
      <vt:lpstr>PowerPoint Presentation</vt:lpstr>
      <vt:lpstr>Why deep learning is getting famous now?</vt:lpstr>
      <vt:lpstr>Deep learning vs Machine learning</vt:lpstr>
      <vt:lpstr>DL vs ML (contd.)</vt:lpstr>
      <vt:lpstr>DL vs ML (contd.)</vt:lpstr>
      <vt:lpstr>DL vs ML (contd.)</vt:lpstr>
      <vt:lpstr>Linear Perceptron</vt:lpstr>
      <vt:lpstr>Linear Perceptron</vt:lpstr>
      <vt:lpstr>Issues</vt:lpstr>
      <vt:lpstr>Neuron</vt:lpstr>
      <vt:lpstr>Expressing linear perceptron as neurons</vt:lpstr>
      <vt:lpstr>Feed-forward neural networks</vt:lpstr>
      <vt:lpstr>Feed-forward neural network</vt:lpstr>
      <vt:lpstr>Linear Neurons and their limitations</vt:lpstr>
      <vt:lpstr>Sigmoid, Tanh, and ReLU Neurons</vt:lpstr>
      <vt:lpstr>Tanh Neurons</vt:lpstr>
      <vt:lpstr>ReLU Neurons</vt:lpstr>
      <vt:lpstr>Softmax Output layer</vt:lpstr>
      <vt:lpstr>Comparison of Sigmoid Tanh, and ReLU</vt:lpstr>
      <vt:lpstr>Example of Softmax function</vt:lpstr>
      <vt:lpstr>Role of Bias in a neural network</vt:lpstr>
      <vt:lpstr>Example of Bias in action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creator>ASUS</dc:creator>
  <cp:lastModifiedBy>ASUS</cp:lastModifiedBy>
  <cp:revision>21</cp:revision>
  <dcterms:created xsi:type="dcterms:W3CDTF">2025-01-24T16:33:37Z</dcterms:created>
  <dcterms:modified xsi:type="dcterms:W3CDTF">2025-01-25T10:57:34Z</dcterms:modified>
</cp:coreProperties>
</file>