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29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D0625-217C-4851-8364-A92CCFD31462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69F9B-E602-4575-A299-72A4F9937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97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69F9B-E602-4575-A299-72A4F9937D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86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A31F-CB82-400C-87DA-198494E34139}" type="datetime1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514D-2FE9-42EC-9BF7-540E13BC1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9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3AA81-1967-4290-AF39-0493CB50F034}" type="datetime1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514D-2FE9-42EC-9BF7-540E13BC1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7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13B7-1696-4524-A29E-B04FC41A4543}" type="datetime1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514D-2FE9-42EC-9BF7-540E13BC1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2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E4E1-0C66-40C5-8D23-E59B2FB5BD02}" type="datetime1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514D-2FE9-42EC-9BF7-540E13BC1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5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C5A3-CE48-494B-9621-C15EED42CE13}" type="datetime1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514D-2FE9-42EC-9BF7-540E13BC1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6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89F2-658D-4B82-9AEC-7EE7EAFFBA39}" type="datetime1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514D-2FE9-42EC-9BF7-540E13BC1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3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5B77-1FA3-418E-9E4C-BC66613C1B9D}" type="datetime1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514D-2FE9-42EC-9BF7-540E13BC1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4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A7C1-B30A-48EE-BB11-3C960577AFDD}" type="datetime1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514D-2FE9-42EC-9BF7-540E13BC1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6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70EB-C5B0-4D1B-A495-6FAEE28833E3}" type="datetime1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514D-2FE9-42EC-9BF7-540E13BC1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6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66E0-B644-4DCA-9327-13A2ABAAE338}" type="datetime1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514D-2FE9-42EC-9BF7-540E13BC1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3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3507-4703-4ABE-9059-1D3033755C60}" type="datetime1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514D-2FE9-42EC-9BF7-540E13BC1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2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E8797-BAF1-4F2D-B197-32DEA3CA696A}" type="datetime1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3514D-2FE9-42EC-9BF7-540E13BC1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48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sgd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Perceptron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Momen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514D-2FE9-42EC-9BF7-540E13BC1A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6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9934"/>
            <a:ext cx="4029637" cy="41725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47688" y="2157984"/>
            <a:ext cx="4846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updates of the bias and weights are too abrupt.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order to make the learning more gradual, we need to introduce a learning rate, </a:t>
            </a:r>
            <a:r>
              <a:rPr lang="en-US" dirty="0" smtClean="0">
                <a:sym typeface="Symbol" panose="05050102010706020507" pitchFamily="18" charset="2"/>
              </a:rPr>
              <a:t>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514D-2FE9-42EC-9BF7-540E13BC1A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6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69" y="1690688"/>
            <a:ext cx="4353533" cy="434400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514D-2FE9-42EC-9BF7-540E13BC1A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7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4558"/>
            <a:ext cx="5658640" cy="207674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514D-2FE9-42EC-9BF7-540E13BC1A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2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Perceptron rule / </a:t>
            </a:r>
            <a:r>
              <a:rPr lang="en-US" dirty="0"/>
              <a:t>P</a:t>
            </a:r>
            <a:r>
              <a:rPr lang="en-US" dirty="0" smtClean="0"/>
              <a:t>erceptron trick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Convergence can be slow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b="1" dirty="0"/>
              <a:t>learning rate</a:t>
            </a:r>
            <a:r>
              <a:rPr lang="en-US" dirty="0"/>
              <a:t> (</a:t>
            </a:r>
            <a:r>
              <a:rPr lang="en-US" dirty="0" smtClean="0"/>
              <a:t>η) </a:t>
            </a:r>
            <a:r>
              <a:rPr lang="en-US" dirty="0"/>
              <a:t>is too small, updates take too long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If </a:t>
            </a:r>
            <a:r>
              <a:rPr lang="en-US" dirty="0" smtClean="0"/>
              <a:t>η </a:t>
            </a:r>
            <a:r>
              <a:rPr lang="en-US" dirty="0"/>
              <a:t>is too large, it may </a:t>
            </a:r>
            <a:r>
              <a:rPr lang="en-US" b="1" dirty="0"/>
              <a:t>oscillate</a:t>
            </a:r>
            <a:r>
              <a:rPr lang="en-US" dirty="0"/>
              <a:t> and never converge.</a:t>
            </a:r>
            <a:endParaRPr lang="en-US" dirty="0" smtClean="0"/>
          </a:p>
          <a:p>
            <a:r>
              <a:rPr lang="en-US" dirty="0" smtClean="0"/>
              <a:t>Limited generalization ability</a:t>
            </a:r>
          </a:p>
          <a:p>
            <a:pPr lvl="1"/>
            <a:r>
              <a:rPr lang="en-US" dirty="0"/>
              <a:t>The perceptron only finds </a:t>
            </a:r>
            <a:r>
              <a:rPr lang="en-US" b="1" dirty="0"/>
              <a:t>one possible </a:t>
            </a:r>
            <a:r>
              <a:rPr lang="en-US" b="1" dirty="0" err="1"/>
              <a:t>hyperplane</a:t>
            </a:r>
            <a:r>
              <a:rPr lang="en-US" dirty="0"/>
              <a:t>, but there are often many valid solutions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It </a:t>
            </a:r>
            <a:r>
              <a:rPr lang="en-US" b="1" dirty="0"/>
              <a:t>does not optimize for the best margin</a:t>
            </a:r>
            <a:r>
              <a:rPr lang="en-US" dirty="0"/>
              <a:t>, meaning it may not generalize well to new data.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514D-2FE9-42EC-9BF7-540E13BC1A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9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loss function</a:t>
            </a:r>
            <a:r>
              <a:rPr lang="en-US" dirty="0"/>
              <a:t> is a mathematical function that measures how well a machine learning model’s predictions match the actual values. It quantifies the error between predicted outputs and the true labels, guiding the model’s learning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514D-2FE9-42EC-9BF7-540E13BC1A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1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a loss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</a:t>
            </a:r>
            <a:r>
              <a:rPr lang="en-US" b="1" dirty="0"/>
              <a:t>evaluates the model's performance</a:t>
            </a:r>
            <a:r>
              <a:rPr lang="en-US" dirty="0"/>
              <a:t> by computing the difference between predictions and actual values</a:t>
            </a:r>
            <a:r>
              <a:rPr lang="en-US" dirty="0" smtClean="0"/>
              <a:t>.</a:t>
            </a:r>
          </a:p>
          <a:p>
            <a:r>
              <a:rPr lang="en-US" dirty="0"/>
              <a:t>It </a:t>
            </a:r>
            <a:r>
              <a:rPr lang="en-US" b="1" dirty="0"/>
              <a:t>guides optimization algorithms</a:t>
            </a:r>
            <a:r>
              <a:rPr lang="en-US" dirty="0"/>
              <a:t> (like gradient descent) to update the model’s parameters (weights &amp; biases</a:t>
            </a:r>
            <a:r>
              <a:rPr lang="en-US" dirty="0" smtClean="0"/>
              <a:t>).</a:t>
            </a:r>
          </a:p>
          <a:p>
            <a:r>
              <a:rPr lang="en-US" dirty="0"/>
              <a:t>A </a:t>
            </a:r>
            <a:r>
              <a:rPr lang="en-US" b="1" dirty="0"/>
              <a:t>smaller loss means a better model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514D-2FE9-42EC-9BF7-540E13BC1A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9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Loss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Hinge loss – SVM </a:t>
            </a:r>
          </a:p>
          <a:p>
            <a:r>
              <a:rPr lang="en-US" dirty="0" smtClean="0"/>
              <a:t>Cross Entropy loss / Log loss – Logistic Regression</a:t>
            </a:r>
          </a:p>
          <a:p>
            <a:r>
              <a:rPr lang="en-US" dirty="0" smtClean="0"/>
              <a:t>MSE – Regression</a:t>
            </a:r>
          </a:p>
          <a:p>
            <a:r>
              <a:rPr lang="en-US" dirty="0" smtClean="0"/>
              <a:t>MAE – Regression  </a:t>
            </a:r>
          </a:p>
          <a:p>
            <a:r>
              <a:rPr lang="en-US" dirty="0" smtClean="0"/>
              <a:t>Huber Loss – Regression (less sensitive to outliers compared to MSE)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514D-2FE9-42EC-9BF7-540E13BC1AD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7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Function (</a:t>
            </a:r>
            <a:r>
              <a:rPr lang="en-US" dirty="0" err="1" smtClean="0"/>
              <a:t>sklearn</a:t>
            </a:r>
            <a:r>
              <a:rPr lang="en-US" dirty="0" smtClean="0"/>
              <a:t> documentation)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09" y="1690688"/>
            <a:ext cx="8053879" cy="47177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58784" y="2395728"/>
            <a:ext cx="3633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https://scikit-learn.org/stable/modules/sgd.html</a:t>
            </a:r>
            <a:r>
              <a:rPr lang="en-US" dirty="0" smtClean="0">
                <a:hlinkClick r:id="rId3"/>
              </a:rPr>
              <a:t>#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514D-2FE9-42EC-9BF7-540E13BC1AD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1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43733"/>
            <a:ext cx="265612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Loss Functions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324" y="365125"/>
            <a:ext cx="8440328" cy="618258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514D-2FE9-42EC-9BF7-540E13BC1AD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1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Loss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34073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(0, 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⁡(0, 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Objective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noBar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340735"/>
              </a:xfrm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587752" y="5486400"/>
            <a:ext cx="17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cxnSp>
        <p:nvCxnSpPr>
          <p:cNvPr id="6" name="Curved Connector 5"/>
          <p:cNvCxnSpPr/>
          <p:nvPr/>
        </p:nvCxnSpPr>
        <p:spPr>
          <a:xfrm flipV="1">
            <a:off x="4133088" y="4878324"/>
            <a:ext cx="640080" cy="57607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514D-2FE9-42EC-9BF7-540E13BC1AD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Perceptron Architecture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1690688"/>
            <a:ext cx="8183117" cy="470600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514D-2FE9-42EC-9BF7-540E13BC1A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8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Perceptron Loss Function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608175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-1/1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-1/1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i1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i2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-1/1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n1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n2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-1/1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70432" y="5376672"/>
                <a:ext cx="4791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32" y="5376672"/>
                <a:ext cx="4791456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61888" y="5971032"/>
                <a:ext cx="512576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888" y="5971032"/>
                <a:ext cx="5125762" cy="6109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606040" y="6091834"/>
            <a:ext cx="167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two points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3"/>
            <a:endCxn id="6" idx="1"/>
          </p:cNvCxnSpPr>
          <p:nvPr/>
        </p:nvCxnSpPr>
        <p:spPr>
          <a:xfrm>
            <a:off x="4279392" y="6276500"/>
            <a:ext cx="16824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514D-2FE9-42EC-9BF7-540E13BC1AD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Perceptron 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14776829"/>
                  </p:ext>
                </p:extLst>
              </p:nvPr>
            </p:nvGraphicFramePr>
            <p:xfrm>
              <a:off x="1185672" y="1779905"/>
              <a:ext cx="4910328" cy="18844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9704"/>
                    <a:gridCol w="713232"/>
                    <a:gridCol w="1509348"/>
                    <a:gridCol w="2008044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𝒎𝒂𝒙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 −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  <m:d>
                                      <m:d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14776829"/>
                  </p:ext>
                </p:extLst>
              </p:nvPr>
            </p:nvGraphicFramePr>
            <p:xfrm>
              <a:off x="1185672" y="1779905"/>
              <a:ext cx="4910328" cy="18844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9704"/>
                    <a:gridCol w="713232"/>
                    <a:gridCol w="1509348"/>
                    <a:gridCol w="2008044"/>
                  </a:tblGrid>
                  <a:tr h="401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93" t="-4545" r="-624107" b="-3924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96581" t="-4545" r="-497436" b="-3924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93117" t="-4545" r="-135628" b="-3924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4545" t="-4545" r="-1515" b="-392424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514D-2FE9-42EC-9BF7-540E13BC1AD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1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boundary of Linear 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Ax + By + C = 0</a:t>
            </a:r>
            <a:endParaRPr lang="en-US" dirty="0"/>
          </a:p>
        </p:txBody>
      </p:sp>
      <p:pic>
        <p:nvPicPr>
          <p:cNvPr id="1026" name="Picture 2" descr="Perceptr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247" y="1459478"/>
            <a:ext cx="7962770" cy="471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514D-2FE9-42EC-9BF7-540E13BC1A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7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Training – idea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358896" cy="4351338"/>
          </a:xfrm>
        </p:spPr>
        <p:txBody>
          <a:bodyPr/>
          <a:lstStyle/>
          <a:p>
            <a:r>
              <a:rPr lang="en-US" dirty="0" smtClean="0"/>
              <a:t>We start with a random line (by selecting random values of A, B, and C</a:t>
            </a:r>
          </a:p>
          <a:p>
            <a:r>
              <a:rPr lang="en-US" dirty="0" smtClean="0"/>
              <a:t>We need to shift the decision boundary in such a way that it appropriately shifts the line</a:t>
            </a:r>
            <a:endParaRPr lang="en-US" dirty="0"/>
          </a:p>
        </p:txBody>
      </p:sp>
      <p:pic>
        <p:nvPicPr>
          <p:cNvPr id="4" name="Picture 2" descr="Perceptr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247" y="1459478"/>
            <a:ext cx="7962770" cy="471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514D-2FE9-42EC-9BF7-540E13BC1A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6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Training – idea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924632" cy="1347343"/>
          </a:xfrm>
        </p:spPr>
        <p:txBody>
          <a:bodyPr/>
          <a:lstStyle/>
          <a:p>
            <a:r>
              <a:rPr lang="en-US" dirty="0" smtClean="0"/>
              <a:t>2x + 3y + 5 = 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833" y="1690688"/>
            <a:ext cx="3387776" cy="23314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9808" y="4846320"/>
            <a:ext cx="301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2x + 3y + 5 &gt; 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852" y="4141614"/>
            <a:ext cx="3263737" cy="241216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514D-2FE9-42EC-9BF7-540E13BC1A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8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Training – idea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357" y="2194560"/>
            <a:ext cx="6069286" cy="40792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6696" y="2468880"/>
            <a:ext cx="41422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Decision boundary: 2x + 3y + 5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Let us say we have a point, P (4,2) which belongs to a negative class i.e. it was wrongly predicted as a positive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need to shift the decision boundary to the right of the point 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514D-2FE9-42EC-9BF7-540E13BC1A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9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Training – idea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0726"/>
            <a:ext cx="2495898" cy="1257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214" y="2029968"/>
            <a:ext cx="6746240" cy="43902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514D-2FE9-42EC-9BF7-540E13BC1A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1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Training – idea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4449" y="1773936"/>
            <a:ext cx="41422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Decision boundary: 2x + 3y + 5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Let us say we have a point, Q (-3,-2) which belongs to a positive class i.e. it was wrongly predicted as a negative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need to shift the decision boundary to the right of the point P.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929" y="1690688"/>
            <a:ext cx="7125694" cy="503942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514D-2FE9-42EC-9BF7-540E13BC1A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Training – idea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4449" y="1773936"/>
            <a:ext cx="41422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Decision boundary: 2x + 3y + 5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Let us say we have a point, Q (-3,-2) which belongs to a positive class i.e. it was wrongly predicted as a negative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need to shift the decision boundary to the right of the point P.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14911"/>
            <a:ext cx="3276600" cy="15596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662" y="1773936"/>
            <a:ext cx="6363588" cy="490606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514D-2FE9-42EC-9BF7-540E13BC1A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8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603</Words>
  <Application>Microsoft Office PowerPoint</Application>
  <PresentationFormat>Widescreen</PresentationFormat>
  <Paragraphs>125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Symbol</vt:lpstr>
      <vt:lpstr>Office Theme</vt:lpstr>
      <vt:lpstr>Perceptron training</vt:lpstr>
      <vt:lpstr>Linear Perceptron Architecture </vt:lpstr>
      <vt:lpstr>Decision boundary of Linear Perceptron</vt:lpstr>
      <vt:lpstr>Perceptron Training – idea </vt:lpstr>
      <vt:lpstr>Perceptron Training – idea </vt:lpstr>
      <vt:lpstr>Perceptron Training – idea </vt:lpstr>
      <vt:lpstr>Perceptron Training – idea </vt:lpstr>
      <vt:lpstr>Perceptron Training – idea </vt:lpstr>
      <vt:lpstr>Perceptron Training – idea </vt:lpstr>
      <vt:lpstr>Learning Algorithm</vt:lpstr>
      <vt:lpstr>Learning Algorithm</vt:lpstr>
      <vt:lpstr>Learning Algorithm</vt:lpstr>
      <vt:lpstr>Problems with Perceptron rule / Perceptron trick</vt:lpstr>
      <vt:lpstr>Loss Function</vt:lpstr>
      <vt:lpstr>Why do we need a loss function?</vt:lpstr>
      <vt:lpstr>Examples of Loss Function</vt:lpstr>
      <vt:lpstr>Loss Function (sklearn documentation) </vt:lpstr>
      <vt:lpstr>Loss Functions</vt:lpstr>
      <vt:lpstr>Perceptron Loss Function</vt:lpstr>
      <vt:lpstr>Understanding Perceptron Loss Function</vt:lpstr>
      <vt:lpstr>Understanding Perceptron Loss Function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Perceptron training</dc:title>
  <dc:creator>ASUS</dc:creator>
  <cp:lastModifiedBy>ASUS</cp:lastModifiedBy>
  <cp:revision>19</cp:revision>
  <dcterms:created xsi:type="dcterms:W3CDTF">2025-01-31T09:54:32Z</dcterms:created>
  <dcterms:modified xsi:type="dcterms:W3CDTF">2025-02-01T12:51:21Z</dcterms:modified>
</cp:coreProperties>
</file>