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6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710D-5D30-4298-A7F1-0DA870A9B427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2A83-F47E-46CB-AF5E-26BF05E5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0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710D-5D30-4298-A7F1-0DA870A9B427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2A83-F47E-46CB-AF5E-26BF05E5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7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710D-5D30-4298-A7F1-0DA870A9B427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2A83-F47E-46CB-AF5E-26BF05E5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7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710D-5D30-4298-A7F1-0DA870A9B427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2A83-F47E-46CB-AF5E-26BF05E5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6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710D-5D30-4298-A7F1-0DA870A9B427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2A83-F47E-46CB-AF5E-26BF05E5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1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710D-5D30-4298-A7F1-0DA870A9B427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2A83-F47E-46CB-AF5E-26BF05E5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8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710D-5D30-4298-A7F1-0DA870A9B427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2A83-F47E-46CB-AF5E-26BF05E5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86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710D-5D30-4298-A7F1-0DA870A9B427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2A83-F47E-46CB-AF5E-26BF05E5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3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710D-5D30-4298-A7F1-0DA870A9B427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2A83-F47E-46CB-AF5E-26BF05E5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7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710D-5D30-4298-A7F1-0DA870A9B427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2A83-F47E-46CB-AF5E-26BF05E5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0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6710D-5D30-4298-A7F1-0DA870A9B427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C2A83-F47E-46CB-AF5E-26BF05E5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710D-5D30-4298-A7F1-0DA870A9B427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C2A83-F47E-46CB-AF5E-26BF05E540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433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Optimizers in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Sifat</a:t>
            </a:r>
            <a:r>
              <a:rPr lang="en-US" dirty="0" smtClean="0"/>
              <a:t> </a:t>
            </a:r>
            <a:r>
              <a:rPr lang="en-US" dirty="0" err="1" smtClean="0"/>
              <a:t>Momen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3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Summary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6836"/>
            <a:ext cx="8888065" cy="2629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303" y="5086103"/>
            <a:ext cx="8935697" cy="1771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735" y="-85972"/>
            <a:ext cx="5502451" cy="269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7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Optimizers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Beyond gradient descent and its variants, deep learning uses more advanced optimizers to improve training speed and stability.</a:t>
            </a:r>
          </a:p>
          <a:p>
            <a:pPr lvl="1"/>
            <a:r>
              <a:rPr lang="en-US" dirty="0" smtClean="0"/>
              <a:t>Momentum</a:t>
            </a:r>
          </a:p>
          <a:p>
            <a:pPr lvl="1"/>
            <a:r>
              <a:rPr lang="en-US" dirty="0" err="1" smtClean="0"/>
              <a:t>Adagrad</a:t>
            </a:r>
            <a:r>
              <a:rPr lang="en-US" dirty="0" smtClean="0"/>
              <a:t> (Adaptive gradient algorithm)</a:t>
            </a:r>
          </a:p>
          <a:p>
            <a:pPr lvl="1"/>
            <a:r>
              <a:rPr lang="en-US" dirty="0" err="1" smtClean="0"/>
              <a:t>RMSprop</a:t>
            </a:r>
            <a:r>
              <a:rPr lang="en-US" dirty="0" smtClean="0"/>
              <a:t> (Root mean square propagation)</a:t>
            </a:r>
          </a:p>
          <a:p>
            <a:pPr lvl="1"/>
            <a:r>
              <a:rPr lang="en-US" dirty="0" smtClean="0"/>
              <a:t>Adam (Adaptive moment estimation)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4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Momentum (SGD with Momentum)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Helps accelerate gradient descent by keeping a moving average of past gradients.</a:t>
            </a:r>
          </a:p>
          <a:p>
            <a:r>
              <a:rPr lang="en-US" dirty="0" smtClean="0"/>
              <a:t>Works like a rolling ball that builds speed in the right direction.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432" y="3511974"/>
            <a:ext cx="2924583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0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Pseudocode</a:t>
            </a:r>
            <a:r>
              <a:rPr lang="en-US" dirty="0" smtClean="0"/>
              <a:t> of the Momentum optimizer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2540" y="1502688"/>
            <a:ext cx="436352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 Initialize parameters</a:t>
            </a:r>
          </a:p>
          <a:p>
            <a:r>
              <a:rPr lang="en-US" dirty="0" smtClean="0"/>
              <a:t>initialize weights W and biases b randomly</a:t>
            </a:r>
          </a:p>
          <a:p>
            <a:r>
              <a:rPr lang="en-US" dirty="0" smtClean="0"/>
              <a:t>initialize velocity V_W = 0 and </a:t>
            </a:r>
            <a:r>
              <a:rPr lang="en-US" dirty="0" err="1" smtClean="0"/>
              <a:t>V_b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learning_rate</a:t>
            </a:r>
            <a:r>
              <a:rPr lang="en-US" dirty="0" smtClean="0"/>
              <a:t> α</a:t>
            </a:r>
          </a:p>
          <a:p>
            <a:r>
              <a:rPr lang="en-US" dirty="0" smtClean="0"/>
              <a:t>set </a:t>
            </a:r>
            <a:r>
              <a:rPr lang="en-US" dirty="0" err="1" smtClean="0"/>
              <a:t>momentum_factor</a:t>
            </a:r>
            <a:r>
              <a:rPr lang="en-US" dirty="0" smtClean="0"/>
              <a:t> β  # typically 0.9</a:t>
            </a:r>
          </a:p>
          <a:p>
            <a:endParaRPr lang="en-US" dirty="0" smtClean="0"/>
          </a:p>
          <a:p>
            <a:r>
              <a:rPr lang="en-US" dirty="0" smtClean="0"/>
              <a:t># Repeat for each iteration (or epoch)</a:t>
            </a:r>
          </a:p>
          <a:p>
            <a:r>
              <a:rPr lang="en-US" dirty="0" smtClean="0"/>
              <a:t>for each epoch:</a:t>
            </a:r>
          </a:p>
          <a:p>
            <a:r>
              <a:rPr lang="en-US" dirty="0" smtClean="0"/>
              <a:t>    for each batch in </a:t>
            </a:r>
            <a:r>
              <a:rPr lang="en-US" dirty="0" err="1" smtClean="0"/>
              <a:t>training_data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# Compute gradients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dW</a:t>
            </a:r>
            <a:r>
              <a:rPr lang="en-US" dirty="0" smtClean="0"/>
              <a:t>, </a:t>
            </a:r>
            <a:r>
              <a:rPr lang="en-US" dirty="0" err="1" smtClean="0"/>
              <a:t>db</a:t>
            </a:r>
            <a:r>
              <a:rPr lang="en-US" dirty="0" smtClean="0"/>
              <a:t> = </a:t>
            </a:r>
            <a:r>
              <a:rPr lang="en-US" dirty="0" err="1" smtClean="0"/>
              <a:t>compute_gradients</a:t>
            </a:r>
            <a:r>
              <a:rPr lang="en-US" dirty="0" smtClean="0"/>
              <a:t>(W, b)</a:t>
            </a:r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# Update velocity</a:t>
            </a:r>
          </a:p>
          <a:p>
            <a:r>
              <a:rPr lang="en-US" dirty="0" smtClean="0"/>
              <a:t>        V_W = β * V_W + (1 - β) * </a:t>
            </a:r>
            <a:r>
              <a:rPr lang="en-US" dirty="0" err="1" smtClean="0"/>
              <a:t>dW</a:t>
            </a:r>
            <a:endParaRPr lang="en-US" dirty="0" smtClean="0"/>
          </a:p>
          <a:p>
            <a:r>
              <a:rPr lang="en-US" dirty="0" smtClean="0"/>
              <a:t>        </a:t>
            </a:r>
            <a:r>
              <a:rPr lang="en-US" dirty="0" err="1" smtClean="0"/>
              <a:t>V_b</a:t>
            </a:r>
            <a:r>
              <a:rPr lang="en-US" dirty="0" smtClean="0"/>
              <a:t> = β * </a:t>
            </a:r>
            <a:r>
              <a:rPr lang="en-US" dirty="0" err="1" smtClean="0"/>
              <a:t>V_b</a:t>
            </a:r>
            <a:r>
              <a:rPr lang="en-US" dirty="0" smtClean="0"/>
              <a:t> + (1 - β) * </a:t>
            </a:r>
            <a:r>
              <a:rPr lang="en-US" dirty="0" err="1" smtClean="0"/>
              <a:t>db</a:t>
            </a:r>
            <a:endParaRPr lang="en-US" dirty="0" smtClean="0"/>
          </a:p>
          <a:p>
            <a:r>
              <a:rPr lang="en-US" dirty="0" smtClean="0"/>
              <a:t>        </a:t>
            </a:r>
          </a:p>
          <a:p>
            <a:r>
              <a:rPr lang="en-US" dirty="0" smtClean="0"/>
              <a:t>        # Update weights and biases</a:t>
            </a:r>
          </a:p>
          <a:p>
            <a:r>
              <a:rPr lang="en-US" dirty="0" smtClean="0"/>
              <a:t>        W = W - α * V_W</a:t>
            </a:r>
          </a:p>
          <a:p>
            <a:r>
              <a:rPr lang="en-US" dirty="0" smtClean="0"/>
              <a:t>        b = b - α * </a:t>
            </a:r>
            <a:r>
              <a:rPr lang="en-US" dirty="0" err="1" smtClean="0"/>
              <a:t>V_b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523" y="1581901"/>
            <a:ext cx="7430537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8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Momentum optimizer over standard gradient descent optimizer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412013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2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Adagrad</a:t>
            </a:r>
            <a:r>
              <a:rPr lang="en-US" dirty="0" smtClean="0"/>
              <a:t> (Adaptive gradient algorithm)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err="1" smtClean="0"/>
              <a:t>Adagrad</a:t>
            </a:r>
            <a:r>
              <a:rPr lang="en-US" dirty="0" smtClean="0"/>
              <a:t> optimizer adapts the learning rate for each parameter based on the historical sum of squared gradients.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6613"/>
            <a:ext cx="6096851" cy="36962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461849" y="4612073"/>
                <a:ext cx="4399472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Key Properties: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Each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has its own learning rate that decreases over time.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Downside: </a:t>
                </a:r>
                <a:r>
                  <a:rPr lang="en-US" dirty="0" smtClean="0"/>
                  <a:t>The learning rate can shrink too much, causing training to stop prematurely. </a:t>
                </a:r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1849" y="4612073"/>
                <a:ext cx="4399472" cy="1846659"/>
              </a:xfrm>
              <a:prstGeom prst="rect">
                <a:avLst/>
              </a:prstGeom>
              <a:blipFill rotWithShape="0">
                <a:blip r:embed="rId3"/>
                <a:stretch>
                  <a:fillRect l="-2078" t="-2640" b="-4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2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RMSprop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91110"/>
            <a:ext cx="8564170" cy="1305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487" y="2508019"/>
            <a:ext cx="6439799" cy="16004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99" y="3429000"/>
            <a:ext cx="6858957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35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RMSprop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1971"/>
            <a:ext cx="878327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6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Adam Optimizer (Adaptive Moment Estimation)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040487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8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Formula for Adam weight updates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5" y="1349760"/>
            <a:ext cx="6839905" cy="52109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013" y="1690688"/>
            <a:ext cx="4993734" cy="289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3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Optimizers in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Optimizers in deep learning are algorithms that adjust the model's parameters (weights and biases) to minimize the loss function.</a:t>
            </a:r>
          </a:p>
        </p:txBody>
      </p:sp>
    </p:spTree>
    <p:extLst>
      <p:ext uri="{BB962C8B-B14F-4D97-AF65-F5344CB8AC3E}">
        <p14:creationId xmlns:p14="http://schemas.microsoft.com/office/powerpoint/2010/main" val="270796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Correction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1829"/>
            <a:ext cx="8621328" cy="11241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17392"/>
            <a:ext cx="897380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Correction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3353"/>
            <a:ext cx="5128941" cy="24499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141" y="1174023"/>
            <a:ext cx="612543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33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Correction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98201"/>
            <a:ext cx="7106728" cy="32831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9358" y="4935900"/>
            <a:ext cx="6547148" cy="19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optimizers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916644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86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Gradient Descent Variants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Gradient Descent is the foundation of most optimizers. </a:t>
            </a:r>
          </a:p>
          <a:p>
            <a:r>
              <a:rPr lang="en-US" dirty="0" smtClean="0"/>
              <a:t>There are three main types of gradient descent algorithms</a:t>
            </a:r>
          </a:p>
          <a:p>
            <a:pPr lvl="1"/>
            <a:r>
              <a:rPr lang="en-US" b="1" dirty="0" smtClean="0"/>
              <a:t>Batch Gradient Descent (Also known as gradient descent or vanilla gradient descent):</a:t>
            </a:r>
            <a:r>
              <a:rPr lang="en-US" dirty="0" smtClean="0"/>
              <a:t> Uses the entire dataset to compute gradients in each step (slow but stable).</a:t>
            </a:r>
          </a:p>
          <a:p>
            <a:pPr lvl="1"/>
            <a:r>
              <a:rPr lang="en-US" b="1" dirty="0" smtClean="0"/>
              <a:t>Stochastic Gradient Descent (SGD):</a:t>
            </a:r>
            <a:r>
              <a:rPr lang="en-US" dirty="0" smtClean="0"/>
              <a:t> Updates parameters after each training sample (faster but noisier).</a:t>
            </a:r>
          </a:p>
          <a:p>
            <a:pPr lvl="1"/>
            <a:r>
              <a:rPr lang="en-US" b="1" dirty="0" smtClean="0"/>
              <a:t>Mini-batch Gradient Descent:</a:t>
            </a:r>
            <a:r>
              <a:rPr lang="en-US" dirty="0" smtClean="0"/>
              <a:t> Uses a small subset (batch) of data to compute gradients (balance between batch and SGD).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7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 us say that we have a dataset of size 500. If we run 10 epochs, how many times the weights will be updated in gradient descent, stochastic gradient descent, and mini-batch (size 30) gradient descent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35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Let us say that we have a dataset of size 500. If we run 10 epochs, how many times the weights will be updated in gradient descent, stochastic gradient descent, and mini-batch (size 30) gradient descent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8983329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 for Regression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821381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 for different Gradient Descent Variants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7447"/>
            <a:ext cx="6697010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6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 for different Gradient Descent Variants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5261"/>
            <a:ext cx="7868748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34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 for different Gradient Descent Variants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5043"/>
            <a:ext cx="6620799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82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521</Words>
  <Application>Microsoft Office PowerPoint</Application>
  <PresentationFormat>Widescreen</PresentationFormat>
  <Paragraphs>60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Optimizers in Deep Learning</vt:lpstr>
      <vt:lpstr>Optimizers in Deep Learning</vt:lpstr>
      <vt:lpstr>Gradient Descent Variants</vt:lpstr>
      <vt:lpstr>PowerPoint Presentation</vt:lpstr>
      <vt:lpstr>PowerPoint Presentation</vt:lpstr>
      <vt:lpstr>Loss Function for Regression Problem</vt:lpstr>
      <vt:lpstr>Loss Function for different Gradient Descent Variants</vt:lpstr>
      <vt:lpstr>Loss Function for different Gradient Descent Variants</vt:lpstr>
      <vt:lpstr>Loss Function for different Gradient Descent Variants</vt:lpstr>
      <vt:lpstr>Comparison Summary</vt:lpstr>
      <vt:lpstr>Advanced Optimizers</vt:lpstr>
      <vt:lpstr>Momentum (SGD with Momentum)</vt:lpstr>
      <vt:lpstr>Pseudocode of the Momentum optimizer</vt:lpstr>
      <vt:lpstr>Advantages of Momentum optimizer over standard gradient descent optimizer</vt:lpstr>
      <vt:lpstr>Adagrad (Adaptive gradient algorithm)</vt:lpstr>
      <vt:lpstr>RMSprop</vt:lpstr>
      <vt:lpstr>RMSprop</vt:lpstr>
      <vt:lpstr>Adam Optimizer (Adaptive Moment Estimation)</vt:lpstr>
      <vt:lpstr>Formula for Adam weight updates</vt:lpstr>
      <vt:lpstr>Bias Correction</vt:lpstr>
      <vt:lpstr>Bias Correction</vt:lpstr>
      <vt:lpstr>Bias Correction</vt:lpstr>
      <vt:lpstr>Comparison between optimizers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Optimizers in Deep Learning</dc:title>
  <dc:creator>ASUS</dc:creator>
  <cp:lastModifiedBy>ASUS</cp:lastModifiedBy>
  <cp:revision>11</cp:revision>
  <dcterms:created xsi:type="dcterms:W3CDTF">2025-03-22T17:01:08Z</dcterms:created>
  <dcterms:modified xsi:type="dcterms:W3CDTF">2025-03-22T19:13:42Z</dcterms:modified>
</cp:coreProperties>
</file>