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9" r:id="rId10"/>
    <p:sldId id="290" r:id="rId11"/>
    <p:sldId id="291" r:id="rId12"/>
    <p:sldId id="292" r:id="rId13"/>
    <p:sldId id="264" r:id="rId14"/>
    <p:sldId id="265" r:id="rId15"/>
    <p:sldId id="266" r:id="rId16"/>
    <p:sldId id="267" r:id="rId17"/>
    <p:sldId id="268" r:id="rId18"/>
    <p:sldId id="269" r:id="rId19"/>
    <p:sldId id="270" r:id="rId20"/>
    <p:sldId id="271" r:id="rId21"/>
    <p:sldId id="272" r:id="rId22"/>
    <p:sldId id="273" r:id="rId23"/>
    <p:sldId id="274" r:id="rId24"/>
    <p:sldId id="293" r:id="rId25"/>
    <p:sldId id="294" r:id="rId26"/>
    <p:sldId id="275" r:id="rId27"/>
    <p:sldId id="278" r:id="rId28"/>
    <p:sldId id="276" r:id="rId29"/>
    <p:sldId id="277" r:id="rId30"/>
    <p:sldId id="279" r:id="rId31"/>
    <p:sldId id="280" r:id="rId32"/>
    <p:sldId id="281" r:id="rId33"/>
    <p:sldId id="282" r:id="rId34"/>
    <p:sldId id="283" r:id="rId35"/>
    <p:sldId id="284" r:id="rId36"/>
    <p:sldId id="288" r:id="rId37"/>
    <p:sldId id="285" r:id="rId38"/>
    <p:sldId id="286" r:id="rId39"/>
    <p:sldId id="28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varScale="1">
        <p:scale>
          <a:sx n="88" d="100"/>
          <a:sy n="88" d="100"/>
        </p:scale>
        <p:origin x="374" y="48"/>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62DB0-3A32-41AC-860A-AE2D32A8D11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2C0750-D38E-4215-94C6-C734561C5AB1}" type="slidenum">
              <a:rPr lang="en-US" smtClean="0"/>
              <a:t>‹#›</a:t>
            </a:fld>
            <a:endParaRPr lang="en-US"/>
          </a:p>
        </p:txBody>
      </p:sp>
    </p:spTree>
    <p:extLst>
      <p:ext uri="{BB962C8B-B14F-4D97-AF65-F5344CB8AC3E}">
        <p14:creationId xmlns:p14="http://schemas.microsoft.com/office/powerpoint/2010/main" val="111235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62DB0-3A32-41AC-860A-AE2D32A8D11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2C0750-D38E-4215-94C6-C734561C5AB1}" type="slidenum">
              <a:rPr lang="en-US" smtClean="0"/>
              <a:t>‹#›</a:t>
            </a:fld>
            <a:endParaRPr lang="en-US"/>
          </a:p>
        </p:txBody>
      </p:sp>
    </p:spTree>
    <p:extLst>
      <p:ext uri="{BB962C8B-B14F-4D97-AF65-F5344CB8AC3E}">
        <p14:creationId xmlns:p14="http://schemas.microsoft.com/office/powerpoint/2010/main" val="206167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62DB0-3A32-41AC-860A-AE2D32A8D11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2C0750-D38E-4215-94C6-C734561C5AB1}" type="slidenum">
              <a:rPr lang="en-US" smtClean="0"/>
              <a:t>‹#›</a:t>
            </a:fld>
            <a:endParaRPr lang="en-US"/>
          </a:p>
        </p:txBody>
      </p:sp>
    </p:spTree>
    <p:extLst>
      <p:ext uri="{BB962C8B-B14F-4D97-AF65-F5344CB8AC3E}">
        <p14:creationId xmlns:p14="http://schemas.microsoft.com/office/powerpoint/2010/main" val="366498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62DB0-3A32-41AC-860A-AE2D32A8D11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2C0750-D38E-4215-94C6-C734561C5AB1}" type="slidenum">
              <a:rPr lang="en-US" smtClean="0"/>
              <a:t>‹#›</a:t>
            </a:fld>
            <a:endParaRPr lang="en-US"/>
          </a:p>
        </p:txBody>
      </p:sp>
    </p:spTree>
    <p:extLst>
      <p:ext uri="{BB962C8B-B14F-4D97-AF65-F5344CB8AC3E}">
        <p14:creationId xmlns:p14="http://schemas.microsoft.com/office/powerpoint/2010/main" val="333931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62DB0-3A32-41AC-860A-AE2D32A8D114}"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2C0750-D38E-4215-94C6-C734561C5AB1}" type="slidenum">
              <a:rPr lang="en-US" smtClean="0"/>
              <a:t>‹#›</a:t>
            </a:fld>
            <a:endParaRPr lang="en-US"/>
          </a:p>
        </p:txBody>
      </p:sp>
    </p:spTree>
    <p:extLst>
      <p:ext uri="{BB962C8B-B14F-4D97-AF65-F5344CB8AC3E}">
        <p14:creationId xmlns:p14="http://schemas.microsoft.com/office/powerpoint/2010/main" val="410132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62DB0-3A32-41AC-860A-AE2D32A8D114}"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2C0750-D38E-4215-94C6-C734561C5AB1}" type="slidenum">
              <a:rPr lang="en-US" smtClean="0"/>
              <a:t>‹#›</a:t>
            </a:fld>
            <a:endParaRPr lang="en-US"/>
          </a:p>
        </p:txBody>
      </p:sp>
    </p:spTree>
    <p:extLst>
      <p:ext uri="{BB962C8B-B14F-4D97-AF65-F5344CB8AC3E}">
        <p14:creationId xmlns:p14="http://schemas.microsoft.com/office/powerpoint/2010/main" val="327105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62DB0-3A32-41AC-860A-AE2D32A8D114}" type="datetimeFigureOut">
              <a:rPr lang="en-US" smtClean="0"/>
              <a:t>1/18/2025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2C0750-D38E-4215-94C6-C734561C5AB1}" type="slidenum">
              <a:rPr lang="en-US" smtClean="0"/>
              <a:t>‹#›</a:t>
            </a:fld>
            <a:endParaRPr lang="en-US"/>
          </a:p>
        </p:txBody>
      </p:sp>
    </p:spTree>
    <p:extLst>
      <p:ext uri="{BB962C8B-B14F-4D97-AF65-F5344CB8AC3E}">
        <p14:creationId xmlns:p14="http://schemas.microsoft.com/office/powerpoint/2010/main" val="65897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62DB0-3A32-41AC-860A-AE2D32A8D114}" type="datetimeFigureOut">
              <a:rPr lang="en-US" smtClean="0"/>
              <a:t>1/18/2025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2C0750-D38E-4215-94C6-C734561C5AB1}" type="slidenum">
              <a:rPr lang="en-US" smtClean="0"/>
              <a:t>‹#›</a:t>
            </a:fld>
            <a:endParaRPr lang="en-US"/>
          </a:p>
        </p:txBody>
      </p:sp>
    </p:spTree>
    <p:extLst>
      <p:ext uri="{BB962C8B-B14F-4D97-AF65-F5344CB8AC3E}">
        <p14:creationId xmlns:p14="http://schemas.microsoft.com/office/powerpoint/2010/main" val="2723932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62DB0-3A32-41AC-860A-AE2D32A8D114}" type="datetimeFigureOut">
              <a:rPr lang="en-US" smtClean="0"/>
              <a:t>1/18/2025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2C0750-D38E-4215-94C6-C734561C5AB1}" type="slidenum">
              <a:rPr lang="en-US" smtClean="0"/>
              <a:t>‹#›</a:t>
            </a:fld>
            <a:endParaRPr lang="en-US"/>
          </a:p>
        </p:txBody>
      </p:sp>
    </p:spTree>
    <p:extLst>
      <p:ext uri="{BB962C8B-B14F-4D97-AF65-F5344CB8AC3E}">
        <p14:creationId xmlns:p14="http://schemas.microsoft.com/office/powerpoint/2010/main" val="1853707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62DB0-3A32-41AC-860A-AE2D32A8D114}"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2C0750-D38E-4215-94C6-C734561C5AB1}" type="slidenum">
              <a:rPr lang="en-US" smtClean="0"/>
              <a:t>‹#›</a:t>
            </a:fld>
            <a:endParaRPr lang="en-US"/>
          </a:p>
        </p:txBody>
      </p:sp>
    </p:spTree>
    <p:extLst>
      <p:ext uri="{BB962C8B-B14F-4D97-AF65-F5344CB8AC3E}">
        <p14:creationId xmlns:p14="http://schemas.microsoft.com/office/powerpoint/2010/main" val="2248117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62DB0-3A32-41AC-860A-AE2D32A8D114}"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2C0750-D38E-4215-94C6-C734561C5AB1}" type="slidenum">
              <a:rPr lang="en-US" smtClean="0"/>
              <a:t>‹#›</a:t>
            </a:fld>
            <a:endParaRPr lang="en-US"/>
          </a:p>
        </p:txBody>
      </p:sp>
    </p:spTree>
    <p:extLst>
      <p:ext uri="{BB962C8B-B14F-4D97-AF65-F5344CB8AC3E}">
        <p14:creationId xmlns:p14="http://schemas.microsoft.com/office/powerpoint/2010/main" val="3691044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62DB0-3A32-41AC-860A-AE2D32A8D114}" type="datetimeFigureOut">
              <a:rPr lang="en-US" smtClean="0"/>
              <a:t>1/18/2025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C0750-D38E-4215-94C6-C734561C5AB1}" type="slidenum">
              <a:rPr lang="en-US" smtClean="0"/>
              <a:t>‹#›</a:t>
            </a:fld>
            <a:endParaRPr lang="en-US"/>
          </a:p>
        </p:txBody>
      </p:sp>
    </p:spTree>
    <p:extLst>
      <p:ext uri="{BB962C8B-B14F-4D97-AF65-F5344CB8AC3E}">
        <p14:creationId xmlns:p14="http://schemas.microsoft.com/office/powerpoint/2010/main" val="3987599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260.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tatcrunch.com/applets/type3&amp;coi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Probability and Information Theory</a:t>
            </a:r>
            <a:endParaRPr lang="en-US" dirty="0"/>
          </a:p>
        </p:txBody>
      </p:sp>
      <p:sp>
        <p:nvSpPr>
          <p:cNvPr id="3" name="Subtitle 2"/>
          <p:cNvSpPr>
            <a:spLocks noGrp="1"/>
          </p:cNvSpPr>
          <p:nvPr>
            <p:ph type="subTitle" idx="1"/>
          </p:nvPr>
        </p:nvSpPr>
        <p:spPr/>
        <p:txBody>
          <a:bodyPr/>
          <a:lstStyle/>
          <a:p>
            <a:r>
              <a:rPr lang="en-US" dirty="0" smtClean="0"/>
              <a:t>Dr. </a:t>
            </a:r>
            <a:r>
              <a:rPr lang="en-US" dirty="0" err="1" smtClean="0"/>
              <a:t>Sifat</a:t>
            </a:r>
            <a:r>
              <a:rPr lang="en-US" dirty="0" smtClean="0"/>
              <a:t> </a:t>
            </a:r>
            <a:r>
              <a:rPr lang="en-US" dirty="0" err="1" smtClean="0"/>
              <a:t>Momen</a:t>
            </a:r>
            <a:endParaRPr lang="en-US" dirty="0"/>
          </a:p>
        </p:txBody>
      </p:sp>
    </p:spTree>
    <p:extLst>
      <p:ext uri="{BB962C8B-B14F-4D97-AF65-F5344CB8AC3E}">
        <p14:creationId xmlns:p14="http://schemas.microsoft.com/office/powerpoint/2010/main" val="1709011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1 Solution </a:t>
            </a:r>
            <a:endParaRPr lang="en-US" dirty="0"/>
          </a:p>
        </p:txBody>
      </p:sp>
      <p:pic>
        <p:nvPicPr>
          <p:cNvPr id="4" name="Picture 3"/>
          <p:cNvPicPr>
            <a:picLocks noChangeAspect="1"/>
          </p:cNvPicPr>
          <p:nvPr/>
        </p:nvPicPr>
        <p:blipFill>
          <a:blip r:embed="rId2"/>
          <a:stretch>
            <a:fillRect/>
          </a:stretch>
        </p:blipFill>
        <p:spPr>
          <a:xfrm>
            <a:off x="838200" y="1423951"/>
            <a:ext cx="9716856" cy="533474"/>
          </a:xfrm>
          <a:prstGeom prst="rect">
            <a:avLst/>
          </a:prstGeom>
        </p:spPr>
      </p:pic>
      <p:pic>
        <p:nvPicPr>
          <p:cNvPr id="3" name="Picture 2"/>
          <p:cNvPicPr>
            <a:picLocks noChangeAspect="1"/>
          </p:cNvPicPr>
          <p:nvPr/>
        </p:nvPicPr>
        <p:blipFill>
          <a:blip r:embed="rId3"/>
          <a:stretch>
            <a:fillRect/>
          </a:stretch>
        </p:blipFill>
        <p:spPr>
          <a:xfrm>
            <a:off x="838200" y="1957425"/>
            <a:ext cx="7995249" cy="4882535"/>
          </a:xfrm>
          <a:prstGeom prst="rect">
            <a:avLst/>
          </a:prstGeom>
        </p:spPr>
      </p:pic>
      <p:pic>
        <p:nvPicPr>
          <p:cNvPr id="5" name="Picture 4"/>
          <p:cNvPicPr>
            <a:picLocks noChangeAspect="1"/>
          </p:cNvPicPr>
          <p:nvPr/>
        </p:nvPicPr>
        <p:blipFill>
          <a:blip r:embed="rId4"/>
          <a:stretch>
            <a:fillRect/>
          </a:stretch>
        </p:blipFill>
        <p:spPr>
          <a:xfrm>
            <a:off x="7142672" y="1892144"/>
            <a:ext cx="4550144" cy="1124107"/>
          </a:xfrm>
          <a:prstGeom prst="rect">
            <a:avLst/>
          </a:prstGeom>
        </p:spPr>
      </p:pic>
      <p:pic>
        <p:nvPicPr>
          <p:cNvPr id="6" name="Picture 5"/>
          <p:cNvPicPr>
            <a:picLocks noChangeAspect="1"/>
          </p:cNvPicPr>
          <p:nvPr/>
        </p:nvPicPr>
        <p:blipFill>
          <a:blip r:embed="rId5"/>
          <a:stretch>
            <a:fillRect/>
          </a:stretch>
        </p:blipFill>
        <p:spPr>
          <a:xfrm>
            <a:off x="8922188" y="3016251"/>
            <a:ext cx="3265736" cy="2164926"/>
          </a:xfrm>
          <a:prstGeom prst="rect">
            <a:avLst/>
          </a:prstGeom>
        </p:spPr>
      </p:pic>
    </p:spTree>
    <p:extLst>
      <p:ext uri="{BB962C8B-B14F-4D97-AF65-F5344CB8AC3E}">
        <p14:creationId xmlns:p14="http://schemas.microsoft.com/office/powerpoint/2010/main" val="3371444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2 </a:t>
            </a:r>
            <a:endParaRPr lang="en-US" dirty="0"/>
          </a:p>
        </p:txBody>
      </p:sp>
      <p:pic>
        <p:nvPicPr>
          <p:cNvPr id="4" name="Picture 3"/>
          <p:cNvPicPr>
            <a:picLocks noChangeAspect="1"/>
          </p:cNvPicPr>
          <p:nvPr/>
        </p:nvPicPr>
        <p:blipFill>
          <a:blip r:embed="rId2"/>
          <a:stretch>
            <a:fillRect/>
          </a:stretch>
        </p:blipFill>
        <p:spPr>
          <a:xfrm>
            <a:off x="838200" y="1378549"/>
            <a:ext cx="9745435" cy="857370"/>
          </a:xfrm>
          <a:prstGeom prst="rect">
            <a:avLst/>
          </a:prstGeom>
        </p:spPr>
      </p:pic>
    </p:spTree>
    <p:extLst>
      <p:ext uri="{BB962C8B-B14F-4D97-AF65-F5344CB8AC3E}">
        <p14:creationId xmlns:p14="http://schemas.microsoft.com/office/powerpoint/2010/main" val="3938419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2 Solution </a:t>
            </a:r>
            <a:endParaRPr lang="en-US" dirty="0"/>
          </a:p>
        </p:txBody>
      </p:sp>
      <p:pic>
        <p:nvPicPr>
          <p:cNvPr id="4" name="Picture 3"/>
          <p:cNvPicPr>
            <a:picLocks noChangeAspect="1"/>
          </p:cNvPicPr>
          <p:nvPr/>
        </p:nvPicPr>
        <p:blipFill>
          <a:blip r:embed="rId2"/>
          <a:stretch>
            <a:fillRect/>
          </a:stretch>
        </p:blipFill>
        <p:spPr>
          <a:xfrm>
            <a:off x="838200" y="1378549"/>
            <a:ext cx="9745435" cy="857370"/>
          </a:xfrm>
          <a:prstGeom prst="rect">
            <a:avLst/>
          </a:prstGeom>
        </p:spPr>
      </p:pic>
      <p:pic>
        <p:nvPicPr>
          <p:cNvPr id="3" name="Picture 2"/>
          <p:cNvPicPr>
            <a:picLocks noChangeAspect="1"/>
          </p:cNvPicPr>
          <p:nvPr/>
        </p:nvPicPr>
        <p:blipFill>
          <a:blip r:embed="rId3"/>
          <a:stretch>
            <a:fillRect/>
          </a:stretch>
        </p:blipFill>
        <p:spPr>
          <a:xfrm>
            <a:off x="2329131" y="2235919"/>
            <a:ext cx="7060051" cy="4045181"/>
          </a:xfrm>
          <a:prstGeom prst="rect">
            <a:avLst/>
          </a:prstGeom>
        </p:spPr>
      </p:pic>
    </p:spTree>
    <p:extLst>
      <p:ext uri="{BB962C8B-B14F-4D97-AF65-F5344CB8AC3E}">
        <p14:creationId xmlns:p14="http://schemas.microsoft.com/office/powerpoint/2010/main" val="467872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Variable</a:t>
            </a:r>
            <a:endParaRPr lang="en-US" dirty="0"/>
          </a:p>
        </p:txBody>
      </p:sp>
      <p:sp>
        <p:nvSpPr>
          <p:cNvPr id="3" name="Content Placeholder 2"/>
          <p:cNvSpPr>
            <a:spLocks noGrp="1"/>
          </p:cNvSpPr>
          <p:nvPr>
            <p:ph idx="1"/>
          </p:nvPr>
        </p:nvSpPr>
        <p:spPr/>
        <p:txBody>
          <a:bodyPr/>
          <a:lstStyle/>
          <a:p>
            <a:r>
              <a:rPr lang="en-US" dirty="0" smtClean="0"/>
              <a:t>A </a:t>
            </a:r>
            <a:r>
              <a:rPr lang="en-US" b="1" dirty="0" smtClean="0"/>
              <a:t>continuous variable</a:t>
            </a:r>
            <a:r>
              <a:rPr lang="en-US" dirty="0" smtClean="0"/>
              <a:t> is a type of random variable that can take on an infinite number of possible values within a given range. These values are uncountable and are often measurements.</a:t>
            </a:r>
          </a:p>
          <a:p>
            <a:r>
              <a:rPr lang="en-US" b="1" dirty="0" smtClean="0"/>
              <a:t>Examples</a:t>
            </a:r>
            <a:r>
              <a:rPr lang="en-US" dirty="0" smtClean="0"/>
              <a:t>:</a:t>
            </a:r>
          </a:p>
          <a:p>
            <a:pPr lvl="1"/>
            <a:r>
              <a:rPr lang="en-US" dirty="0" smtClean="0"/>
              <a:t>Height of a person (e.g., 5.7 feet, 5.71 feet, 5.713 feet, etc.).</a:t>
            </a:r>
          </a:p>
          <a:p>
            <a:pPr lvl="1"/>
            <a:r>
              <a:rPr lang="en-US" dirty="0" smtClean="0"/>
              <a:t>Temperature in a city (e.g., 25.3°C, 25.31°C, etc.).</a:t>
            </a:r>
          </a:p>
          <a:p>
            <a:pPr lvl="1"/>
            <a:r>
              <a:rPr lang="en-US" dirty="0" smtClean="0"/>
              <a:t>Time taken to finish a task (e.g., 12.5 seconds, 12.51 seconds, etc.).</a:t>
            </a:r>
          </a:p>
          <a:p>
            <a:pPr marL="0" indent="0">
              <a:buNone/>
            </a:pPr>
            <a:endParaRPr lang="en-US" dirty="0"/>
          </a:p>
        </p:txBody>
      </p:sp>
    </p:spTree>
    <p:extLst>
      <p:ext uri="{BB962C8B-B14F-4D97-AF65-F5344CB8AC3E}">
        <p14:creationId xmlns:p14="http://schemas.microsoft.com/office/powerpoint/2010/main" val="4278995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Density Function</a:t>
            </a:r>
            <a:endParaRPr lang="en-US" dirty="0"/>
          </a:p>
        </p:txBody>
      </p:sp>
      <p:sp>
        <p:nvSpPr>
          <p:cNvPr id="3" name="Content Placeholder 2"/>
          <p:cNvSpPr>
            <a:spLocks noGrp="1"/>
          </p:cNvSpPr>
          <p:nvPr>
            <p:ph idx="1"/>
          </p:nvPr>
        </p:nvSpPr>
        <p:spPr/>
        <p:txBody>
          <a:bodyPr/>
          <a:lstStyle/>
          <a:p>
            <a:r>
              <a:rPr lang="en-US" dirty="0" smtClean="0"/>
              <a:t>A </a:t>
            </a:r>
            <a:r>
              <a:rPr lang="en-US" b="1" dirty="0" smtClean="0"/>
              <a:t>probability density function (PDF)</a:t>
            </a:r>
            <a:r>
              <a:rPr lang="en-US" dirty="0" smtClean="0"/>
              <a:t> describes the probability distribution of a continuous random variable. Unlike the PMF for discrete variables, the PDF does not give the probability of the random variable taking a specific value (since the probability at a single point is zero). Instead, it defines the likelihood of the variable falling within a particular range.</a:t>
            </a:r>
            <a:endParaRPr lang="en-US" dirty="0"/>
          </a:p>
        </p:txBody>
      </p:sp>
    </p:spTree>
    <p:extLst>
      <p:ext uri="{BB962C8B-B14F-4D97-AF65-F5344CB8AC3E}">
        <p14:creationId xmlns:p14="http://schemas.microsoft.com/office/powerpoint/2010/main" val="1223548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PDF – Key Properties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 PDF </a:t>
                </a:r>
                <a:r>
                  <a:rPr lang="en-US" i="1" dirty="0" smtClean="0"/>
                  <a:t>f(x)</a:t>
                </a:r>
                <a:r>
                  <a:rPr lang="en-US" dirty="0" smtClean="0"/>
                  <a:t> is non-negative for all </a:t>
                </a:r>
                <a:r>
                  <a:rPr lang="en-US" i="1" dirty="0" smtClean="0"/>
                  <a:t>x</a:t>
                </a:r>
              </a:p>
              <a:p>
                <a:pPr lvl="1"/>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≥0 </m:t>
                    </m:r>
                  </m:oMath>
                </a14:m>
                <a:r>
                  <a:rPr lang="en-US" dirty="0" smtClean="0"/>
                  <a:t>, for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a14:m>
                <a:endParaRPr lang="en-US" dirty="0">
                  <a:ea typeface="Cambria Math" panose="02040503050406030204" pitchFamily="18" charset="0"/>
                </a:endParaRPr>
              </a:p>
              <a:p>
                <a:r>
                  <a:rPr lang="en-US" dirty="0" smtClean="0"/>
                  <a:t>The total area under the curve of the PDF is 1</a:t>
                </a:r>
              </a:p>
              <a:p>
                <a:pPr lvl="1"/>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en-US"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𝑑𝑥</m:t>
                        </m:r>
                        <m:r>
                          <a:rPr lang="en-US" b="0" i="1" smtClean="0">
                            <a:latin typeface="Cambria Math" panose="02040503050406030204" pitchFamily="18" charset="0"/>
                          </a:rPr>
                          <m:t>=1</m:t>
                        </m:r>
                      </m:e>
                    </m:nary>
                  </m:oMath>
                </a14:m>
                <a:endParaRPr lang="en-US" dirty="0" smtClean="0"/>
              </a:p>
              <a:p>
                <a:r>
                  <a:rPr lang="en-US" dirty="0" smtClean="0"/>
                  <a:t>The probability of the random variable X falling in a range [</a:t>
                </a:r>
                <a:r>
                  <a:rPr lang="en-US" dirty="0" err="1" smtClean="0"/>
                  <a:t>a,b</a:t>
                </a:r>
                <a:r>
                  <a:rPr lang="en-US" dirty="0" smtClean="0"/>
                  <a:t>]is given by the integral of the PDF over that range:</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X</m:t>
                        </m:r>
                        <m: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 </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𝑎</m:t>
                        </m:r>
                      </m:sub>
                      <m:sup>
                        <m:r>
                          <a:rPr lang="en-US" b="0" i="1" smtClean="0">
                            <a:latin typeface="Cambria Math" panose="02040503050406030204" pitchFamily="18" charset="0"/>
                            <a:ea typeface="Cambria Math" panose="02040503050406030204" pitchFamily="18" charset="0"/>
                          </a:rPr>
                          <m:t>𝑏</m:t>
                        </m:r>
                      </m:sup>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𝑑𝑥</m:t>
                        </m:r>
                      </m:e>
                    </m:nary>
                  </m:oMath>
                </a14:m>
                <a:endParaRPr lang="en-US" dirty="0" smtClean="0">
                  <a:ea typeface="Cambria Math" panose="02040503050406030204" pitchFamily="18" charset="0"/>
                </a:endParaRPr>
              </a:p>
              <a:p>
                <a:pPr marL="0" indent="0">
                  <a:buNone/>
                </a:pPr>
                <a:endParaRPr lang="en-US" dirty="0" smtClean="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3632896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Conditional probability is the probability of an event occurring given that another event has already occurred. It quantifies the likelihood of one event happening under the condition that another event is known to have happened.</a:t>
                </a:r>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en>
                    </m:f>
                  </m:oMath>
                </a14:m>
                <a:r>
                  <a:rPr lang="en-US" dirty="0" smtClean="0"/>
                  <a:t> , provided P(B) &gt; 0</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131850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Rule of Conditional Probabilities</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chain rule</a:t>
            </a:r>
            <a:r>
              <a:rPr lang="en-US" dirty="0" smtClean="0"/>
              <a:t> is a fundamental principle in probability theory that expresses the joint probability of multiple events in terms of conditional probabilities. It provides a way to break down the joint probability of several events into a product of sequential probabilities.</a:t>
            </a:r>
          </a:p>
          <a:p>
            <a:r>
              <a:rPr lang="en-US" b="1" dirty="0" smtClean="0"/>
              <a:t>Joint probability</a:t>
            </a:r>
            <a:r>
              <a:rPr lang="en-US" dirty="0" smtClean="0"/>
              <a:t> is the probability of two or more events occurring simultaneously. It describes the likelihood of multiple events happening together and is a key concept in probability theory.</a:t>
            </a:r>
            <a:endParaRPr lang="en-US" dirty="0"/>
          </a:p>
        </p:txBody>
      </p:sp>
    </p:spTree>
    <p:extLst>
      <p:ext uri="{BB962C8B-B14F-4D97-AF65-F5344CB8AC3E}">
        <p14:creationId xmlns:p14="http://schemas.microsoft.com/office/powerpoint/2010/main" val="3280892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Rule of Conditional Probabilities</a:t>
            </a:r>
            <a:endParaRPr lang="en-US" dirty="0"/>
          </a:p>
        </p:txBody>
      </p:sp>
      <p:pic>
        <p:nvPicPr>
          <p:cNvPr id="4" name="Picture 3"/>
          <p:cNvPicPr>
            <a:picLocks noChangeAspect="1"/>
          </p:cNvPicPr>
          <p:nvPr/>
        </p:nvPicPr>
        <p:blipFill>
          <a:blip r:embed="rId2"/>
          <a:stretch>
            <a:fillRect/>
          </a:stretch>
        </p:blipFill>
        <p:spPr>
          <a:xfrm>
            <a:off x="752210" y="1825625"/>
            <a:ext cx="10221751" cy="1019317"/>
          </a:xfrm>
          <a:prstGeom prst="rect">
            <a:avLst/>
          </a:prstGeom>
        </p:spPr>
      </p:pic>
    </p:spTree>
    <p:extLst>
      <p:ext uri="{BB962C8B-B14F-4D97-AF65-F5344CB8AC3E}">
        <p14:creationId xmlns:p14="http://schemas.microsoft.com/office/powerpoint/2010/main" val="3086960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57531" y="331802"/>
            <a:ext cx="8660921" cy="6184952"/>
          </a:xfrm>
          <a:prstGeom prst="rect">
            <a:avLst/>
          </a:prstGeom>
        </p:spPr>
      </p:pic>
    </p:spTree>
    <p:extLst>
      <p:ext uri="{BB962C8B-B14F-4D97-AF65-F5344CB8AC3E}">
        <p14:creationId xmlns:p14="http://schemas.microsoft.com/office/powerpoint/2010/main" val="3509318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Theory</a:t>
            </a:r>
            <a:endParaRPr lang="en-US" dirty="0"/>
          </a:p>
        </p:txBody>
      </p:sp>
      <p:sp>
        <p:nvSpPr>
          <p:cNvPr id="3" name="Content Placeholder 2"/>
          <p:cNvSpPr>
            <a:spLocks noGrp="1"/>
          </p:cNvSpPr>
          <p:nvPr>
            <p:ph idx="1"/>
          </p:nvPr>
        </p:nvSpPr>
        <p:spPr/>
        <p:txBody>
          <a:bodyPr/>
          <a:lstStyle/>
          <a:p>
            <a:r>
              <a:rPr lang="en-US" dirty="0" smtClean="0"/>
              <a:t>Mathematical framework for representing uncertain statements.</a:t>
            </a:r>
          </a:p>
          <a:p>
            <a:r>
              <a:rPr lang="en-US" dirty="0" smtClean="0"/>
              <a:t>Provides a means of quantifying uncertainty as well as axioms for deriving new uncertain statements</a:t>
            </a:r>
            <a:r>
              <a:rPr lang="en-US" dirty="0" smtClean="0"/>
              <a:t>.</a:t>
            </a:r>
          </a:p>
          <a:p>
            <a:r>
              <a:rPr lang="en-US" dirty="0" smtClean="0"/>
              <a:t>Axiom = statement/proposition which is regarded as being established, accepted or self-evidently true.</a:t>
            </a:r>
            <a:endParaRPr lang="en-US" dirty="0" smtClean="0"/>
          </a:p>
        </p:txBody>
      </p:sp>
    </p:spTree>
    <p:extLst>
      <p:ext uri="{BB962C8B-B14F-4D97-AF65-F5344CB8AC3E}">
        <p14:creationId xmlns:p14="http://schemas.microsoft.com/office/powerpoint/2010/main" val="2651377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a:t>
            </a:r>
            <a:endParaRPr lang="en-US" dirty="0"/>
          </a:p>
        </p:txBody>
      </p:sp>
      <p:pic>
        <p:nvPicPr>
          <p:cNvPr id="4" name="Picture 3"/>
          <p:cNvPicPr>
            <a:picLocks noChangeAspect="1"/>
          </p:cNvPicPr>
          <p:nvPr/>
        </p:nvPicPr>
        <p:blipFill>
          <a:blip r:embed="rId2"/>
          <a:stretch>
            <a:fillRect/>
          </a:stretch>
        </p:blipFill>
        <p:spPr>
          <a:xfrm>
            <a:off x="1409046" y="1585655"/>
            <a:ext cx="9373908" cy="3686689"/>
          </a:xfrm>
          <a:prstGeom prst="rect">
            <a:avLst/>
          </a:prstGeom>
        </p:spPr>
      </p:pic>
    </p:spTree>
    <p:extLst>
      <p:ext uri="{BB962C8B-B14F-4D97-AF65-F5344CB8AC3E}">
        <p14:creationId xmlns:p14="http://schemas.microsoft.com/office/powerpoint/2010/main" val="40057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Variance</a:t>
            </a:r>
            <a:endParaRPr lang="en-US" dirty="0"/>
          </a:p>
        </p:txBody>
      </p:sp>
      <p:pic>
        <p:nvPicPr>
          <p:cNvPr id="4" name="Picture 3"/>
          <p:cNvPicPr>
            <a:picLocks noChangeAspect="1"/>
          </p:cNvPicPr>
          <p:nvPr/>
        </p:nvPicPr>
        <p:blipFill>
          <a:blip r:embed="rId2"/>
          <a:stretch>
            <a:fillRect/>
          </a:stretch>
        </p:blipFill>
        <p:spPr>
          <a:xfrm>
            <a:off x="2033020" y="1647576"/>
            <a:ext cx="8125959" cy="3562847"/>
          </a:xfrm>
          <a:prstGeom prst="rect">
            <a:avLst/>
          </a:prstGeom>
        </p:spPr>
      </p:pic>
    </p:spTree>
    <p:extLst>
      <p:ext uri="{BB962C8B-B14F-4D97-AF65-F5344CB8AC3E}">
        <p14:creationId xmlns:p14="http://schemas.microsoft.com/office/powerpoint/2010/main" val="3255760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3415" y="666364"/>
            <a:ext cx="8745170" cy="5525271"/>
          </a:xfrm>
          <a:prstGeom prst="rect">
            <a:avLst/>
          </a:prstGeom>
        </p:spPr>
      </p:pic>
    </p:spTree>
    <p:extLst>
      <p:ext uri="{BB962C8B-B14F-4D97-AF65-F5344CB8AC3E}">
        <p14:creationId xmlns:p14="http://schemas.microsoft.com/office/powerpoint/2010/main" val="3191541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a:t>
            </a:r>
            <a:endParaRPr lang="en-US" dirty="0"/>
          </a:p>
        </p:txBody>
      </p:sp>
      <p:pic>
        <p:nvPicPr>
          <p:cNvPr id="4" name="Picture 3"/>
          <p:cNvPicPr>
            <a:picLocks noChangeAspect="1"/>
          </p:cNvPicPr>
          <p:nvPr/>
        </p:nvPicPr>
        <p:blipFill>
          <a:blip r:embed="rId2"/>
          <a:stretch>
            <a:fillRect/>
          </a:stretch>
        </p:blipFill>
        <p:spPr>
          <a:xfrm>
            <a:off x="2023494" y="1599944"/>
            <a:ext cx="8145012" cy="3658111"/>
          </a:xfrm>
          <a:prstGeom prst="rect">
            <a:avLst/>
          </a:prstGeom>
        </p:spPr>
      </p:pic>
      <p:pic>
        <p:nvPicPr>
          <p:cNvPr id="5" name="Picture 4"/>
          <p:cNvPicPr>
            <a:picLocks noChangeAspect="1"/>
          </p:cNvPicPr>
          <p:nvPr/>
        </p:nvPicPr>
        <p:blipFill>
          <a:blip r:embed="rId3"/>
          <a:stretch>
            <a:fillRect/>
          </a:stretch>
        </p:blipFill>
        <p:spPr>
          <a:xfrm>
            <a:off x="1043796" y="5162476"/>
            <a:ext cx="6246668" cy="1695524"/>
          </a:xfrm>
          <a:prstGeom prst="rect">
            <a:avLst/>
          </a:prstGeom>
        </p:spPr>
      </p:pic>
    </p:spTree>
    <p:extLst>
      <p:ext uri="{BB962C8B-B14F-4D97-AF65-F5344CB8AC3E}">
        <p14:creationId xmlns:p14="http://schemas.microsoft.com/office/powerpoint/2010/main" val="21767741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the covariance of X and Y</a:t>
            </a:r>
            <a:endParaRPr lang="en-US" dirty="0"/>
          </a:p>
        </p:txBody>
      </p:sp>
      <p:pic>
        <p:nvPicPr>
          <p:cNvPr id="4" name="Picture 3"/>
          <p:cNvPicPr>
            <a:picLocks noChangeAspect="1"/>
          </p:cNvPicPr>
          <p:nvPr/>
        </p:nvPicPr>
        <p:blipFill>
          <a:blip r:embed="rId2"/>
          <a:stretch>
            <a:fillRect/>
          </a:stretch>
        </p:blipFill>
        <p:spPr>
          <a:xfrm>
            <a:off x="762282" y="1517080"/>
            <a:ext cx="8821381" cy="2581635"/>
          </a:xfrm>
          <a:prstGeom prst="rect">
            <a:avLst/>
          </a:prstGeom>
        </p:spPr>
      </p:pic>
    </p:spTree>
    <p:extLst>
      <p:ext uri="{BB962C8B-B14F-4D97-AF65-F5344CB8AC3E}">
        <p14:creationId xmlns:p14="http://schemas.microsoft.com/office/powerpoint/2010/main" val="26384840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286"/>
          </a:xfrm>
        </p:spPr>
        <p:txBody>
          <a:bodyPr>
            <a:normAutofit fontScale="90000"/>
          </a:bodyPr>
          <a:lstStyle/>
          <a:p>
            <a:r>
              <a:rPr lang="en-US" dirty="0" smtClean="0"/>
              <a:t>Solution</a:t>
            </a:r>
            <a:endParaRPr lang="en-US" dirty="0"/>
          </a:p>
        </p:txBody>
      </p:sp>
      <p:pic>
        <p:nvPicPr>
          <p:cNvPr id="4" name="Picture 3"/>
          <p:cNvPicPr>
            <a:picLocks noChangeAspect="1"/>
          </p:cNvPicPr>
          <p:nvPr/>
        </p:nvPicPr>
        <p:blipFill>
          <a:blip r:embed="rId2"/>
          <a:stretch>
            <a:fillRect/>
          </a:stretch>
        </p:blipFill>
        <p:spPr>
          <a:xfrm>
            <a:off x="838200" y="983412"/>
            <a:ext cx="4448796" cy="3762900"/>
          </a:xfrm>
          <a:prstGeom prst="rect">
            <a:avLst/>
          </a:prstGeom>
        </p:spPr>
      </p:pic>
      <p:pic>
        <p:nvPicPr>
          <p:cNvPr id="5" name="Picture 4"/>
          <p:cNvPicPr>
            <a:picLocks noChangeAspect="1"/>
          </p:cNvPicPr>
          <p:nvPr/>
        </p:nvPicPr>
        <p:blipFill>
          <a:blip r:embed="rId3"/>
          <a:stretch>
            <a:fillRect/>
          </a:stretch>
        </p:blipFill>
        <p:spPr>
          <a:xfrm>
            <a:off x="5411366" y="83636"/>
            <a:ext cx="6458851" cy="1181265"/>
          </a:xfrm>
          <a:prstGeom prst="rect">
            <a:avLst/>
          </a:prstGeom>
        </p:spPr>
      </p:pic>
      <p:pic>
        <p:nvPicPr>
          <p:cNvPr id="6" name="Picture 5"/>
          <p:cNvPicPr>
            <a:picLocks noChangeAspect="1"/>
          </p:cNvPicPr>
          <p:nvPr/>
        </p:nvPicPr>
        <p:blipFill>
          <a:blip r:embed="rId4"/>
          <a:stretch>
            <a:fillRect/>
          </a:stretch>
        </p:blipFill>
        <p:spPr>
          <a:xfrm>
            <a:off x="5497102" y="1476929"/>
            <a:ext cx="6287377" cy="1057423"/>
          </a:xfrm>
          <a:prstGeom prst="rect">
            <a:avLst/>
          </a:prstGeom>
        </p:spPr>
      </p:pic>
      <p:pic>
        <p:nvPicPr>
          <p:cNvPr id="7" name="Picture 6"/>
          <p:cNvPicPr>
            <a:picLocks noChangeAspect="1"/>
          </p:cNvPicPr>
          <p:nvPr/>
        </p:nvPicPr>
        <p:blipFill>
          <a:blip r:embed="rId5"/>
          <a:stretch>
            <a:fillRect/>
          </a:stretch>
        </p:blipFill>
        <p:spPr>
          <a:xfrm>
            <a:off x="838200" y="5125236"/>
            <a:ext cx="9405792" cy="1897248"/>
          </a:xfrm>
          <a:prstGeom prst="rect">
            <a:avLst/>
          </a:prstGeom>
        </p:spPr>
      </p:pic>
      <p:pic>
        <p:nvPicPr>
          <p:cNvPr id="8" name="Picture 7"/>
          <p:cNvPicPr>
            <a:picLocks noChangeAspect="1"/>
          </p:cNvPicPr>
          <p:nvPr/>
        </p:nvPicPr>
        <p:blipFill>
          <a:blip r:embed="rId6"/>
          <a:stretch>
            <a:fillRect/>
          </a:stretch>
        </p:blipFill>
        <p:spPr>
          <a:xfrm>
            <a:off x="5586783" y="3001993"/>
            <a:ext cx="5869630" cy="2123244"/>
          </a:xfrm>
          <a:prstGeom prst="rect">
            <a:avLst/>
          </a:prstGeom>
        </p:spPr>
      </p:pic>
    </p:spTree>
    <p:extLst>
      <p:ext uri="{BB962C8B-B14F-4D97-AF65-F5344CB8AC3E}">
        <p14:creationId xmlns:p14="http://schemas.microsoft.com/office/powerpoint/2010/main" val="37291805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Properties of Common Functions</a:t>
            </a:r>
            <a:endParaRPr lang="en-US" dirty="0"/>
          </a:p>
        </p:txBody>
      </p:sp>
      <p:sp>
        <p:nvSpPr>
          <p:cNvPr id="3" name="Content Placeholder 2"/>
          <p:cNvSpPr>
            <a:spLocks noGrp="1"/>
          </p:cNvSpPr>
          <p:nvPr>
            <p:ph idx="1"/>
          </p:nvPr>
        </p:nvSpPr>
        <p:spPr>
          <a:xfrm>
            <a:off x="838200" y="1825625"/>
            <a:ext cx="10515600" cy="563892"/>
          </a:xfrm>
        </p:spPr>
        <p:txBody>
          <a:bodyPr/>
          <a:lstStyle/>
          <a:p>
            <a:pPr marL="0" indent="0">
              <a:buNone/>
            </a:pPr>
            <a:r>
              <a:rPr lang="en-US" dirty="0" smtClean="0"/>
              <a:t>Logistic Function</a:t>
            </a:r>
            <a:endParaRPr lang="en-US" dirty="0"/>
          </a:p>
        </p:txBody>
      </p:sp>
      <p:pic>
        <p:nvPicPr>
          <p:cNvPr id="4" name="Picture 3"/>
          <p:cNvPicPr>
            <a:picLocks noChangeAspect="1"/>
          </p:cNvPicPr>
          <p:nvPr/>
        </p:nvPicPr>
        <p:blipFill>
          <a:blip r:embed="rId2"/>
          <a:stretch>
            <a:fillRect/>
          </a:stretch>
        </p:blipFill>
        <p:spPr>
          <a:xfrm>
            <a:off x="3601756" y="1825625"/>
            <a:ext cx="8335538" cy="3496163"/>
          </a:xfrm>
          <a:prstGeom prst="rect">
            <a:avLst/>
          </a:prstGeom>
        </p:spPr>
      </p:pic>
      <p:pic>
        <p:nvPicPr>
          <p:cNvPr id="5" name="Picture 4"/>
          <p:cNvPicPr>
            <a:picLocks noChangeAspect="1"/>
          </p:cNvPicPr>
          <p:nvPr/>
        </p:nvPicPr>
        <p:blipFill>
          <a:blip r:embed="rId3"/>
          <a:stretch>
            <a:fillRect/>
          </a:stretch>
        </p:blipFill>
        <p:spPr>
          <a:xfrm>
            <a:off x="158380" y="2469571"/>
            <a:ext cx="3550978" cy="2217456"/>
          </a:xfrm>
          <a:prstGeom prst="rect">
            <a:avLst/>
          </a:prstGeom>
        </p:spPr>
      </p:pic>
      <p:pic>
        <p:nvPicPr>
          <p:cNvPr id="6" name="Picture 5"/>
          <p:cNvPicPr>
            <a:picLocks noChangeAspect="1"/>
          </p:cNvPicPr>
          <p:nvPr/>
        </p:nvPicPr>
        <p:blipFill>
          <a:blip r:embed="rId4"/>
          <a:stretch>
            <a:fillRect/>
          </a:stretch>
        </p:blipFill>
        <p:spPr>
          <a:xfrm>
            <a:off x="6504317" y="4975635"/>
            <a:ext cx="5268066" cy="1760183"/>
          </a:xfrm>
          <a:prstGeom prst="rect">
            <a:avLst/>
          </a:prstGeom>
        </p:spPr>
      </p:pic>
    </p:spTree>
    <p:extLst>
      <p:ext uri="{BB962C8B-B14F-4D97-AF65-F5344CB8AC3E}">
        <p14:creationId xmlns:p14="http://schemas.microsoft.com/office/powerpoint/2010/main" val="1377859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Properties of Common Functions</a:t>
            </a:r>
            <a:endParaRPr lang="en-US" dirty="0"/>
          </a:p>
        </p:txBody>
      </p:sp>
      <p:sp>
        <p:nvSpPr>
          <p:cNvPr id="5" name="TextBox 4"/>
          <p:cNvSpPr txBox="1"/>
          <p:nvPr/>
        </p:nvSpPr>
        <p:spPr>
          <a:xfrm>
            <a:off x="396815" y="1544128"/>
            <a:ext cx="5487977" cy="523220"/>
          </a:xfrm>
          <a:prstGeom prst="rect">
            <a:avLst/>
          </a:prstGeom>
          <a:noFill/>
        </p:spPr>
        <p:txBody>
          <a:bodyPr wrap="none" rtlCol="0">
            <a:spAutoFit/>
          </a:bodyPr>
          <a:lstStyle/>
          <a:p>
            <a:r>
              <a:rPr lang="en-US" sz="2800" dirty="0" err="1" smtClean="0"/>
              <a:t>ReLU</a:t>
            </a:r>
            <a:r>
              <a:rPr lang="en-US" sz="2800" dirty="0" smtClean="0"/>
              <a:t> (Rectified Linear Unit) function</a:t>
            </a:r>
            <a:endParaRPr lang="en-US" sz="2800" dirty="0"/>
          </a:p>
        </p:txBody>
      </p:sp>
      <p:pic>
        <p:nvPicPr>
          <p:cNvPr id="6" name="Picture 5"/>
          <p:cNvPicPr>
            <a:picLocks noChangeAspect="1"/>
          </p:cNvPicPr>
          <p:nvPr/>
        </p:nvPicPr>
        <p:blipFill>
          <a:blip r:embed="rId2"/>
          <a:stretch>
            <a:fillRect/>
          </a:stretch>
        </p:blipFill>
        <p:spPr>
          <a:xfrm>
            <a:off x="100748" y="2089851"/>
            <a:ext cx="8764223" cy="3696216"/>
          </a:xfrm>
          <a:prstGeom prst="rect">
            <a:avLst/>
          </a:prstGeom>
        </p:spPr>
      </p:pic>
      <p:pic>
        <p:nvPicPr>
          <p:cNvPr id="7" name="Picture 6"/>
          <p:cNvPicPr>
            <a:picLocks noChangeAspect="1"/>
          </p:cNvPicPr>
          <p:nvPr/>
        </p:nvPicPr>
        <p:blipFill>
          <a:blip r:embed="rId3"/>
          <a:stretch>
            <a:fillRect/>
          </a:stretch>
        </p:blipFill>
        <p:spPr>
          <a:xfrm>
            <a:off x="7573992" y="2756473"/>
            <a:ext cx="4618008" cy="2465976"/>
          </a:xfrm>
          <a:prstGeom prst="rect">
            <a:avLst/>
          </a:prstGeom>
        </p:spPr>
      </p:pic>
    </p:spTree>
    <p:extLst>
      <p:ext uri="{BB962C8B-B14F-4D97-AF65-F5344CB8AC3E}">
        <p14:creationId xmlns:p14="http://schemas.microsoft.com/office/powerpoint/2010/main" val="1505292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2573"/>
          </a:xfrm>
        </p:spPr>
        <p:txBody>
          <a:bodyPr/>
          <a:lstStyle/>
          <a:p>
            <a:r>
              <a:rPr lang="en-US" dirty="0" smtClean="0"/>
              <a:t>Useful Properties of Common Functions</a:t>
            </a:r>
            <a:endParaRPr lang="en-US" dirty="0"/>
          </a:p>
        </p:txBody>
      </p:sp>
      <p:sp>
        <p:nvSpPr>
          <p:cNvPr id="4" name="TextBox 3"/>
          <p:cNvSpPr txBox="1"/>
          <p:nvPr/>
        </p:nvSpPr>
        <p:spPr>
          <a:xfrm>
            <a:off x="838200" y="1492370"/>
            <a:ext cx="2723823" cy="523220"/>
          </a:xfrm>
          <a:prstGeom prst="rect">
            <a:avLst/>
          </a:prstGeom>
          <a:noFill/>
        </p:spPr>
        <p:txBody>
          <a:bodyPr wrap="none" rtlCol="0">
            <a:spAutoFit/>
          </a:bodyPr>
          <a:lstStyle/>
          <a:p>
            <a:r>
              <a:rPr lang="en-US" sz="2800" dirty="0" err="1" smtClean="0"/>
              <a:t>SoftPlus</a:t>
            </a:r>
            <a:r>
              <a:rPr lang="en-US" sz="2800" dirty="0" smtClean="0"/>
              <a:t> Function</a:t>
            </a:r>
            <a:endParaRPr lang="en-US" sz="2800" dirty="0"/>
          </a:p>
        </p:txBody>
      </p:sp>
      <p:pic>
        <p:nvPicPr>
          <p:cNvPr id="5" name="Picture 4"/>
          <p:cNvPicPr>
            <a:picLocks noChangeAspect="1"/>
          </p:cNvPicPr>
          <p:nvPr/>
        </p:nvPicPr>
        <p:blipFill>
          <a:blip r:embed="rId2"/>
          <a:stretch>
            <a:fillRect/>
          </a:stretch>
        </p:blipFill>
        <p:spPr>
          <a:xfrm>
            <a:off x="3637687" y="1207698"/>
            <a:ext cx="8487960" cy="2381582"/>
          </a:xfrm>
          <a:prstGeom prst="rect">
            <a:avLst/>
          </a:prstGeom>
        </p:spPr>
      </p:pic>
      <p:pic>
        <p:nvPicPr>
          <p:cNvPr id="6" name="Picture 5"/>
          <p:cNvPicPr>
            <a:picLocks noChangeAspect="1"/>
          </p:cNvPicPr>
          <p:nvPr/>
        </p:nvPicPr>
        <p:blipFill>
          <a:blip r:embed="rId3"/>
          <a:stretch>
            <a:fillRect/>
          </a:stretch>
        </p:blipFill>
        <p:spPr>
          <a:xfrm>
            <a:off x="2251494" y="3568685"/>
            <a:ext cx="3998100" cy="3289315"/>
          </a:xfrm>
          <a:prstGeom prst="rect">
            <a:avLst/>
          </a:prstGeom>
        </p:spPr>
      </p:pic>
    </p:spTree>
    <p:extLst>
      <p:ext uri="{BB962C8B-B14F-4D97-AF65-F5344CB8AC3E}">
        <p14:creationId xmlns:p14="http://schemas.microsoft.com/office/powerpoint/2010/main" val="30265842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Baye’s</a:t>
            </a:r>
            <a:r>
              <a:rPr lang="en-US" dirty="0" smtClean="0"/>
              <a:t> rule/</a:t>
            </a:r>
            <a:r>
              <a:rPr lang="en-US" dirty="0" err="1" smtClean="0"/>
              <a:t>Baye’s</a:t>
            </a:r>
            <a:r>
              <a:rPr lang="en-US" dirty="0" smtClean="0"/>
              <a:t> theorem</a:t>
            </a:r>
            <a:endParaRPr lang="en-US" dirty="0"/>
          </a:p>
        </p:txBody>
      </p:sp>
      <p:pic>
        <p:nvPicPr>
          <p:cNvPr id="4" name="Picture 3"/>
          <p:cNvPicPr>
            <a:picLocks noChangeAspect="1"/>
          </p:cNvPicPr>
          <p:nvPr/>
        </p:nvPicPr>
        <p:blipFill>
          <a:blip r:embed="rId2"/>
          <a:stretch>
            <a:fillRect/>
          </a:stretch>
        </p:blipFill>
        <p:spPr>
          <a:xfrm>
            <a:off x="0" y="1306092"/>
            <a:ext cx="8792802" cy="1295581"/>
          </a:xfrm>
          <a:prstGeom prst="rect">
            <a:avLst/>
          </a:prstGeom>
        </p:spPr>
      </p:pic>
      <p:pic>
        <p:nvPicPr>
          <p:cNvPr id="5" name="Picture 4"/>
          <p:cNvPicPr>
            <a:picLocks noChangeAspect="1"/>
          </p:cNvPicPr>
          <p:nvPr/>
        </p:nvPicPr>
        <p:blipFill>
          <a:blip r:embed="rId3"/>
          <a:stretch>
            <a:fillRect/>
          </a:stretch>
        </p:blipFill>
        <p:spPr>
          <a:xfrm>
            <a:off x="3458115" y="2204147"/>
            <a:ext cx="9002381" cy="5020376"/>
          </a:xfrm>
          <a:prstGeom prst="rect">
            <a:avLst/>
          </a:prstGeom>
        </p:spPr>
      </p:pic>
      <p:pic>
        <p:nvPicPr>
          <p:cNvPr id="6" name="Picture 5"/>
          <p:cNvPicPr>
            <a:picLocks noChangeAspect="1"/>
          </p:cNvPicPr>
          <p:nvPr/>
        </p:nvPicPr>
        <p:blipFill>
          <a:blip r:embed="rId4"/>
          <a:stretch>
            <a:fillRect/>
          </a:stretch>
        </p:blipFill>
        <p:spPr>
          <a:xfrm>
            <a:off x="8548776" y="0"/>
            <a:ext cx="3643223" cy="2019064"/>
          </a:xfrm>
          <a:prstGeom prst="rect">
            <a:avLst/>
          </a:prstGeom>
        </p:spPr>
      </p:pic>
    </p:spTree>
    <p:extLst>
      <p:ext uri="{BB962C8B-B14F-4D97-AF65-F5344CB8AC3E}">
        <p14:creationId xmlns:p14="http://schemas.microsoft.com/office/powerpoint/2010/main" val="360144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concepts in Probability Theory</a:t>
            </a:r>
            <a:endParaRPr lang="en-US" dirty="0"/>
          </a:p>
        </p:txBody>
      </p:sp>
      <mc:AlternateContent xmlns:mc="http://schemas.openxmlformats.org/markup-compatibility/2006" xmlns:a14="http://schemas.microsoft.com/office/drawing/2010/main">
        <mc:Choice Requires="a14">
          <p:sp>
            <p:nvSpPr>
              <p:cNvPr id="5" name="Rectangle 2"/>
              <p:cNvSpPr>
                <a:spLocks noGrp="1" noChangeArrowheads="1"/>
              </p:cNvSpPr>
              <p:nvPr>
                <p:ph idx="1"/>
              </p:nvPr>
            </p:nvSpPr>
            <p:spPr bwMode="auto">
              <a:xfrm>
                <a:off x="734833" y="1621775"/>
                <a:ext cx="10896060" cy="26757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sz="1800" b="1" i="0" u="none" strike="noStrike" cap="none" normalizeH="0" baseline="0" dirty="0" smtClean="0">
                    <a:ln>
                      <a:noFill/>
                    </a:ln>
                    <a:solidFill>
                      <a:schemeClr val="tx1"/>
                    </a:solidFill>
                    <a:effectLst/>
                    <a:latin typeface="Arial" panose="020B0604020202020204" pitchFamily="34" charset="0"/>
                  </a:rPr>
                  <a:t>Experiment</a:t>
                </a:r>
                <a:r>
                  <a:rPr kumimoji="0" lang="en-US" sz="1800" b="0" i="0" u="none" strike="noStrike" cap="none" normalizeH="0" baseline="0" dirty="0" smtClean="0">
                    <a:ln>
                      <a:noFill/>
                    </a:ln>
                    <a:solidFill>
                      <a:schemeClr val="tx1"/>
                    </a:solidFill>
                    <a:effectLst/>
                    <a:latin typeface="Arial" panose="020B0604020202020204" pitchFamily="34" charset="0"/>
                  </a:rPr>
                  <a:t>: Any process or action that results in an outcome, e.g., rolling a dice or flipping a coin.</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Sample Space (S)</a:t>
                </a:r>
                <a:r>
                  <a:rPr kumimoji="0" lang="en-US" sz="1800" b="0" i="0" u="none" strike="noStrike" cap="none" normalizeH="0" baseline="0" dirty="0" smtClean="0">
                    <a:ln>
                      <a:noFill/>
                    </a:ln>
                    <a:solidFill>
                      <a:schemeClr val="tx1"/>
                    </a:solidFill>
                    <a:effectLst/>
                    <a:latin typeface="Arial" panose="020B0604020202020204" pitchFamily="34" charset="0"/>
                  </a:rPr>
                  <a:t>: The set of all possible outcomes of an experiment.</a:t>
                </a:r>
              </a:p>
              <a:p>
                <a:pPr marL="457200" lvl="1" indent="0" eaLnBrk="0" fontAlgn="base" hangingPunct="0">
                  <a:lnSpc>
                    <a:spcPct val="100000"/>
                  </a:lnSpc>
                  <a:spcBef>
                    <a:spcPct val="0"/>
                  </a:spcBef>
                  <a:spcAft>
                    <a:spcPct val="0"/>
                  </a:spcAft>
                  <a:buFontTx/>
                  <a:buChar char="•"/>
                </a:pPr>
                <a:r>
                  <a:rPr kumimoji="0" lang="en-US" sz="1400" b="0" i="0" u="none" strike="noStrike" cap="none" normalizeH="0" baseline="0" dirty="0" smtClean="0">
                    <a:ln>
                      <a:noFill/>
                    </a:ln>
                    <a:solidFill>
                      <a:schemeClr val="tx1"/>
                    </a:solidFill>
                    <a:effectLst/>
                    <a:latin typeface="Arial" panose="020B0604020202020204" pitchFamily="34" charset="0"/>
                  </a:rPr>
                  <a:t>For a dice roll: S={1,2,3,4,5,6}</a:t>
                </a:r>
              </a:p>
              <a:p>
                <a:pPr marL="457200" lvl="1" indent="0" eaLnBrk="0" fontAlgn="base" hangingPunct="0">
                  <a:lnSpc>
                    <a:spcPct val="100000"/>
                  </a:lnSpc>
                  <a:spcBef>
                    <a:spcPct val="0"/>
                  </a:spcBef>
                  <a:spcAft>
                    <a:spcPct val="0"/>
                  </a:spcAft>
                  <a:buNone/>
                </a:pPr>
                <a:endParaRPr 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Event (E)</a:t>
                </a:r>
                <a:r>
                  <a:rPr kumimoji="0" lang="en-US" sz="1800" b="0" i="0" u="none" strike="noStrike" cap="none" normalizeH="0" baseline="0" dirty="0" smtClean="0">
                    <a:ln>
                      <a:noFill/>
                    </a:ln>
                    <a:solidFill>
                      <a:schemeClr val="tx1"/>
                    </a:solidFill>
                    <a:effectLst/>
                    <a:latin typeface="Arial" panose="020B0604020202020204" pitchFamily="34" charset="0"/>
                  </a:rPr>
                  <a:t>: A subset of the sample space, representing specific outcomes of interest.</a:t>
                </a:r>
              </a:p>
              <a:p>
                <a:pPr marL="457200" lvl="1" indent="0" eaLnBrk="0" fontAlgn="base" hangingPunct="0">
                  <a:lnSpc>
                    <a:spcPct val="100000"/>
                  </a:lnSpc>
                  <a:spcBef>
                    <a:spcPct val="0"/>
                  </a:spcBef>
                  <a:spcAft>
                    <a:spcPct val="0"/>
                  </a:spcAft>
                  <a:buFontTx/>
                  <a:buChar char="•"/>
                </a:pPr>
                <a:r>
                  <a:rPr kumimoji="0" lang="en-US" sz="1400" b="0" i="0" u="none" strike="noStrike" cap="none" normalizeH="0" baseline="0" dirty="0" smtClean="0">
                    <a:ln>
                      <a:noFill/>
                    </a:ln>
                    <a:solidFill>
                      <a:schemeClr val="tx1"/>
                    </a:solidFill>
                    <a:effectLst/>
                    <a:latin typeface="Arial" panose="020B0604020202020204" pitchFamily="34" charset="0"/>
                  </a:rPr>
                  <a:t>For example, rolling an even number: E={2,4,6}</a:t>
                </a:r>
              </a:p>
              <a:p>
                <a:pPr marL="457200" lvl="1" indent="0" eaLnBrk="0" fontAlgn="base" hangingPunct="0">
                  <a:lnSpc>
                    <a:spcPct val="100000"/>
                  </a:lnSpc>
                  <a:spcBef>
                    <a:spcPct val="0"/>
                  </a:spcBef>
                  <a:spcAft>
                    <a:spcPct val="0"/>
                  </a:spcAft>
                  <a:buNone/>
                </a:pPr>
                <a:endParaRPr kumimoji="0" 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 </a:t>
                </a:r>
                <a:r>
                  <a:rPr kumimoji="0" lang="en-US" sz="1800" b="1" i="0" u="none" strike="noStrike" cap="none" normalizeH="0" baseline="0" dirty="0" smtClean="0">
                    <a:ln>
                      <a:noFill/>
                    </a:ln>
                    <a:solidFill>
                      <a:schemeClr val="tx1"/>
                    </a:solidFill>
                    <a:effectLst/>
                    <a:latin typeface="Arial" panose="020B0604020202020204" pitchFamily="34" charset="0"/>
                  </a:rPr>
                  <a:t>Probability (P)</a:t>
                </a:r>
                <a:r>
                  <a:rPr kumimoji="0" lang="en-US" sz="1800" b="0" i="0" u="none" strike="noStrike" cap="none" normalizeH="0" baseline="0" dirty="0" smtClean="0">
                    <a:ln>
                      <a:noFill/>
                    </a:ln>
                    <a:solidFill>
                      <a:schemeClr val="tx1"/>
                    </a:solidFill>
                    <a:effectLst/>
                    <a:latin typeface="Arial" panose="020B0604020202020204" pitchFamily="34" charset="0"/>
                  </a:rPr>
                  <a:t>: A numerical value between 0 and 1 that represents the likelihood of an event occurring.</a:t>
                </a:r>
              </a:p>
              <a:p>
                <a:pPr marL="457200" lvl="1" indent="0" eaLnBrk="0" fontAlgn="base" hangingPunct="0">
                  <a:lnSpc>
                    <a:spcPct val="100000"/>
                  </a:lnSpc>
                  <a:spcBef>
                    <a:spcPct val="0"/>
                  </a:spcBef>
                  <a:spcAft>
                    <a:spcPct val="0"/>
                  </a:spcAft>
                  <a:buFontTx/>
                  <a:buChar char="•"/>
                </a:pPr>
                <a14:m>
                  <m:oMath xmlns:m="http://schemas.openxmlformats.org/officeDocument/2006/math">
                    <m:r>
                      <a:rPr kumimoji="0" lang="en-US" sz="1400" b="0" i="1" u="none" strike="noStrike" cap="none" normalizeH="0" baseline="0" smtClean="0">
                        <a:ln>
                          <a:noFill/>
                        </a:ln>
                        <a:solidFill>
                          <a:schemeClr val="tx1"/>
                        </a:solidFill>
                        <a:effectLst/>
                        <a:latin typeface="Cambria Math" panose="02040503050406030204" pitchFamily="18" charset="0"/>
                      </a:rPr>
                      <m:t>𝑃</m:t>
                    </m:r>
                    <m:d>
                      <m:dPr>
                        <m:ctrlPr>
                          <a:rPr kumimoji="0" lang="en-US" sz="1400" b="0" i="1" u="none" strike="noStrike" cap="none" normalizeH="0" baseline="0" smtClean="0">
                            <a:ln>
                              <a:noFill/>
                            </a:ln>
                            <a:solidFill>
                              <a:schemeClr val="tx1"/>
                            </a:solidFill>
                            <a:effectLst/>
                            <a:latin typeface="Cambria Math" panose="02040503050406030204" pitchFamily="18" charset="0"/>
                          </a:rPr>
                        </m:ctrlPr>
                      </m:dPr>
                      <m:e>
                        <m:r>
                          <a:rPr kumimoji="0" lang="en-US" sz="1400" b="0" i="1" u="none" strike="noStrike" cap="none" normalizeH="0" baseline="0" smtClean="0">
                            <a:ln>
                              <a:noFill/>
                            </a:ln>
                            <a:solidFill>
                              <a:schemeClr val="tx1"/>
                            </a:solidFill>
                            <a:effectLst/>
                            <a:latin typeface="Cambria Math" panose="02040503050406030204" pitchFamily="18" charset="0"/>
                          </a:rPr>
                          <m:t>𝐸</m:t>
                        </m:r>
                      </m:e>
                    </m:d>
                    <m:r>
                      <a:rPr kumimoji="0" lang="en-US" sz="1400" b="0" i="1" u="none" strike="noStrike" cap="none" normalizeH="0" baseline="0" smtClean="0">
                        <a:ln>
                          <a:noFill/>
                        </a:ln>
                        <a:solidFill>
                          <a:schemeClr val="tx1"/>
                        </a:solidFill>
                        <a:effectLst/>
                        <a:latin typeface="Cambria Math" panose="02040503050406030204" pitchFamily="18" charset="0"/>
                      </a:rPr>
                      <m:t>= </m:t>
                    </m:r>
                    <m:f>
                      <m:fPr>
                        <m:ctrlPr>
                          <a:rPr kumimoji="0" lang="en-US" sz="1400" b="0" i="1" u="none" strike="noStrike" cap="none" normalizeH="0" baseline="0" smtClean="0">
                            <a:ln>
                              <a:noFill/>
                            </a:ln>
                            <a:solidFill>
                              <a:schemeClr val="tx1"/>
                            </a:solidFill>
                            <a:effectLst/>
                            <a:latin typeface="Cambria Math" panose="02040503050406030204" pitchFamily="18" charset="0"/>
                          </a:rPr>
                        </m:ctrlPr>
                      </m:fPr>
                      <m:num>
                        <m:r>
                          <a:rPr kumimoji="0" lang="en-US" sz="1400" b="0" i="1" u="none" strike="noStrike" cap="none" normalizeH="0" baseline="0" smtClean="0">
                            <a:ln>
                              <a:noFill/>
                            </a:ln>
                            <a:solidFill>
                              <a:schemeClr val="tx1"/>
                            </a:solidFill>
                            <a:effectLst/>
                            <a:latin typeface="Cambria Math" panose="02040503050406030204" pitchFamily="18" charset="0"/>
                          </a:rPr>
                          <m:t>𝑁𝑢𝑚𝑏𝑒𝑟</m:t>
                        </m:r>
                        <m:r>
                          <a:rPr kumimoji="0" lang="en-US" sz="1400" b="0" i="1" u="none" strike="noStrike" cap="none" normalizeH="0" baseline="0" smtClean="0">
                            <a:ln>
                              <a:noFill/>
                            </a:ln>
                            <a:solidFill>
                              <a:schemeClr val="tx1"/>
                            </a:solidFill>
                            <a:effectLst/>
                            <a:latin typeface="Cambria Math" panose="02040503050406030204" pitchFamily="18" charset="0"/>
                          </a:rPr>
                          <m:t> </m:t>
                        </m:r>
                        <m:r>
                          <a:rPr kumimoji="0" lang="en-US" sz="1400" b="0" i="1" u="none" strike="noStrike" cap="none" normalizeH="0" baseline="0" smtClean="0">
                            <a:ln>
                              <a:noFill/>
                            </a:ln>
                            <a:solidFill>
                              <a:schemeClr val="tx1"/>
                            </a:solidFill>
                            <a:effectLst/>
                            <a:latin typeface="Cambria Math" panose="02040503050406030204" pitchFamily="18" charset="0"/>
                          </a:rPr>
                          <m:t>𝑜𝑓</m:t>
                        </m:r>
                        <m:r>
                          <a:rPr kumimoji="0" lang="en-US" sz="1400" b="0" i="1" u="none" strike="noStrike" cap="none" normalizeH="0" baseline="0" smtClean="0">
                            <a:ln>
                              <a:noFill/>
                            </a:ln>
                            <a:solidFill>
                              <a:schemeClr val="tx1"/>
                            </a:solidFill>
                            <a:effectLst/>
                            <a:latin typeface="Cambria Math" panose="02040503050406030204" pitchFamily="18" charset="0"/>
                          </a:rPr>
                          <m:t> </m:t>
                        </m:r>
                        <m:r>
                          <a:rPr kumimoji="0" lang="en-US" sz="1400" b="0" i="1" u="none" strike="noStrike" cap="none" normalizeH="0" baseline="0" smtClean="0">
                            <a:ln>
                              <a:noFill/>
                            </a:ln>
                            <a:solidFill>
                              <a:schemeClr val="tx1"/>
                            </a:solidFill>
                            <a:effectLst/>
                            <a:latin typeface="Cambria Math" panose="02040503050406030204" pitchFamily="18" charset="0"/>
                          </a:rPr>
                          <m:t>𝑓𝑎𝑣𝑜𝑟𝑎𝑏𝑙𝑒</m:t>
                        </m:r>
                        <m:r>
                          <a:rPr kumimoji="0" lang="en-US" sz="1400" b="0" i="1" u="none" strike="noStrike" cap="none" normalizeH="0" baseline="0" smtClean="0">
                            <a:ln>
                              <a:noFill/>
                            </a:ln>
                            <a:solidFill>
                              <a:schemeClr val="tx1"/>
                            </a:solidFill>
                            <a:effectLst/>
                            <a:latin typeface="Cambria Math" panose="02040503050406030204" pitchFamily="18" charset="0"/>
                          </a:rPr>
                          <m:t> </m:t>
                        </m:r>
                        <m:r>
                          <a:rPr kumimoji="0" lang="en-US" sz="1400" b="0" i="1" u="none" strike="noStrike" cap="none" normalizeH="0" baseline="0" smtClean="0">
                            <a:ln>
                              <a:noFill/>
                            </a:ln>
                            <a:solidFill>
                              <a:schemeClr val="tx1"/>
                            </a:solidFill>
                            <a:effectLst/>
                            <a:latin typeface="Cambria Math" panose="02040503050406030204" pitchFamily="18" charset="0"/>
                          </a:rPr>
                          <m:t>𝑜𝑢𝑡𝑐𝑜𝑚𝑒𝑠</m:t>
                        </m:r>
                      </m:num>
                      <m:den>
                        <m:r>
                          <a:rPr kumimoji="0" lang="en-US" sz="1400" b="0" i="1" u="none" strike="noStrike" cap="none" normalizeH="0" baseline="0" smtClean="0">
                            <a:ln>
                              <a:noFill/>
                            </a:ln>
                            <a:solidFill>
                              <a:schemeClr val="tx1"/>
                            </a:solidFill>
                            <a:effectLst/>
                            <a:latin typeface="Cambria Math" panose="02040503050406030204" pitchFamily="18" charset="0"/>
                          </a:rPr>
                          <m:t>𝑇𝑜𝑡𝑎𝑙</m:t>
                        </m:r>
                        <m:r>
                          <a:rPr kumimoji="0" lang="en-US" sz="1400" b="0" i="1" u="none" strike="noStrike" cap="none" normalizeH="0" baseline="0" smtClean="0">
                            <a:ln>
                              <a:noFill/>
                            </a:ln>
                            <a:solidFill>
                              <a:schemeClr val="tx1"/>
                            </a:solidFill>
                            <a:effectLst/>
                            <a:latin typeface="Cambria Math" panose="02040503050406030204" pitchFamily="18" charset="0"/>
                          </a:rPr>
                          <m:t> </m:t>
                        </m:r>
                        <m:r>
                          <a:rPr kumimoji="0" lang="en-US" sz="1400" b="0" i="1" u="none" strike="noStrike" cap="none" normalizeH="0" baseline="0" smtClean="0">
                            <a:ln>
                              <a:noFill/>
                            </a:ln>
                            <a:solidFill>
                              <a:schemeClr val="tx1"/>
                            </a:solidFill>
                            <a:effectLst/>
                            <a:latin typeface="Cambria Math" panose="02040503050406030204" pitchFamily="18" charset="0"/>
                          </a:rPr>
                          <m:t>𝑛𝑢𝑚𝑏𝑒𝑟</m:t>
                        </m:r>
                        <m:r>
                          <a:rPr kumimoji="0" lang="en-US" sz="1400" b="0" i="1" u="none" strike="noStrike" cap="none" normalizeH="0" baseline="0" smtClean="0">
                            <a:ln>
                              <a:noFill/>
                            </a:ln>
                            <a:solidFill>
                              <a:schemeClr val="tx1"/>
                            </a:solidFill>
                            <a:effectLst/>
                            <a:latin typeface="Cambria Math" panose="02040503050406030204" pitchFamily="18" charset="0"/>
                          </a:rPr>
                          <m:t> </m:t>
                        </m:r>
                        <m:r>
                          <a:rPr kumimoji="0" lang="en-US" sz="1400" b="0" i="1" u="none" strike="noStrike" cap="none" normalizeH="0" baseline="0" smtClean="0">
                            <a:ln>
                              <a:noFill/>
                            </a:ln>
                            <a:solidFill>
                              <a:schemeClr val="tx1"/>
                            </a:solidFill>
                            <a:effectLst/>
                            <a:latin typeface="Cambria Math" panose="02040503050406030204" pitchFamily="18" charset="0"/>
                          </a:rPr>
                          <m:t>𝑜𝑓</m:t>
                        </m:r>
                        <m:r>
                          <a:rPr kumimoji="0" lang="en-US" sz="1400" b="0" i="1" u="none" strike="noStrike" cap="none" normalizeH="0" baseline="0" smtClean="0">
                            <a:ln>
                              <a:noFill/>
                            </a:ln>
                            <a:solidFill>
                              <a:schemeClr val="tx1"/>
                            </a:solidFill>
                            <a:effectLst/>
                            <a:latin typeface="Cambria Math" panose="02040503050406030204" pitchFamily="18" charset="0"/>
                          </a:rPr>
                          <m:t> </m:t>
                        </m:r>
                        <m:r>
                          <a:rPr kumimoji="0" lang="en-US" sz="1400" b="0" i="1" u="none" strike="noStrike" cap="none" normalizeH="0" baseline="0" smtClean="0">
                            <a:ln>
                              <a:noFill/>
                            </a:ln>
                            <a:solidFill>
                              <a:schemeClr val="tx1"/>
                            </a:solidFill>
                            <a:effectLst/>
                            <a:latin typeface="Cambria Math" panose="02040503050406030204" pitchFamily="18" charset="0"/>
                          </a:rPr>
                          <m:t>𝑜𝑢𝑡𝑐𝑜𝑚𝑒𝑠</m:t>
                        </m:r>
                      </m:den>
                    </m:f>
                  </m:oMath>
                </a14:m>
                <a:endParaRPr kumimoji="0" lang="en-US" sz="1400" b="0" i="0" u="none" strike="noStrike" cap="none" normalizeH="0" baseline="0" dirty="0" smtClean="0">
                  <a:ln>
                    <a:noFill/>
                  </a:ln>
                  <a:solidFill>
                    <a:schemeClr val="tx1"/>
                  </a:solidFill>
                  <a:effectLst/>
                  <a:latin typeface="Arial" panose="020B0604020202020204" pitchFamily="34" charset="0"/>
                </a:endParaRPr>
              </a:p>
            </p:txBody>
          </p:sp>
        </mc:Choice>
        <mc:Fallback xmlns="">
          <p:sp>
            <p:nvSpPr>
              <p:cNvPr id="5" name="Rectangle 2"/>
              <p:cNvSpPr>
                <a:spLocks noGrp="1" noRot="1" noChangeAspect="1" noMove="1" noResize="1" noEditPoints="1" noAdjustHandles="1" noChangeArrowheads="1" noChangeShapeType="1" noTextEdit="1"/>
              </p:cNvSpPr>
              <p:nvPr>
                <p:ph idx="1"/>
              </p:nvPr>
            </p:nvSpPr>
            <p:spPr bwMode="auto">
              <a:xfrm>
                <a:off x="734833" y="1621775"/>
                <a:ext cx="10896060" cy="2675797"/>
              </a:xfrm>
              <a:prstGeom prst="rect">
                <a:avLst/>
              </a:prstGeom>
              <a:blipFill rotWithShape="0">
                <a:blip r:embed="rId2"/>
                <a:stretch>
                  <a:fillRect l="-504" t="-68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534171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Theory</a:t>
            </a:r>
            <a:endParaRPr lang="en-US" dirty="0"/>
          </a:p>
        </p:txBody>
      </p:sp>
      <p:sp>
        <p:nvSpPr>
          <p:cNvPr id="3" name="Content Placeholder 2"/>
          <p:cNvSpPr>
            <a:spLocks noGrp="1"/>
          </p:cNvSpPr>
          <p:nvPr>
            <p:ph idx="1"/>
          </p:nvPr>
        </p:nvSpPr>
        <p:spPr/>
        <p:txBody>
          <a:bodyPr>
            <a:normAutofit lnSpcReduction="10000"/>
          </a:bodyPr>
          <a:lstStyle/>
          <a:p>
            <a:r>
              <a:rPr lang="en-US" dirty="0" smtClean="0"/>
              <a:t>Branch of applied mathematics that revolves around quantifying how much information is present in a signal.</a:t>
            </a:r>
          </a:p>
          <a:p>
            <a:r>
              <a:rPr lang="en-US" dirty="0"/>
              <a:t>It was established by Claude Shannon in his seminal 1948 paper, "A Mathematical Theory of Communication</a:t>
            </a:r>
            <a:r>
              <a:rPr lang="en-US" dirty="0" smtClean="0"/>
              <a:t>.“</a:t>
            </a:r>
          </a:p>
          <a:p>
            <a:r>
              <a:rPr lang="en-US" dirty="0"/>
              <a:t>Information theory provides tools to measure information, understand communication systems, and analyze data compression and transmission</a:t>
            </a:r>
            <a:r>
              <a:rPr lang="en-US" dirty="0" smtClean="0"/>
              <a:t>.</a:t>
            </a:r>
          </a:p>
          <a:p>
            <a:r>
              <a:rPr lang="en-US" dirty="0"/>
              <a:t>At its core, information theory answers questions like</a:t>
            </a:r>
            <a:r>
              <a:rPr lang="en-US" dirty="0" smtClean="0"/>
              <a:t>:</a:t>
            </a:r>
          </a:p>
          <a:p>
            <a:pPr lvl="1"/>
            <a:r>
              <a:rPr lang="en-US" dirty="0"/>
              <a:t>How much information is contained in a message</a:t>
            </a:r>
            <a:r>
              <a:rPr lang="en-US" dirty="0" smtClean="0"/>
              <a:t>?</a:t>
            </a:r>
          </a:p>
          <a:p>
            <a:pPr lvl="1"/>
            <a:r>
              <a:rPr lang="en-US" dirty="0"/>
              <a:t>What is the best way to encode data for transmission or storage</a:t>
            </a:r>
            <a:r>
              <a:rPr lang="en-US" dirty="0" smtClean="0"/>
              <a:t>?</a:t>
            </a:r>
          </a:p>
          <a:p>
            <a:pPr lvl="1"/>
            <a:r>
              <a:rPr lang="en-US" dirty="0"/>
              <a:t>How can we mitigate the effects of noise during communication?</a:t>
            </a:r>
          </a:p>
        </p:txBody>
      </p:sp>
    </p:spTree>
    <p:extLst>
      <p:ext uri="{BB962C8B-B14F-4D97-AF65-F5344CB8AC3E}">
        <p14:creationId xmlns:p14="http://schemas.microsoft.com/office/powerpoint/2010/main" val="7412265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Intuition of Information Theory</a:t>
            </a:r>
            <a:endParaRPr lang="en-US" dirty="0"/>
          </a:p>
        </p:txBody>
      </p:sp>
      <p:sp>
        <p:nvSpPr>
          <p:cNvPr id="3" name="Content Placeholder 2"/>
          <p:cNvSpPr>
            <a:spLocks noGrp="1"/>
          </p:cNvSpPr>
          <p:nvPr>
            <p:ph idx="1"/>
          </p:nvPr>
        </p:nvSpPr>
        <p:spPr/>
        <p:txBody>
          <a:bodyPr/>
          <a:lstStyle/>
          <a:p>
            <a:r>
              <a:rPr lang="en-US" dirty="0" smtClean="0"/>
              <a:t>Learning that an unlikely event has occurred is more informative than learning that a likely event has occurred. </a:t>
            </a:r>
          </a:p>
          <a:p>
            <a:pPr lvl="1"/>
            <a:r>
              <a:rPr lang="en-US" dirty="0" smtClean="0"/>
              <a:t>The sun rose this morning – Uninformative</a:t>
            </a:r>
          </a:p>
          <a:p>
            <a:pPr lvl="1"/>
            <a:r>
              <a:rPr lang="en-US" dirty="0" smtClean="0"/>
              <a:t>There is a solar eclipse this morning – Very Informative</a:t>
            </a:r>
          </a:p>
        </p:txBody>
      </p:sp>
    </p:spTree>
    <p:extLst>
      <p:ext uri="{BB962C8B-B14F-4D97-AF65-F5344CB8AC3E}">
        <p14:creationId xmlns:p14="http://schemas.microsoft.com/office/powerpoint/2010/main" val="7074281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Intuition of Information Theory</a:t>
            </a:r>
          </a:p>
        </p:txBody>
      </p:sp>
      <p:sp>
        <p:nvSpPr>
          <p:cNvPr id="3" name="Content Placeholder 2"/>
          <p:cNvSpPr>
            <a:spLocks noGrp="1"/>
          </p:cNvSpPr>
          <p:nvPr>
            <p:ph idx="1"/>
          </p:nvPr>
        </p:nvSpPr>
        <p:spPr>
          <a:xfrm>
            <a:off x="838200" y="1825625"/>
            <a:ext cx="10515600" cy="3643522"/>
          </a:xfrm>
        </p:spPr>
        <p:txBody>
          <a:bodyPr>
            <a:normAutofit lnSpcReduction="10000"/>
          </a:bodyPr>
          <a:lstStyle/>
          <a:p>
            <a:r>
              <a:rPr lang="en-US" dirty="0" smtClean="0"/>
              <a:t>We would like to quantify information in a way that formalizes this intuition:</a:t>
            </a:r>
          </a:p>
          <a:p>
            <a:pPr lvl="1"/>
            <a:r>
              <a:rPr lang="en-US" dirty="0" smtClean="0"/>
              <a:t>Likely events should have low information content, and in the extreme case, events that are guaranteed to happen should have no information content whatsoever</a:t>
            </a:r>
          </a:p>
          <a:p>
            <a:pPr lvl="1"/>
            <a:r>
              <a:rPr lang="en-US" dirty="0" smtClean="0"/>
              <a:t>Less likely events should have higher information content</a:t>
            </a:r>
          </a:p>
          <a:p>
            <a:pPr lvl="1"/>
            <a:r>
              <a:rPr lang="en-US" dirty="0" smtClean="0"/>
              <a:t>Independent events should have additive information. For example, finding out that a tossed coin has come up as heads twice should convey twice as much information as finding out that a tossed coin has come up as heads once.</a:t>
            </a:r>
            <a:endParaRPr lang="en-US" dirty="0"/>
          </a:p>
        </p:txBody>
      </p:sp>
      <p:pic>
        <p:nvPicPr>
          <p:cNvPr id="4" name="Picture 3"/>
          <p:cNvPicPr>
            <a:picLocks noChangeAspect="1"/>
          </p:cNvPicPr>
          <p:nvPr/>
        </p:nvPicPr>
        <p:blipFill>
          <a:blip r:embed="rId2"/>
          <a:stretch>
            <a:fillRect/>
          </a:stretch>
        </p:blipFill>
        <p:spPr>
          <a:xfrm>
            <a:off x="1523071" y="5146911"/>
            <a:ext cx="6868484" cy="1343212"/>
          </a:xfrm>
          <a:prstGeom prst="rect">
            <a:avLst/>
          </a:prstGeom>
        </p:spPr>
      </p:pic>
    </p:spTree>
    <p:extLst>
      <p:ext uri="{BB962C8B-B14F-4D97-AF65-F5344CB8AC3E}">
        <p14:creationId xmlns:p14="http://schemas.microsoft.com/office/powerpoint/2010/main" val="2719500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7379" y="0"/>
            <a:ext cx="8478433" cy="4182059"/>
          </a:xfrm>
          <a:prstGeom prst="rect">
            <a:avLst/>
          </a:prstGeom>
        </p:spPr>
      </p:pic>
      <p:pic>
        <p:nvPicPr>
          <p:cNvPr id="5" name="Picture 4"/>
          <p:cNvPicPr>
            <a:picLocks noChangeAspect="1"/>
          </p:cNvPicPr>
          <p:nvPr/>
        </p:nvPicPr>
        <p:blipFill>
          <a:blip r:embed="rId3"/>
          <a:stretch>
            <a:fillRect/>
          </a:stretch>
        </p:blipFill>
        <p:spPr>
          <a:xfrm>
            <a:off x="244253" y="4402493"/>
            <a:ext cx="6182588" cy="1762371"/>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8126083" y="1345721"/>
                <a:ext cx="4150688" cy="1188787"/>
              </a:xfrm>
              <a:prstGeom prst="rect">
                <a:avLst/>
              </a:prstGeom>
              <a:noFill/>
            </p:spPr>
            <p:txBody>
              <a:bodyPr wrap="none" rtlCol="0">
                <a:spAutoFit/>
              </a:bodyPr>
              <a:lstStyle/>
              <a:p>
                <a:r>
                  <a:rPr lang="en-US" dirty="0" smtClean="0"/>
                  <a:t>1 </a:t>
                </a:r>
                <a:r>
                  <a:rPr lang="en-US" dirty="0" err="1" smtClean="0"/>
                  <a:t>nat</a:t>
                </a:r>
                <a:r>
                  <a:rPr lang="en-US" dirty="0" smtClean="0"/>
                  <a:t> is the amount of information gained</a:t>
                </a:r>
              </a:p>
              <a:p>
                <a:r>
                  <a:rPr lang="en-US" dirty="0" smtClean="0"/>
                  <a:t>by observing an event with the probability</a:t>
                </a:r>
              </a:p>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𝑒</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8126083" y="1345721"/>
                <a:ext cx="4150688" cy="1188787"/>
              </a:xfrm>
              <a:prstGeom prst="rect">
                <a:avLst/>
              </a:prstGeom>
              <a:blipFill rotWithShape="0">
                <a:blip r:embed="rId4"/>
                <a:stretch>
                  <a:fillRect l="-1175" t="-3077" r="-734"/>
                </a:stretch>
              </a:blipFill>
            </p:spPr>
            <p:txBody>
              <a:bodyPr/>
              <a:lstStyle/>
              <a:p>
                <a:r>
                  <a:rPr lang="en-US">
                    <a:noFill/>
                  </a:rPr>
                  <a:t> </a:t>
                </a:r>
              </a:p>
            </p:txBody>
          </p:sp>
        </mc:Fallback>
      </mc:AlternateContent>
    </p:spTree>
    <p:extLst>
      <p:ext uri="{BB962C8B-B14F-4D97-AF65-F5344CB8AC3E}">
        <p14:creationId xmlns:p14="http://schemas.microsoft.com/office/powerpoint/2010/main" val="11167921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Entropy / Shannon Entropy</a:t>
            </a:r>
            <a:endParaRPr lang="en-US" dirty="0"/>
          </a:p>
        </p:txBody>
      </p:sp>
      <p:pic>
        <p:nvPicPr>
          <p:cNvPr id="4" name="Picture 3"/>
          <p:cNvPicPr>
            <a:picLocks noChangeAspect="1"/>
          </p:cNvPicPr>
          <p:nvPr/>
        </p:nvPicPr>
        <p:blipFill>
          <a:blip r:embed="rId2"/>
          <a:stretch>
            <a:fillRect/>
          </a:stretch>
        </p:blipFill>
        <p:spPr>
          <a:xfrm>
            <a:off x="838200" y="1603499"/>
            <a:ext cx="8011643" cy="2943636"/>
          </a:xfrm>
          <a:prstGeom prst="rect">
            <a:avLst/>
          </a:prstGeom>
        </p:spPr>
      </p:pic>
      <p:pic>
        <p:nvPicPr>
          <p:cNvPr id="5" name="Picture 4"/>
          <p:cNvPicPr>
            <a:picLocks noChangeAspect="1"/>
          </p:cNvPicPr>
          <p:nvPr/>
        </p:nvPicPr>
        <p:blipFill>
          <a:blip r:embed="rId3"/>
          <a:stretch>
            <a:fillRect/>
          </a:stretch>
        </p:blipFill>
        <p:spPr>
          <a:xfrm>
            <a:off x="838200" y="4782692"/>
            <a:ext cx="6458851" cy="1657581"/>
          </a:xfrm>
          <a:prstGeom prst="rect">
            <a:avLst/>
          </a:prstGeom>
        </p:spPr>
      </p:pic>
    </p:spTree>
    <p:extLst>
      <p:ext uri="{BB962C8B-B14F-4D97-AF65-F5344CB8AC3E}">
        <p14:creationId xmlns:p14="http://schemas.microsoft.com/office/powerpoint/2010/main" val="3976435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Kullback-Leibler</a:t>
            </a:r>
            <a:r>
              <a:rPr lang="en-US" dirty="0" smtClean="0"/>
              <a:t> Divergence (KL Divergence)</a:t>
            </a:r>
            <a:endParaRPr lang="en-US" dirty="0"/>
          </a:p>
        </p:txBody>
      </p:sp>
      <p:pic>
        <p:nvPicPr>
          <p:cNvPr id="4" name="Picture 3"/>
          <p:cNvPicPr>
            <a:picLocks noChangeAspect="1"/>
          </p:cNvPicPr>
          <p:nvPr/>
        </p:nvPicPr>
        <p:blipFill>
          <a:blip r:embed="rId2"/>
          <a:stretch>
            <a:fillRect/>
          </a:stretch>
        </p:blipFill>
        <p:spPr>
          <a:xfrm>
            <a:off x="1178265" y="2053088"/>
            <a:ext cx="8475819" cy="2371414"/>
          </a:xfrm>
          <a:prstGeom prst="rect">
            <a:avLst/>
          </a:prstGeom>
        </p:spPr>
      </p:pic>
    </p:spTree>
    <p:extLst>
      <p:ext uri="{BB962C8B-B14F-4D97-AF65-F5344CB8AC3E}">
        <p14:creationId xmlns:p14="http://schemas.microsoft.com/office/powerpoint/2010/main" val="25879610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KL Divergence</a:t>
            </a:r>
            <a:endParaRPr lang="en-US" dirty="0"/>
          </a:p>
        </p:txBody>
      </p:sp>
      <p:pic>
        <p:nvPicPr>
          <p:cNvPr id="4" name="Picture 3"/>
          <p:cNvPicPr>
            <a:picLocks noChangeAspect="1"/>
          </p:cNvPicPr>
          <p:nvPr/>
        </p:nvPicPr>
        <p:blipFill>
          <a:blip r:embed="rId2"/>
          <a:stretch>
            <a:fillRect/>
          </a:stretch>
        </p:blipFill>
        <p:spPr>
          <a:xfrm>
            <a:off x="688236" y="1570856"/>
            <a:ext cx="5001323" cy="1991003"/>
          </a:xfrm>
          <a:prstGeom prst="rect">
            <a:avLst/>
          </a:prstGeom>
        </p:spPr>
      </p:pic>
      <p:pic>
        <p:nvPicPr>
          <p:cNvPr id="5" name="Picture 4"/>
          <p:cNvPicPr>
            <a:picLocks noChangeAspect="1"/>
          </p:cNvPicPr>
          <p:nvPr/>
        </p:nvPicPr>
        <p:blipFill>
          <a:blip r:embed="rId3"/>
          <a:stretch>
            <a:fillRect/>
          </a:stretch>
        </p:blipFill>
        <p:spPr>
          <a:xfrm>
            <a:off x="688236" y="4048066"/>
            <a:ext cx="7640116" cy="2143424"/>
          </a:xfrm>
          <a:prstGeom prst="rect">
            <a:avLst/>
          </a:prstGeom>
        </p:spPr>
      </p:pic>
    </p:spTree>
    <p:extLst>
      <p:ext uri="{BB962C8B-B14F-4D97-AF65-F5344CB8AC3E}">
        <p14:creationId xmlns:p14="http://schemas.microsoft.com/office/powerpoint/2010/main" val="14243618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0857" y="168005"/>
            <a:ext cx="8487960" cy="4296375"/>
          </a:xfrm>
          <a:prstGeom prst="rect">
            <a:avLst/>
          </a:prstGeom>
        </p:spPr>
      </p:pic>
    </p:spTree>
    <p:extLst>
      <p:ext uri="{BB962C8B-B14F-4D97-AF65-F5344CB8AC3E}">
        <p14:creationId xmlns:p14="http://schemas.microsoft.com/office/powerpoint/2010/main" val="33612406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9744" y="468939"/>
            <a:ext cx="5506218" cy="3038899"/>
          </a:xfrm>
          <a:prstGeom prst="rect">
            <a:avLst/>
          </a:prstGeom>
        </p:spPr>
      </p:pic>
      <p:pic>
        <p:nvPicPr>
          <p:cNvPr id="5" name="Picture 4"/>
          <p:cNvPicPr>
            <a:picLocks noChangeAspect="1"/>
          </p:cNvPicPr>
          <p:nvPr/>
        </p:nvPicPr>
        <p:blipFill>
          <a:blip r:embed="rId3"/>
          <a:stretch>
            <a:fillRect/>
          </a:stretch>
        </p:blipFill>
        <p:spPr>
          <a:xfrm>
            <a:off x="0" y="3640347"/>
            <a:ext cx="7584030" cy="3114136"/>
          </a:xfrm>
          <a:prstGeom prst="rect">
            <a:avLst/>
          </a:prstGeom>
        </p:spPr>
      </p:pic>
    </p:spTree>
    <p:extLst>
      <p:ext uri="{BB962C8B-B14F-4D97-AF65-F5344CB8AC3E}">
        <p14:creationId xmlns:p14="http://schemas.microsoft.com/office/powerpoint/2010/main" val="38814010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04335" y="442495"/>
            <a:ext cx="8983329" cy="5973009"/>
          </a:xfrm>
          <a:prstGeom prst="rect">
            <a:avLst/>
          </a:prstGeom>
        </p:spPr>
      </p:pic>
    </p:spTree>
    <p:extLst>
      <p:ext uri="{BB962C8B-B14F-4D97-AF65-F5344CB8AC3E}">
        <p14:creationId xmlns:p14="http://schemas.microsoft.com/office/powerpoint/2010/main" val="2105724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Probability</a:t>
            </a:r>
            <a:endParaRPr lang="en-US" dirty="0"/>
          </a:p>
        </p:txBody>
      </p:sp>
      <p:sp>
        <p:nvSpPr>
          <p:cNvPr id="3" name="Content Placeholder 2"/>
          <p:cNvSpPr>
            <a:spLocks noGrp="1"/>
          </p:cNvSpPr>
          <p:nvPr>
            <p:ph idx="1"/>
          </p:nvPr>
        </p:nvSpPr>
        <p:spPr/>
        <p:txBody>
          <a:bodyPr>
            <a:normAutofit/>
          </a:bodyPr>
          <a:lstStyle/>
          <a:p>
            <a:r>
              <a:rPr lang="en-US" dirty="0" err="1" smtClean="0"/>
              <a:t>Frequentist</a:t>
            </a:r>
            <a:r>
              <a:rPr lang="en-US" dirty="0" smtClean="0"/>
              <a:t> Probability</a:t>
            </a:r>
          </a:p>
          <a:p>
            <a:pPr lvl="1"/>
            <a:r>
              <a:rPr lang="en-US" dirty="0" smtClean="0"/>
              <a:t>Probability is defined as the long-run relative frequency of an event occurring in repeated, identical trials.</a:t>
            </a:r>
          </a:p>
          <a:p>
            <a:pPr lvl="2"/>
            <a:r>
              <a:rPr lang="en-US" dirty="0" smtClean="0"/>
              <a:t>Example: If you flip a fair coin many times, the probability of getting heads is the proportion of heads in the long run (e.g., 50</a:t>
            </a:r>
            <a:r>
              <a:rPr lang="en-US" dirty="0" smtClean="0"/>
              <a:t>%).</a:t>
            </a:r>
          </a:p>
          <a:p>
            <a:pPr lvl="3"/>
            <a:r>
              <a:rPr lang="en-US" dirty="0">
                <a:hlinkClick r:id="rId2"/>
              </a:rPr>
              <a:t>https://</a:t>
            </a:r>
            <a:r>
              <a:rPr lang="en-US" dirty="0" smtClean="0">
                <a:hlinkClick r:id="rId2"/>
              </a:rPr>
              <a:t>www.statcrunch.com/applets/type3&amp;coins</a:t>
            </a:r>
            <a:r>
              <a:rPr lang="en-US" dirty="0" smtClean="0"/>
              <a:t> </a:t>
            </a:r>
            <a:endParaRPr lang="en-US" dirty="0" smtClean="0"/>
          </a:p>
          <a:p>
            <a:r>
              <a:rPr lang="en-US" dirty="0" smtClean="0"/>
              <a:t>Bayesian Probability</a:t>
            </a:r>
          </a:p>
          <a:p>
            <a:pPr lvl="1"/>
            <a:r>
              <a:rPr lang="en-US" dirty="0" smtClean="0"/>
              <a:t>Probability is a measure of belief or certainty about an event, based on prior knowledge or evidence.</a:t>
            </a:r>
          </a:p>
          <a:p>
            <a:pPr lvl="2"/>
            <a:r>
              <a:rPr lang="en-US" dirty="0" smtClean="0"/>
              <a:t>Example: Probability that a patient has a flu is 40%</a:t>
            </a:r>
          </a:p>
          <a:p>
            <a:endParaRPr lang="en-US" dirty="0"/>
          </a:p>
        </p:txBody>
      </p:sp>
    </p:spTree>
    <p:extLst>
      <p:ext uri="{BB962C8B-B14F-4D97-AF65-F5344CB8AC3E}">
        <p14:creationId xmlns:p14="http://schemas.microsoft.com/office/powerpoint/2010/main" val="1232457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Comparison</a:t>
            </a:r>
            <a:endParaRPr lang="en-US" dirty="0"/>
          </a:p>
        </p:txBody>
      </p:sp>
      <p:sp>
        <p:nvSpPr>
          <p:cNvPr id="3" name="Content Placeholder 2"/>
          <p:cNvSpPr>
            <a:spLocks noGrp="1"/>
          </p:cNvSpPr>
          <p:nvPr>
            <p:ph idx="1"/>
          </p:nvPr>
        </p:nvSpPr>
        <p:spPr/>
        <p:txBody>
          <a:bodyPr/>
          <a:lstStyle/>
          <a:p>
            <a:r>
              <a:rPr lang="en-US" b="1" dirty="0" smtClean="0"/>
              <a:t>Scenario</a:t>
            </a:r>
            <a:r>
              <a:rPr lang="en-US" dirty="0" smtClean="0"/>
              <a:t>: Tossing a coin 10 times, you observe 7 heads and 3 tails.</a:t>
            </a:r>
          </a:p>
          <a:p>
            <a:r>
              <a:rPr lang="en-US" b="1" dirty="0" err="1" smtClean="0"/>
              <a:t>Frequentist</a:t>
            </a:r>
            <a:r>
              <a:rPr lang="en-US" b="1" dirty="0" smtClean="0"/>
              <a:t> Approach</a:t>
            </a:r>
            <a:r>
              <a:rPr lang="en-US" dirty="0" smtClean="0"/>
              <a:t>:</a:t>
            </a:r>
          </a:p>
          <a:p>
            <a:pPr lvl="1"/>
            <a:r>
              <a:rPr lang="en-US" dirty="0" smtClean="0"/>
              <a:t>Calculate the probability of heads assuming repeated flips.</a:t>
            </a:r>
          </a:p>
          <a:p>
            <a:pPr lvl="1"/>
            <a:r>
              <a:rPr lang="en-US" dirty="0" smtClean="0"/>
              <a:t>No prior assumptions are made about the coin's bias; the coin's fairness is evaluated solely based on observed data.</a:t>
            </a:r>
          </a:p>
          <a:p>
            <a:r>
              <a:rPr lang="en-US" b="1" dirty="0" smtClean="0"/>
              <a:t>Bayesian Approach</a:t>
            </a:r>
            <a:r>
              <a:rPr lang="en-US" dirty="0" smtClean="0"/>
              <a:t>:</a:t>
            </a:r>
          </a:p>
          <a:p>
            <a:pPr lvl="1"/>
            <a:r>
              <a:rPr lang="en-US" dirty="0" smtClean="0"/>
              <a:t>Start with a prior belief about the coin's bias (e.g., 50% heads).</a:t>
            </a:r>
          </a:p>
          <a:p>
            <a:pPr lvl="1"/>
            <a:r>
              <a:rPr lang="en-US" dirty="0" smtClean="0"/>
              <a:t>Update the belief using Bayes' theorem based on observed data (7 heads, 3 tails). The result is a posterior distribution reflecting the updated belief.</a:t>
            </a:r>
          </a:p>
          <a:p>
            <a:endParaRPr lang="en-US" dirty="0"/>
          </a:p>
        </p:txBody>
      </p:sp>
    </p:spTree>
    <p:extLst>
      <p:ext uri="{BB962C8B-B14F-4D97-AF65-F5344CB8AC3E}">
        <p14:creationId xmlns:p14="http://schemas.microsoft.com/office/powerpoint/2010/main" val="30718294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a:t>
            </a:r>
            <a:endParaRPr lang="en-US" dirty="0"/>
          </a:p>
        </p:txBody>
      </p:sp>
      <p:sp>
        <p:nvSpPr>
          <p:cNvPr id="3" name="Content Placeholder 2"/>
          <p:cNvSpPr>
            <a:spLocks noGrp="1"/>
          </p:cNvSpPr>
          <p:nvPr>
            <p:ph idx="1"/>
          </p:nvPr>
        </p:nvSpPr>
        <p:spPr/>
        <p:txBody>
          <a:bodyPr>
            <a:normAutofit/>
          </a:bodyPr>
          <a:lstStyle/>
          <a:p>
            <a:r>
              <a:rPr lang="en-US" dirty="0" smtClean="0"/>
              <a:t>A </a:t>
            </a:r>
            <a:r>
              <a:rPr lang="en-US" b="1" dirty="0" smtClean="0"/>
              <a:t>random variable</a:t>
            </a:r>
            <a:r>
              <a:rPr lang="en-US" dirty="0" smtClean="0"/>
              <a:t> is a variable that takes on values determined by the outcome of a random phenomenon or experiment. </a:t>
            </a:r>
          </a:p>
          <a:p>
            <a:r>
              <a:rPr lang="en-US" b="1" dirty="0" smtClean="0"/>
              <a:t>Types</a:t>
            </a:r>
            <a:r>
              <a:rPr lang="en-US" dirty="0" smtClean="0"/>
              <a:t>:</a:t>
            </a:r>
          </a:p>
          <a:p>
            <a:pPr lvl="1"/>
            <a:r>
              <a:rPr lang="en-US" b="1" dirty="0" smtClean="0"/>
              <a:t>Discrete Random Variable</a:t>
            </a:r>
            <a:r>
              <a:rPr lang="en-US" dirty="0" smtClean="0"/>
              <a:t>: Takes on a finite </a:t>
            </a:r>
            <a:r>
              <a:rPr lang="en-US" dirty="0" smtClean="0"/>
              <a:t>set </a:t>
            </a:r>
            <a:r>
              <a:rPr lang="en-US" dirty="0" smtClean="0"/>
              <a:t>of distinct values (e.g., integers).</a:t>
            </a:r>
          </a:p>
          <a:p>
            <a:pPr lvl="1"/>
            <a:r>
              <a:rPr lang="en-US" dirty="0"/>
              <a:t>	</a:t>
            </a:r>
            <a:r>
              <a:rPr lang="en-US" dirty="0" smtClean="0"/>
              <a:t>Example: The number of heads in 3 coin flips (X∈{0,1,2,3}).</a:t>
            </a:r>
            <a:br>
              <a:rPr lang="en-US" dirty="0" smtClean="0"/>
            </a:br>
            <a:r>
              <a:rPr lang="en-US" b="1" dirty="0" smtClean="0"/>
              <a:t>Continuous Random Variable</a:t>
            </a:r>
            <a:r>
              <a:rPr lang="en-US" dirty="0" smtClean="0"/>
              <a:t>: Takes on an </a:t>
            </a:r>
            <a:r>
              <a:rPr lang="en-US" dirty="0" err="1" smtClean="0"/>
              <a:t>uncountably</a:t>
            </a:r>
            <a:r>
              <a:rPr lang="en-US" dirty="0" smtClean="0"/>
              <a:t> infinite set of values, often over an interval.</a:t>
            </a:r>
            <a:br>
              <a:rPr lang="en-US" dirty="0" smtClean="0"/>
            </a:br>
            <a:r>
              <a:rPr lang="en-US" dirty="0" smtClean="0"/>
              <a:t>	Example: The exact time (in seconds) a train arrives at a station.</a:t>
            </a:r>
          </a:p>
          <a:p>
            <a:endParaRPr lang="en-US" dirty="0"/>
          </a:p>
        </p:txBody>
      </p:sp>
    </p:spTree>
    <p:extLst>
      <p:ext uri="{BB962C8B-B14F-4D97-AF65-F5344CB8AC3E}">
        <p14:creationId xmlns:p14="http://schemas.microsoft.com/office/powerpoint/2010/main" val="1708939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Mass Function (PMF)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a:t>
                </a:r>
                <a:r>
                  <a:rPr lang="en-US" b="1" dirty="0" smtClean="0"/>
                  <a:t>probability mass function (PMF)</a:t>
                </a:r>
                <a:r>
                  <a:rPr lang="en-US" dirty="0" smtClean="0"/>
                  <a:t> describes the probability distribution of a discrete random variable. It assigns probabilities to each possible value of the random variable.</a:t>
                </a:r>
              </a:p>
              <a:p>
                <a:r>
                  <a:rPr lang="en-US" b="1" dirty="0" smtClean="0"/>
                  <a:t>Definition</a:t>
                </a:r>
                <a:r>
                  <a:rPr lang="en-US" dirty="0" smtClean="0"/>
                  <a:t>: The PMF P(X=x) gives the probability that a discrete random variable X takes a specific value x.</a:t>
                </a:r>
              </a:p>
              <a:p>
                <a:r>
                  <a:rPr lang="en-US" b="1" dirty="0" smtClean="0"/>
                  <a:t>Properties</a:t>
                </a:r>
                <a:r>
                  <a:rPr lang="en-US" dirty="0" smtClean="0"/>
                  <a:t>:</a:t>
                </a:r>
              </a:p>
              <a:p>
                <a:pPr lvl="1"/>
                <a:r>
                  <a:rPr lang="en-US" dirty="0" smtClean="0"/>
                  <a:t>0≤P(X=x)≤1, for all x.</a:t>
                </a:r>
              </a:p>
              <a:p>
                <a:pPr lvl="1"/>
                <a:r>
                  <a:rPr lang="en-US" dirty="0" smtClean="0"/>
                  <a:t>The sum of probabilities over all possible values equals 1:</a:t>
                </a:r>
              </a:p>
              <a:p>
                <a:pPr marL="457200" lvl="1" indent="0">
                  <a:buNone/>
                </a:pPr>
                <a:r>
                  <a:rPr lang="en-US" dirty="0" smtClean="0"/>
                  <a:t>    </a:t>
                </a:r>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𝑥</m:t>
                        </m:r>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=1</m:t>
                        </m:r>
                      </m:e>
                    </m:nary>
                  </m:oMath>
                </a14:m>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b="-8824"/>
                </a:stretch>
              </a:blipFill>
            </p:spPr>
            <p:txBody>
              <a:bodyPr/>
              <a:lstStyle/>
              <a:p>
                <a:r>
                  <a:rPr lang="en-US">
                    <a:noFill/>
                  </a:rPr>
                  <a:t> </a:t>
                </a:r>
              </a:p>
            </p:txBody>
          </p:sp>
        </mc:Fallback>
      </mc:AlternateContent>
    </p:spTree>
    <p:extLst>
      <p:ext uri="{BB962C8B-B14F-4D97-AF65-F5344CB8AC3E}">
        <p14:creationId xmlns:p14="http://schemas.microsoft.com/office/powerpoint/2010/main" val="2614948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Distribution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den>
                    </m:f>
                  </m:oMath>
                </a14:m>
                <a:endParaRPr lang="en-US" dirty="0" smtClean="0"/>
              </a:p>
              <a:p>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𝑘</m:t>
                                </m:r>
                              </m:den>
                            </m:f>
                            <m:r>
                              <a:rPr lang="en-US" b="0" i="1" smtClean="0">
                                <a:latin typeface="Cambria Math" panose="02040503050406030204" pitchFamily="18" charset="0"/>
                              </a:rPr>
                              <m:t>=1</m:t>
                            </m:r>
                          </m:e>
                        </m:nary>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66500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1 </a:t>
            </a:r>
            <a:endParaRPr lang="en-US" dirty="0"/>
          </a:p>
        </p:txBody>
      </p:sp>
      <p:pic>
        <p:nvPicPr>
          <p:cNvPr id="4" name="Picture 3"/>
          <p:cNvPicPr>
            <a:picLocks noChangeAspect="1"/>
          </p:cNvPicPr>
          <p:nvPr/>
        </p:nvPicPr>
        <p:blipFill>
          <a:blip r:embed="rId2"/>
          <a:stretch>
            <a:fillRect/>
          </a:stretch>
        </p:blipFill>
        <p:spPr>
          <a:xfrm>
            <a:off x="838200" y="1423951"/>
            <a:ext cx="9716856" cy="533474"/>
          </a:xfrm>
          <a:prstGeom prst="rect">
            <a:avLst/>
          </a:prstGeom>
        </p:spPr>
      </p:pic>
    </p:spTree>
    <p:extLst>
      <p:ext uri="{BB962C8B-B14F-4D97-AF65-F5344CB8AC3E}">
        <p14:creationId xmlns:p14="http://schemas.microsoft.com/office/powerpoint/2010/main" val="157513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1075</Words>
  <Application>Microsoft Office PowerPoint</Application>
  <PresentationFormat>Widescreen</PresentationFormat>
  <Paragraphs>109</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Cambria Math</vt:lpstr>
      <vt:lpstr>Office Theme</vt:lpstr>
      <vt:lpstr>Probability and Information Theory</vt:lpstr>
      <vt:lpstr>Probability Theory</vt:lpstr>
      <vt:lpstr>Key concepts in Probability Theory</vt:lpstr>
      <vt:lpstr>Interpretation of Probability</vt:lpstr>
      <vt:lpstr>Example Comparison</vt:lpstr>
      <vt:lpstr>Random Variable</vt:lpstr>
      <vt:lpstr>Probability Mass Function (PMF)</vt:lpstr>
      <vt:lpstr>Uniform Distribution</vt:lpstr>
      <vt:lpstr>Example – 1 </vt:lpstr>
      <vt:lpstr>Example – 1 Solution </vt:lpstr>
      <vt:lpstr>Example – 2 </vt:lpstr>
      <vt:lpstr>Example – 2 Solution </vt:lpstr>
      <vt:lpstr>Continuous Variable</vt:lpstr>
      <vt:lpstr>Probability Density Function</vt:lpstr>
      <vt:lpstr>PDF – Key Properties</vt:lpstr>
      <vt:lpstr>Conditional Probability</vt:lpstr>
      <vt:lpstr>Chain Rule of Conditional Probabilities</vt:lpstr>
      <vt:lpstr>Chain Rule of Conditional Probabilities</vt:lpstr>
      <vt:lpstr>PowerPoint Presentation</vt:lpstr>
      <vt:lpstr>Expectation</vt:lpstr>
      <vt:lpstr>Variance</vt:lpstr>
      <vt:lpstr>PowerPoint Presentation</vt:lpstr>
      <vt:lpstr>Covariance</vt:lpstr>
      <vt:lpstr>Determine the covariance of X and Y</vt:lpstr>
      <vt:lpstr>Solution</vt:lpstr>
      <vt:lpstr>Useful Properties of Common Functions</vt:lpstr>
      <vt:lpstr>Useful Properties of Common Functions</vt:lpstr>
      <vt:lpstr>Useful Properties of Common Functions</vt:lpstr>
      <vt:lpstr>Baye’s rule/Baye’s theorem</vt:lpstr>
      <vt:lpstr>Information Theory</vt:lpstr>
      <vt:lpstr>Basic Intuition of Information Theory</vt:lpstr>
      <vt:lpstr>Basic Intuition of Information Theory</vt:lpstr>
      <vt:lpstr>PowerPoint Presentation</vt:lpstr>
      <vt:lpstr>Entropy / Shannon Entropy</vt:lpstr>
      <vt:lpstr>Kullback-Leibler Divergence (KL Divergence)</vt:lpstr>
      <vt:lpstr>Properties of KL Divergence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Information Theory</dc:title>
  <dc:creator>ASUS</dc:creator>
  <cp:lastModifiedBy>ASUS</cp:lastModifiedBy>
  <cp:revision>33</cp:revision>
  <dcterms:created xsi:type="dcterms:W3CDTF">2025-01-16T17:16:17Z</dcterms:created>
  <dcterms:modified xsi:type="dcterms:W3CDTF">2025-01-18T14:50:49Z</dcterms:modified>
</cp:coreProperties>
</file>