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660"/>
  </p:normalViewPr>
  <p:slideViewPr>
    <p:cSldViewPr snapToGrid="0">
      <p:cViewPr varScale="1">
        <p:scale>
          <a:sx n="101" d="100"/>
          <a:sy n="101" d="100"/>
        </p:scale>
        <p:origin x="1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C836E-0A3E-41CF-89AC-EA205FAFD25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6FF66C7-8DF9-4C47-9A4D-1BD6D2F9C2B9}" type="slidenum">
              <a:rPr lang="en-US" smtClean="0"/>
              <a:t>‹#›</a:t>
            </a:fld>
            <a:endParaRPr lang="en-US"/>
          </a:p>
        </p:txBody>
      </p:sp>
    </p:spTree>
    <p:extLst>
      <p:ext uri="{BB962C8B-B14F-4D97-AF65-F5344CB8AC3E}">
        <p14:creationId xmlns:p14="http://schemas.microsoft.com/office/powerpoint/2010/main" val="172006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C836E-0A3E-41CF-89AC-EA205FAFD25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216173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C836E-0A3E-41CF-89AC-EA205FAFD25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321571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C836E-0A3E-41CF-89AC-EA205FAFD25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214149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DC836E-0A3E-41CF-89AC-EA205FAFD254}" type="datetimeFigureOut">
              <a:rPr lang="en-US" smtClean="0"/>
              <a:t>7/31/2024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6FF66C7-8DF9-4C47-9A4D-1BD6D2F9C2B9}" type="slidenum">
              <a:rPr lang="en-US" smtClean="0"/>
              <a:t>‹#›</a:t>
            </a:fld>
            <a:endParaRPr lang="en-US"/>
          </a:p>
        </p:txBody>
      </p:sp>
    </p:spTree>
    <p:extLst>
      <p:ext uri="{BB962C8B-B14F-4D97-AF65-F5344CB8AC3E}">
        <p14:creationId xmlns:p14="http://schemas.microsoft.com/office/powerpoint/2010/main" val="161171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C836E-0A3E-41CF-89AC-EA205FAFD25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386925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C836E-0A3E-41CF-89AC-EA205FAFD254}"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321280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C836E-0A3E-41CF-89AC-EA205FAFD254}"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385023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C836E-0A3E-41CF-89AC-EA205FAFD254}"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159328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836E-0A3E-41CF-89AC-EA205FAFD25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119501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836E-0A3E-41CF-89AC-EA205FAFD254}" type="datetimeFigureOut">
              <a:rPr lang="en-US" smtClean="0"/>
              <a:t>7/31/2024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FF66C7-8DF9-4C47-9A4D-1BD6D2F9C2B9}" type="slidenum">
              <a:rPr lang="en-US" smtClean="0"/>
              <a:t>‹#›</a:t>
            </a:fld>
            <a:endParaRPr lang="en-US"/>
          </a:p>
        </p:txBody>
      </p:sp>
    </p:spTree>
    <p:extLst>
      <p:ext uri="{BB962C8B-B14F-4D97-AF65-F5344CB8AC3E}">
        <p14:creationId xmlns:p14="http://schemas.microsoft.com/office/powerpoint/2010/main" val="293841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DC836E-0A3E-41CF-89AC-EA205FAFD254}" type="datetimeFigureOut">
              <a:rPr lang="en-US" smtClean="0"/>
              <a:t>7/31/2024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FF66C7-8DF9-4C47-9A4D-1BD6D2F9C2B9}" type="slidenum">
              <a:rPr lang="en-US" smtClean="0"/>
              <a:t>‹#›</a:t>
            </a:fld>
            <a:endParaRPr lang="en-US"/>
          </a:p>
        </p:txBody>
      </p:sp>
    </p:spTree>
    <p:extLst>
      <p:ext uri="{BB962C8B-B14F-4D97-AF65-F5344CB8AC3E}">
        <p14:creationId xmlns:p14="http://schemas.microsoft.com/office/powerpoint/2010/main" val="201148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B47D-04C9-2D95-71C9-1A4F4F556B90}"/>
              </a:ext>
            </a:extLst>
          </p:cNvPr>
          <p:cNvSpPr>
            <a:spLocks noGrp="1"/>
          </p:cNvSpPr>
          <p:nvPr>
            <p:ph type="ctrTitle"/>
          </p:nvPr>
        </p:nvSpPr>
        <p:spPr>
          <a:xfrm>
            <a:off x="994804" y="1854739"/>
            <a:ext cx="9966960" cy="3035808"/>
          </a:xfrm>
        </p:spPr>
        <p:txBody>
          <a:bodyPr/>
          <a:lstStyle/>
          <a:p>
            <a:pPr marL="0" marR="0" algn="ctr">
              <a:lnSpc>
                <a:spcPct val="107000"/>
              </a:lnSpc>
              <a:spcBef>
                <a:spcPts val="0"/>
              </a:spcBef>
              <a:spcAft>
                <a:spcPts val="800"/>
              </a:spcAft>
            </a:pPr>
            <a:r>
              <a:rPr lang="en-US" sz="6600" b="1" u="sng" dirty="0">
                <a:effectLst/>
                <a:latin typeface="Times New Roman" panose="02020603050405020304" pitchFamily="18" charset="0"/>
                <a:ea typeface="Calibri" panose="020F0502020204030204" pitchFamily="34" charset="0"/>
                <a:cs typeface="Iskoola Pota" panose="020B0502040204020203" pitchFamily="34" charset="0"/>
              </a:rPr>
              <a:t>Adaptive Noise-Canceling System</a:t>
            </a:r>
            <a:br>
              <a:rPr lang="en-US" sz="4000" dirty="0">
                <a:effectLst/>
                <a:latin typeface="Calibri" panose="020F0502020204030204" pitchFamily="34" charset="0"/>
                <a:ea typeface="Calibri" panose="020F0502020204030204" pitchFamily="34" charset="0"/>
                <a:cs typeface="Iskoola Pota" panose="020B0502040204020203" pitchFamily="34" charset="0"/>
              </a:rPr>
            </a:br>
            <a:endParaRPr lang="en-US" dirty="0"/>
          </a:p>
        </p:txBody>
      </p:sp>
      <p:sp>
        <p:nvSpPr>
          <p:cNvPr id="4" name="TextBox 3">
            <a:extLst>
              <a:ext uri="{FF2B5EF4-FFF2-40B4-BE49-F238E27FC236}">
                <a16:creationId xmlns:a16="http://schemas.microsoft.com/office/drawing/2014/main" id="{BFFDAE58-DC22-23EB-3111-4308EBF65C93}"/>
              </a:ext>
            </a:extLst>
          </p:cNvPr>
          <p:cNvSpPr txBox="1"/>
          <p:nvPr/>
        </p:nvSpPr>
        <p:spPr>
          <a:xfrm>
            <a:off x="3228493" y="416210"/>
            <a:ext cx="5499582" cy="896271"/>
          </a:xfrm>
          <a:prstGeom prst="rect">
            <a:avLst/>
          </a:prstGeom>
          <a:noFill/>
        </p:spPr>
        <p:txBody>
          <a:bodyPr wrap="none" rtlCol="0">
            <a:spAutoFit/>
          </a:bodyPr>
          <a:lstStyle/>
          <a:p>
            <a:pPr marL="0" marR="0" algn="ctr">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Department of Electrical and Electronic Engineering</a:t>
            </a:r>
            <a:endParaRPr lang="en-US" sz="1600" dirty="0">
              <a:effectLst/>
              <a:ea typeface="Calibri" panose="020F0502020204030204" pitchFamily="34" charset="0"/>
              <a:cs typeface="Iskoola Pota" panose="020B0502040204020203" pitchFamily="34" charset="0"/>
            </a:endParaRPr>
          </a:p>
          <a:p>
            <a:pPr marL="0" marR="0" algn="ctr">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South Eastern university of Sri Lanka</a:t>
            </a:r>
            <a:endParaRPr lang="en-US" sz="1600" dirty="0">
              <a:effectLst/>
              <a:ea typeface="Calibri" panose="020F0502020204030204" pitchFamily="34" charset="0"/>
              <a:cs typeface="Iskoola Pota" panose="020B0502040204020203" pitchFamily="34" charset="0"/>
            </a:endParaRPr>
          </a:p>
          <a:p>
            <a:endParaRPr lang="en-US" dirty="0"/>
          </a:p>
        </p:txBody>
      </p:sp>
      <p:sp>
        <p:nvSpPr>
          <p:cNvPr id="5" name="TextBox 4">
            <a:extLst>
              <a:ext uri="{FF2B5EF4-FFF2-40B4-BE49-F238E27FC236}">
                <a16:creationId xmlns:a16="http://schemas.microsoft.com/office/drawing/2014/main" id="{9286F0A5-3E4C-9618-A25E-85272AD5FDAC}"/>
              </a:ext>
            </a:extLst>
          </p:cNvPr>
          <p:cNvSpPr txBox="1"/>
          <p:nvPr/>
        </p:nvSpPr>
        <p:spPr>
          <a:xfrm>
            <a:off x="994804" y="4890547"/>
            <a:ext cx="4689617" cy="1423210"/>
          </a:xfrm>
          <a:prstGeom prst="rect">
            <a:avLst/>
          </a:prstGeom>
          <a:noFill/>
        </p:spPr>
        <p:txBody>
          <a:bodyPr wrap="square" rtlCol="0">
            <a:spAutoFit/>
          </a:bodyPr>
          <a:lstStyle/>
          <a:p>
            <a:pPr marL="0" marR="0">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 </a:t>
            </a:r>
            <a:endParaRPr lang="en-US" sz="1600" dirty="0">
              <a:effectLst/>
              <a:ea typeface="Calibri" panose="020F0502020204030204" pitchFamily="34" charset="0"/>
              <a:cs typeface="Iskoola Pota" panose="020B0502040204020203" pitchFamily="34" charset="0"/>
            </a:endParaRPr>
          </a:p>
          <a:p>
            <a:pPr marL="0" marR="0">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R.M.Y.R. CHANDRASIRI (SEU/IS/19/EG/023)</a:t>
            </a:r>
            <a:endParaRPr lang="en-US" sz="1600" dirty="0">
              <a:effectLst/>
              <a:ea typeface="Calibri" panose="020F0502020204030204" pitchFamily="34" charset="0"/>
              <a:cs typeface="Iskoola Pota" panose="020B0502040204020203" pitchFamily="34" charset="0"/>
            </a:endParaRPr>
          </a:p>
          <a:p>
            <a:pPr marL="0" marR="0">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W.A.S.U. GUNATHILAKA (SEU/IS/19/EG/031)</a:t>
            </a:r>
            <a:endParaRPr lang="en-US" sz="1600" dirty="0">
              <a:effectLst/>
              <a:ea typeface="Calibri" panose="020F0502020204030204" pitchFamily="34" charset="0"/>
              <a:cs typeface="Iskoola Pota" panose="020B0502040204020203" pitchFamily="34" charset="0"/>
            </a:endParaRPr>
          </a:p>
          <a:p>
            <a:pPr marL="0" marR="0">
              <a:lnSpc>
                <a:spcPct val="107000"/>
              </a:lnSpc>
              <a:spcBef>
                <a:spcPts val="0"/>
              </a:spcBef>
              <a:spcAft>
                <a:spcPts val="0"/>
              </a:spcAft>
            </a:pPr>
            <a:r>
              <a:rPr lang="en-US" sz="1600" b="1" dirty="0">
                <a:effectLst/>
                <a:ea typeface="Calibri" panose="020F0502020204030204" pitchFamily="34" charset="0"/>
                <a:cs typeface="Iskoola Pota" panose="020B0502040204020203" pitchFamily="34" charset="0"/>
              </a:rPr>
              <a:t>I.N UDANA (SEU/IS/19/EG/052)</a:t>
            </a:r>
            <a:endParaRPr lang="en-US" sz="1600" dirty="0">
              <a:effectLst/>
              <a:ea typeface="Calibri" panose="020F0502020204030204" pitchFamily="34" charset="0"/>
              <a:cs typeface="Iskoola Pota" panose="020B0502040204020203" pitchFamily="34" charset="0"/>
            </a:endParaRPr>
          </a:p>
          <a:p>
            <a:endParaRPr lang="en-US" dirty="0"/>
          </a:p>
        </p:txBody>
      </p:sp>
    </p:spTree>
    <p:extLst>
      <p:ext uri="{BB962C8B-B14F-4D97-AF65-F5344CB8AC3E}">
        <p14:creationId xmlns:p14="http://schemas.microsoft.com/office/powerpoint/2010/main" val="102617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0759-465E-A189-F2AF-5555F2C154BA}"/>
              </a:ext>
            </a:extLst>
          </p:cNvPr>
          <p:cNvSpPr>
            <a:spLocks noGrp="1"/>
          </p:cNvSpPr>
          <p:nvPr>
            <p:ph type="title"/>
          </p:nvPr>
        </p:nvSpPr>
        <p:spPr/>
        <p:txBody>
          <a:bodyPr>
            <a:normAutofit/>
          </a:bodyPr>
          <a:lstStyle/>
          <a:p>
            <a:r>
              <a:rPr lang="en-US" sz="4000" dirty="0">
                <a:effectLst/>
                <a:latin typeface="Calibri" panose="020F0502020204030204" pitchFamily="34" charset="0"/>
                <a:ea typeface="Calibri" panose="020F0502020204030204" pitchFamily="34" charset="0"/>
                <a:cs typeface="Iskoola Pota" panose="020B0502040204020203" pitchFamily="34" charset="0"/>
              </a:rPr>
              <a:t>References</a:t>
            </a:r>
            <a:endParaRPr lang="en-US" sz="4000" dirty="0"/>
          </a:p>
        </p:txBody>
      </p:sp>
      <p:sp>
        <p:nvSpPr>
          <p:cNvPr id="3" name="Content Placeholder 2">
            <a:extLst>
              <a:ext uri="{FF2B5EF4-FFF2-40B4-BE49-F238E27FC236}">
                <a16:creationId xmlns:a16="http://schemas.microsoft.com/office/drawing/2014/main" id="{232D03D7-7E66-333C-ACBB-A06F20FAEFCA}"/>
              </a:ext>
            </a:extLst>
          </p:cNvPr>
          <p:cNvSpPr>
            <a:spLocks noGrp="1"/>
          </p:cNvSpPr>
          <p:nvPr>
            <p:ph idx="1"/>
          </p:nvPr>
        </p:nvSpPr>
        <p:spPr/>
        <p:txBody>
          <a:bodyPr>
            <a:normAutofit fontScale="850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“Noise Cancellation Using Sign-Data LMS Algorithm - MATLAB &amp; Simulink,”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www.mathworks.com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https://www.mathworks.com/help/dsp/ug/noise-cancellation-using-sign-data-lms-algorithm.html (accessed Mar. 26, 2024).</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rPr>
              <a:t>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[2]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S. </a:t>
            </a:r>
            <a:r>
              <a:rPr lang="en-US" sz="1800" dirty="0" err="1">
                <a:effectLst/>
                <a:latin typeface="Times New Roman" panose="02020603050405020304" pitchFamily="18" charset="0"/>
                <a:ea typeface="Calibri" panose="020F0502020204030204" pitchFamily="34" charset="0"/>
                <a:cs typeface="Iskoola Pota" panose="020B0502040204020203" pitchFamily="34" charset="0"/>
              </a:rPr>
              <a:t>Haykin</a:t>
            </a:r>
            <a:r>
              <a:rPr lang="en-US" sz="1800" dirty="0">
                <a:effectLst/>
                <a:latin typeface="Times New Roman" panose="02020603050405020304" pitchFamily="18" charset="0"/>
                <a:ea typeface="Calibri" panose="020F0502020204030204" pitchFamily="34" charset="0"/>
                <a:cs typeface="Iskoola Pota" panose="020B0502040204020203" pitchFamily="34" charset="0"/>
              </a:rPr>
              <a:t>, Adaptive Filter Theory (Pearson Prentice Hall, Upper Saddle River, NJ, 2002). (This is a general reference for understanding adaptive filtering algorithms)</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[3]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Review Paper on Noise Cancellation using Adaptive Filters Review paper on Noise Cancellation using Adaptive Filters: https://www.researchgate.net/publication/261449615_Adaptive_filtering_based_on_least_mean_square_algorithm</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[4] </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Iskoola Pota" panose="020B0502040204020203" pitchFamily="34" charset="0"/>
              </a:rPr>
              <a:t>Noise Cancellation Using an Adaptive Filtering Technique Paper on noise cancellation using adaptive filtering technique: https://repository.tudelft.nl/islandora/object/uuid:b6fbca2b-6df5-41db-84a1-2f60515f0088/datastream/OBJ/download</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endParaRPr lang="en-US" dirty="0"/>
          </a:p>
        </p:txBody>
      </p:sp>
    </p:spTree>
    <p:extLst>
      <p:ext uri="{BB962C8B-B14F-4D97-AF65-F5344CB8AC3E}">
        <p14:creationId xmlns:p14="http://schemas.microsoft.com/office/powerpoint/2010/main" val="304911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B08E-7836-5739-6C00-06C6AFE61DE8}"/>
              </a:ext>
            </a:extLst>
          </p:cNvPr>
          <p:cNvSpPr>
            <a:spLocks noGrp="1"/>
          </p:cNvSpPr>
          <p:nvPr>
            <p:ph type="title"/>
          </p:nvPr>
        </p:nvSpPr>
        <p:spPr>
          <a:xfrm>
            <a:off x="1069848" y="484631"/>
            <a:ext cx="10058400" cy="5954005"/>
          </a:xfrm>
        </p:spPr>
        <p:txBody>
          <a:bodyPr/>
          <a:lstStyle/>
          <a:p>
            <a:pPr algn="ctr"/>
            <a:r>
              <a:rPr lang="en-US" dirty="0"/>
              <a:t>Thank you</a:t>
            </a:r>
          </a:p>
        </p:txBody>
      </p:sp>
    </p:spTree>
    <p:extLst>
      <p:ext uri="{BB962C8B-B14F-4D97-AF65-F5344CB8AC3E}">
        <p14:creationId xmlns:p14="http://schemas.microsoft.com/office/powerpoint/2010/main" val="22971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735B-D594-1F14-8D15-E45DFCA18D83}"/>
              </a:ext>
            </a:extLst>
          </p:cNvPr>
          <p:cNvSpPr>
            <a:spLocks noGrp="1"/>
          </p:cNvSpPr>
          <p:nvPr>
            <p:ph type="title"/>
          </p:nvPr>
        </p:nvSpPr>
        <p:spPr/>
        <p:txBody>
          <a:bodyPr/>
          <a:lstStyle/>
          <a:p>
            <a:r>
              <a:rPr lang="en-US" sz="4000" b="1" kern="0" dirty="0">
                <a:effectLst/>
                <a:latin typeface="Times New Roman" panose="02020603050405020304" pitchFamily="18" charset="0"/>
                <a:ea typeface="Times New Roman" panose="02020603050405020304" pitchFamily="18" charset="0"/>
                <a:cs typeface="Iskoola Pota" panose="020B0502040204020203" pitchFamily="34" charset="0"/>
              </a:rPr>
              <a:t>Introduction</a:t>
            </a:r>
            <a:br>
              <a:rPr lang="en-US" sz="1800" b="1" kern="0" dirty="0">
                <a:effectLst/>
                <a:latin typeface="Times New Roman" panose="02020603050405020304" pitchFamily="18" charset="0"/>
                <a:ea typeface="Times New Roman" panose="02020603050405020304" pitchFamily="18" charset="0"/>
                <a:cs typeface="Iskoola Pota" panose="020B0502040204020203" pitchFamily="34" charset="0"/>
              </a:rPr>
            </a:br>
            <a:endParaRPr lang="en-US" dirty="0"/>
          </a:p>
        </p:txBody>
      </p:sp>
      <p:sp>
        <p:nvSpPr>
          <p:cNvPr id="3" name="Content Placeholder 2">
            <a:extLst>
              <a:ext uri="{FF2B5EF4-FFF2-40B4-BE49-F238E27FC236}">
                <a16:creationId xmlns:a16="http://schemas.microsoft.com/office/drawing/2014/main" id="{F68F01D3-E588-430A-E593-2BF630AE803A}"/>
              </a:ext>
            </a:extLst>
          </p:cNvPr>
          <p:cNvSpPr>
            <a:spLocks noGrp="1"/>
          </p:cNvSpPr>
          <p:nvPr>
            <p:ph idx="1"/>
          </p:nvPr>
        </p:nvSpPr>
        <p:spPr/>
        <p:txBody>
          <a:bodyPr/>
          <a:lstStyle/>
          <a:p>
            <a:pPr algn="just"/>
            <a:r>
              <a:rPr lang="en-US" dirty="0"/>
              <a:t>In telecommunication systems, background noise from environments like crowded streets and busy offices degrades speech intelligibility, causing frustration and communication issues. Traditional noise reduction methods often fall short, especially in dynamic settings.</a:t>
            </a:r>
          </a:p>
          <a:p>
            <a:pPr algn="just"/>
            <a:r>
              <a:rPr lang="en-US" dirty="0"/>
              <a:t>Our objective is to develop a MATLAB-based noise-canceling system that effectively suppresses background noise while preserving speech clarity. The system will use adaptive filtering, including the Least Mean Squares (LMS) algorithm, to analyze audio signals, identify noise, and generate anti-noise signals in real-time, enhancing speech intelligibility and user experience in noisy environments.</a:t>
            </a:r>
          </a:p>
          <a:p>
            <a:endParaRPr lang="en-US" dirty="0"/>
          </a:p>
        </p:txBody>
      </p:sp>
    </p:spTree>
    <p:extLst>
      <p:ext uri="{BB962C8B-B14F-4D97-AF65-F5344CB8AC3E}">
        <p14:creationId xmlns:p14="http://schemas.microsoft.com/office/powerpoint/2010/main" val="34054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592C-D94C-3582-BA32-656C32B96580}"/>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rPr>
              <a:t>Tools and Resources</a:t>
            </a:r>
            <a:endParaRPr lang="en-US" sz="4000" dirty="0"/>
          </a:p>
        </p:txBody>
      </p:sp>
      <p:sp>
        <p:nvSpPr>
          <p:cNvPr id="3" name="Content Placeholder 2">
            <a:extLst>
              <a:ext uri="{FF2B5EF4-FFF2-40B4-BE49-F238E27FC236}">
                <a16:creationId xmlns:a16="http://schemas.microsoft.com/office/drawing/2014/main" id="{7A9602B9-1A96-9AD9-AC67-BC3C544B4A0B}"/>
              </a:ext>
            </a:extLst>
          </p:cNvPr>
          <p:cNvSpPr>
            <a:spLocks noGrp="1"/>
          </p:cNvSpPr>
          <p:nvPr>
            <p:ph idx="1"/>
          </p:nvPr>
        </p:nvSpPr>
        <p:spPr>
          <a:xfrm>
            <a:off x="1069848" y="1759432"/>
            <a:ext cx="10058400" cy="4881004"/>
          </a:xfrm>
        </p:spPr>
        <p:txBody>
          <a:bodyPr>
            <a:noAutofit/>
          </a:bodyPr>
          <a:lstStyle/>
          <a:p>
            <a:r>
              <a:rPr lang="en-US" sz="1600" b="1" dirty="0">
                <a:effectLst/>
                <a:ea typeface="Calibri" panose="020F0502020204030204" pitchFamily="34" charset="0"/>
                <a:cs typeface="Iskoola Pota" panose="020B0502040204020203" pitchFamily="34" charset="0"/>
              </a:rPr>
              <a:t>MATLAB :  </a:t>
            </a:r>
            <a:endParaRPr lang="en-US" sz="1600" b="1" dirty="0"/>
          </a:p>
          <a:p>
            <a:pPr marL="0" indent="0">
              <a:lnSpc>
                <a:spcPct val="160000"/>
              </a:lnSpc>
              <a:buNone/>
            </a:pPr>
            <a:r>
              <a:rPr lang="en-US" sz="1600" dirty="0"/>
              <a:t>MATLAB is a powerful tool for developing and implementing adaptive noise-canceling systems due to its comprehensive suite of built-in functions and user-friendly environment for algorithm design and simulation. Its capabilities in matrix operations, signal processing, and real-time data analysis make it ideal for developing adaptive filters, such as the Least Mean Squares (LMS) algorithm, used in noise-canceling applications. MATLAB’s extensive libraries and toolboxes facilitate the rapid prototyping and testing of adaptive noise-canceling algorithms, enabling engineers to refine and optimize their systems efficiently. Additionally, MATLAB’s visualization tools provide valuable insights into the performance of these algorithms, allowing for the effective evaluation and enhancement of noise reduction strategies in diverse environments.</a:t>
            </a:r>
          </a:p>
          <a:p>
            <a:endParaRPr lang="en-US" sz="1600" dirty="0">
              <a:effectLst/>
              <a:ea typeface="Calibri" panose="020F0502020204030204" pitchFamily="34" charset="0"/>
              <a:cs typeface="Iskoola Pota" panose="020B0502040204020203" pitchFamily="34" charset="0"/>
            </a:endParaRPr>
          </a:p>
          <a:p>
            <a:pPr marL="0" indent="0">
              <a:buNone/>
            </a:pPr>
            <a:r>
              <a:rPr lang="en-US" sz="1600" dirty="0">
                <a:ea typeface="Calibri" panose="020F0502020204030204" pitchFamily="34" charset="0"/>
                <a:cs typeface="Iskoola Pota" panose="020B0502040204020203" pitchFamily="34" charset="0"/>
              </a:rPr>
              <a:t>                             </a:t>
            </a:r>
          </a:p>
          <a:p>
            <a:pPr marL="0" indent="0">
              <a:buNone/>
            </a:pPr>
            <a:r>
              <a:rPr lang="en-US" sz="1600" dirty="0">
                <a:effectLst/>
                <a:ea typeface="Calibri" panose="020F0502020204030204" pitchFamily="34" charset="0"/>
                <a:cs typeface="Iskoola Pota" panose="020B0502040204020203" pitchFamily="34" charset="0"/>
              </a:rPr>
              <a:t>                                       </a:t>
            </a:r>
          </a:p>
          <a:p>
            <a:endParaRPr lang="en-US" sz="1600" dirty="0"/>
          </a:p>
        </p:txBody>
      </p:sp>
    </p:spTree>
    <p:extLst>
      <p:ext uri="{BB962C8B-B14F-4D97-AF65-F5344CB8AC3E}">
        <p14:creationId xmlns:p14="http://schemas.microsoft.com/office/powerpoint/2010/main" val="333882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A6F1-0F9A-9D94-CCA8-AFE6AE4A4F74}"/>
              </a:ext>
            </a:extLst>
          </p:cNvPr>
          <p:cNvSpPr>
            <a:spLocks noGrp="1"/>
          </p:cNvSpPr>
          <p:nvPr>
            <p:ph type="title"/>
          </p:nvPr>
        </p:nvSpPr>
        <p:spPr/>
        <p:txBody>
          <a:bodyPr>
            <a:normAutofit/>
          </a:bodyPr>
          <a:lstStyle/>
          <a:p>
            <a:r>
              <a:rPr lang="en-US" sz="4000" dirty="0"/>
              <a:t>Block Diagram</a:t>
            </a:r>
          </a:p>
        </p:txBody>
      </p:sp>
      <p:pic>
        <p:nvPicPr>
          <p:cNvPr id="5" name="Content Placeholder 4">
            <a:extLst>
              <a:ext uri="{FF2B5EF4-FFF2-40B4-BE49-F238E27FC236}">
                <a16:creationId xmlns:a16="http://schemas.microsoft.com/office/drawing/2014/main" id="{9346B18D-3D7C-44CA-9877-DB843BFA1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226" y="2595352"/>
            <a:ext cx="9037547" cy="2783842"/>
          </a:xfrm>
        </p:spPr>
      </p:pic>
      <p:sp>
        <p:nvSpPr>
          <p:cNvPr id="6" name="TextBox 5">
            <a:extLst>
              <a:ext uri="{FF2B5EF4-FFF2-40B4-BE49-F238E27FC236}">
                <a16:creationId xmlns:a16="http://schemas.microsoft.com/office/drawing/2014/main" id="{0A4231AD-847B-2AF0-8F4E-B7A0FF5A499E}"/>
              </a:ext>
            </a:extLst>
          </p:cNvPr>
          <p:cNvSpPr txBox="1"/>
          <p:nvPr/>
        </p:nvSpPr>
        <p:spPr>
          <a:xfrm>
            <a:off x="4377740" y="5379194"/>
            <a:ext cx="3436518" cy="276999"/>
          </a:xfrm>
          <a:prstGeom prst="rect">
            <a:avLst/>
          </a:prstGeom>
          <a:noFill/>
        </p:spPr>
        <p:txBody>
          <a:bodyPr wrap="none" rtlCol="0">
            <a:spAutoFit/>
          </a:bodyPr>
          <a:lstStyle/>
          <a:p>
            <a:r>
              <a:rPr lang="en-US" sz="1200" dirty="0"/>
              <a:t>FIGURE 1:Diagram of Noise Canceling System</a:t>
            </a:r>
          </a:p>
        </p:txBody>
      </p:sp>
    </p:spTree>
    <p:extLst>
      <p:ext uri="{BB962C8B-B14F-4D97-AF65-F5344CB8AC3E}">
        <p14:creationId xmlns:p14="http://schemas.microsoft.com/office/powerpoint/2010/main" val="80357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59B2-4B94-8510-0E9A-79D221F8EB97}"/>
              </a:ext>
            </a:extLst>
          </p:cNvPr>
          <p:cNvSpPr>
            <a:spLocks noGrp="1"/>
          </p:cNvSpPr>
          <p:nvPr>
            <p:ph type="title"/>
          </p:nvPr>
        </p:nvSpPr>
        <p:spPr/>
        <p:txBody>
          <a:bodyPr>
            <a:normAutofit/>
          </a:bodyPr>
          <a:lstStyle/>
          <a:p>
            <a:r>
              <a:rPr lang="en-US" sz="4000" dirty="0">
                <a:effectLst/>
                <a:latin typeface="Calibri" panose="020F0502020204030204" pitchFamily="34" charset="0"/>
                <a:ea typeface="Calibri" panose="020F0502020204030204" pitchFamily="34" charset="0"/>
                <a:cs typeface="Iskoola Pota" panose="020B0502040204020203" pitchFamily="34" charset="0"/>
              </a:rPr>
              <a:t>Methodology</a:t>
            </a:r>
            <a:endParaRPr lang="en-US" sz="4000" dirty="0"/>
          </a:p>
        </p:txBody>
      </p:sp>
      <p:sp>
        <p:nvSpPr>
          <p:cNvPr id="3" name="Content Placeholder 2">
            <a:extLst>
              <a:ext uri="{FF2B5EF4-FFF2-40B4-BE49-F238E27FC236}">
                <a16:creationId xmlns:a16="http://schemas.microsoft.com/office/drawing/2014/main" id="{B106E0EA-98BA-64EB-AB06-84D02DFAA8E3}"/>
              </a:ext>
            </a:extLst>
          </p:cNvPr>
          <p:cNvSpPr>
            <a:spLocks noGrp="1"/>
          </p:cNvSpPr>
          <p:nvPr>
            <p:ph idx="1"/>
          </p:nvPr>
        </p:nvSpPr>
        <p:spPr>
          <a:xfrm>
            <a:off x="1069848" y="1652226"/>
            <a:ext cx="10058400" cy="4721142"/>
          </a:xfrm>
        </p:spPr>
        <p:txBody>
          <a:bodyPr>
            <a:normAutofit fontScale="92500" lnSpcReduction="20000"/>
          </a:bodyPr>
          <a:lstStyle/>
          <a:p>
            <a:pPr marL="342900" marR="0" lvl="0" indent="-342900">
              <a:lnSpc>
                <a:spcPct val="107000"/>
              </a:lnSpc>
              <a:spcBef>
                <a:spcPts val="0"/>
              </a:spcBef>
              <a:spcAft>
                <a:spcPts val="0"/>
              </a:spcAft>
              <a:tabLst>
                <a:tab pos="457200" algn="l"/>
              </a:tabLst>
            </a:pPr>
            <a:r>
              <a:rPr lang="en-US" sz="2400" b="1" dirty="0">
                <a:effectLst/>
                <a:ea typeface="Calibri" panose="020F0502020204030204" pitchFamily="34" charset="0"/>
                <a:cs typeface="Iskoola Pota" panose="020B0502040204020203" pitchFamily="34" charset="0"/>
              </a:rPr>
              <a:t>Communication Scenario Definition:</a:t>
            </a:r>
            <a:endParaRPr lang="en-US" sz="2400"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400" dirty="0">
                <a:effectLst/>
                <a:ea typeface="Calibri" panose="020F0502020204030204" pitchFamily="34" charset="0"/>
                <a:cs typeface="Times New Roman" panose="02020603050405020304" pitchFamily="18" charset="0"/>
              </a:rPr>
              <a:t>Select a communication system (e.g., speech enhancement, power line communication).</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400" dirty="0">
                <a:effectLst/>
                <a:ea typeface="Calibri" panose="020F0502020204030204" pitchFamily="34" charset="0"/>
                <a:cs typeface="Times New Roman" panose="02020603050405020304" pitchFamily="18" charset="0"/>
              </a:rPr>
              <a:t>Specify the type of noise to be canceled (e.g., white noise, background noise).</a:t>
            </a:r>
          </a:p>
          <a:p>
            <a:pPr marL="342900" marR="0" lvl="0" indent="-342900">
              <a:lnSpc>
                <a:spcPct val="107000"/>
              </a:lnSpc>
              <a:spcBef>
                <a:spcPts val="0"/>
              </a:spcBef>
              <a:spcAft>
                <a:spcPts val="0"/>
              </a:spcAft>
              <a:tabLst>
                <a:tab pos="457200" algn="l"/>
              </a:tabLst>
            </a:pPr>
            <a:r>
              <a:rPr lang="en-US" b="1" dirty="0">
                <a:effectLst/>
                <a:ea typeface="Calibri" panose="020F0502020204030204" pitchFamily="34" charset="0"/>
                <a:cs typeface="Iskoola Pota" panose="020B0502040204020203" pitchFamily="34" charset="0"/>
              </a:rPr>
              <a:t>Signal Generation:</a:t>
            </a:r>
            <a:endParaRPr lang="en-US"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Generate the desired communication signal (speech, data stream) using MATLAB functions or import real-world data.</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Create the noise signal based on the chosen type and characteristics.</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Combine the desired signal and noise to form the corrupted communication signal.</a:t>
            </a:r>
          </a:p>
          <a:p>
            <a:pPr marL="342900" marR="0" lvl="0" indent="-342900">
              <a:lnSpc>
                <a:spcPct val="107000"/>
              </a:lnSpc>
              <a:spcBef>
                <a:spcPts val="0"/>
              </a:spcBef>
              <a:spcAft>
                <a:spcPts val="0"/>
              </a:spcAft>
              <a:tabLst>
                <a:tab pos="457200" algn="l"/>
              </a:tabLst>
            </a:pPr>
            <a:r>
              <a:rPr lang="en-US" b="1" dirty="0">
                <a:effectLst/>
                <a:ea typeface="Calibri" panose="020F0502020204030204" pitchFamily="34" charset="0"/>
                <a:cs typeface="Iskoola Pota" panose="020B0502040204020203" pitchFamily="34" charset="0"/>
              </a:rPr>
              <a:t>Adaptive Filter Design:</a:t>
            </a:r>
            <a:endParaRPr lang="en-US"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Choose an adaptive filtering algorithm (e.g., LMS, NLMS, RLS).</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Implement the algorithm in MATLAB using Signal Processing Toolbox functions.</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000" dirty="0">
                <a:effectLst/>
                <a:ea typeface="Calibri" panose="020F0502020204030204" pitchFamily="34" charset="0"/>
                <a:cs typeface="Times New Roman" panose="02020603050405020304" pitchFamily="18" charset="0"/>
              </a:rPr>
              <a:t>Define filter parameters (order, step size) based on the chosen algorithm and application.</a:t>
            </a:r>
          </a:p>
          <a:p>
            <a:endParaRPr lang="en-US" dirty="0"/>
          </a:p>
        </p:txBody>
      </p:sp>
    </p:spTree>
    <p:extLst>
      <p:ext uri="{BB962C8B-B14F-4D97-AF65-F5344CB8AC3E}">
        <p14:creationId xmlns:p14="http://schemas.microsoft.com/office/powerpoint/2010/main" val="232810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C9C61-721C-33F4-76B3-079EC71051C0}"/>
              </a:ext>
            </a:extLst>
          </p:cNvPr>
          <p:cNvSpPr>
            <a:spLocks noGrp="1"/>
          </p:cNvSpPr>
          <p:nvPr>
            <p:ph idx="1"/>
          </p:nvPr>
        </p:nvSpPr>
        <p:spPr>
          <a:xfrm>
            <a:off x="1069848" y="1179261"/>
            <a:ext cx="10058400" cy="4992939"/>
          </a:xfrm>
        </p:spPr>
        <p:txBody>
          <a:bodyPr>
            <a:normAutofit fontScale="85000" lnSpcReduction="10000"/>
          </a:bodyPr>
          <a:lstStyle/>
          <a:p>
            <a:pPr marL="342900" marR="0" lvl="0" indent="-342900">
              <a:lnSpc>
                <a:spcPct val="107000"/>
              </a:lnSpc>
              <a:spcBef>
                <a:spcPts val="0"/>
              </a:spcBef>
              <a:spcAft>
                <a:spcPts val="0"/>
              </a:spcAft>
              <a:tabLst>
                <a:tab pos="457200" algn="l"/>
              </a:tabLst>
            </a:pPr>
            <a:r>
              <a:rPr lang="en-US" sz="2200" b="1" dirty="0">
                <a:effectLst/>
                <a:ea typeface="Calibri" panose="020F0502020204030204" pitchFamily="34" charset="0"/>
                <a:cs typeface="Iskoola Pota" panose="020B0502040204020203" pitchFamily="34" charset="0"/>
              </a:rPr>
              <a:t>Noise Cancellation Process:</a:t>
            </a:r>
            <a:endParaRPr lang="en-US" sz="2200"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Pass the corrupted communication signal through the adaptive filter.</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The filter continuously adjusts its coefficients to estimate the noise signal.</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Subtract the estimated noise from the corrupted signal to obtain the denoised communication signal.</a:t>
            </a:r>
          </a:p>
          <a:p>
            <a:pPr marL="342900" marR="0" lvl="0" indent="-342900">
              <a:lnSpc>
                <a:spcPct val="107000"/>
              </a:lnSpc>
              <a:spcBef>
                <a:spcPts val="0"/>
              </a:spcBef>
              <a:spcAft>
                <a:spcPts val="0"/>
              </a:spcAft>
              <a:tabLst>
                <a:tab pos="457200" algn="l"/>
              </a:tabLst>
            </a:pPr>
            <a:r>
              <a:rPr lang="en-US" sz="2200" b="1" dirty="0">
                <a:effectLst/>
                <a:ea typeface="Calibri" panose="020F0502020204030204" pitchFamily="34" charset="0"/>
                <a:cs typeface="Iskoola Pota" panose="020B0502040204020203" pitchFamily="34" charset="0"/>
              </a:rPr>
              <a:t>Performance Evaluation:</a:t>
            </a:r>
            <a:endParaRPr lang="en-US" sz="2200"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Evaluate the effectiveness of ANC using metrics like:</a:t>
            </a: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200" dirty="0">
                <a:effectLst/>
                <a:ea typeface="Calibri" panose="020F0502020204030204" pitchFamily="34" charset="0"/>
                <a:cs typeface="Iskoola Pota" panose="020B0502040204020203" pitchFamily="34" charset="0"/>
              </a:rPr>
              <a:t>Signal-to-Noise Ratio (SNR) improvement before and after noise cancellation.</a:t>
            </a: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2200" dirty="0">
                <a:effectLst/>
                <a:ea typeface="Calibri" panose="020F0502020204030204" pitchFamily="34" charset="0"/>
                <a:cs typeface="Iskoola Pota" panose="020B0502040204020203" pitchFamily="34" charset="0"/>
              </a:rPr>
              <a:t>Mean Squared Error (MSE) between the desired signal and the denoised output.</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Visualize the original, corrupted, and denoised signals to observe noise reduction.</a:t>
            </a:r>
          </a:p>
          <a:p>
            <a:pPr marL="342900" marR="0" lvl="0" indent="-342900">
              <a:lnSpc>
                <a:spcPct val="107000"/>
              </a:lnSpc>
              <a:spcBef>
                <a:spcPts val="0"/>
              </a:spcBef>
              <a:spcAft>
                <a:spcPts val="0"/>
              </a:spcAft>
              <a:tabLst>
                <a:tab pos="457200" algn="l"/>
              </a:tabLst>
            </a:pPr>
            <a:r>
              <a:rPr lang="en-US" sz="2200" b="1" dirty="0">
                <a:effectLst/>
                <a:ea typeface="Calibri" panose="020F0502020204030204" pitchFamily="34" charset="0"/>
                <a:cs typeface="Iskoola Pota" panose="020B0502040204020203" pitchFamily="34" charset="0"/>
              </a:rPr>
              <a:t>Analysis and Optimization (Optional):</a:t>
            </a:r>
            <a:endParaRPr lang="en-US" sz="2200" dirty="0">
              <a:effectLst/>
              <a:ea typeface="Calibri" panose="020F0502020204030204" pitchFamily="34" charset="0"/>
              <a:cs typeface="Iskoola Pota" panose="020B0502040204020203"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Compare the performance of different adaptive filtering algorithms (if applicable).</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Analyze the influence of filter parameters (order, step size) on noise cancellation and convergence.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200" dirty="0">
                <a:effectLst/>
                <a:ea typeface="Calibri" panose="020F0502020204030204" pitchFamily="34" charset="0"/>
                <a:cs typeface="Times New Roman" panose="02020603050405020304" pitchFamily="18" charset="0"/>
              </a:rPr>
              <a:t>Explore advanced algorithms or techniques for non-stationary noise or improved convergence (e.g., </a:t>
            </a:r>
            <a:r>
              <a:rPr lang="en-US" sz="2200" dirty="0" err="1">
                <a:effectLst/>
                <a:ea typeface="Calibri" panose="020F0502020204030204" pitchFamily="34" charset="0"/>
                <a:cs typeface="Times New Roman" panose="02020603050405020304" pitchFamily="18" charset="0"/>
              </a:rPr>
              <a:t>FxLMS</a:t>
            </a:r>
            <a:r>
              <a:rPr lang="en-US" sz="2200" dirty="0">
                <a:effectLst/>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95652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03B7-114E-5351-E00D-6EA5659AA82F}"/>
              </a:ext>
            </a:extLst>
          </p:cNvPr>
          <p:cNvSpPr>
            <a:spLocks noGrp="1"/>
          </p:cNvSpPr>
          <p:nvPr>
            <p:ph type="title"/>
          </p:nvPr>
        </p:nvSpPr>
        <p:spPr/>
        <p:txBody>
          <a:bodyPr>
            <a:normAutofit/>
          </a:bodyPr>
          <a:lstStyle/>
          <a:p>
            <a:r>
              <a:rPr lang="en-US" sz="4000" dirty="0">
                <a:effectLst/>
                <a:latin typeface="Calibri" panose="020F0502020204030204" pitchFamily="34" charset="0"/>
                <a:ea typeface="Calibri" panose="020F0502020204030204" pitchFamily="34" charset="0"/>
                <a:cs typeface="Iskoola Pota" panose="020B0502040204020203" pitchFamily="34" charset="0"/>
              </a:rPr>
              <a:t>Project Goals</a:t>
            </a:r>
            <a:endParaRPr lang="en-US" sz="4000" dirty="0"/>
          </a:p>
        </p:txBody>
      </p:sp>
      <p:sp>
        <p:nvSpPr>
          <p:cNvPr id="3" name="Content Placeholder 2">
            <a:extLst>
              <a:ext uri="{FF2B5EF4-FFF2-40B4-BE49-F238E27FC236}">
                <a16:creationId xmlns:a16="http://schemas.microsoft.com/office/drawing/2014/main" id="{378E9A2F-EE98-C9C7-693D-576E0DE690DD}"/>
              </a:ext>
            </a:extLst>
          </p:cNvPr>
          <p:cNvSpPr>
            <a:spLocks noGrp="1"/>
          </p:cNvSpPr>
          <p:nvPr>
            <p:ph idx="1"/>
          </p:nvPr>
        </p:nvSpPr>
        <p:spPr/>
        <p:txBody>
          <a:bodyPr/>
          <a:lstStyle/>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Noise reduction in telecommunication systems</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Enhanced user experience in mobile devices</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Improved speech recognition accuracy</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Noise suppression in automotive systems</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Efficient noise cancellation for headphones</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Integration into smart home devices</a:t>
            </a:r>
          </a:p>
          <a:p>
            <a:pPr marL="342900" marR="0" lvl="0" indent="-342900">
              <a:lnSpc>
                <a:spcPct val="150000"/>
              </a:lnSpc>
              <a:spcBef>
                <a:spcPts val="0"/>
              </a:spcBef>
              <a:spcAft>
                <a:spcPts val="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Adaptability to dynamic noise environments</a:t>
            </a:r>
          </a:p>
          <a:p>
            <a:pPr marL="342900" marR="0" lvl="0" indent="-342900">
              <a:lnSpc>
                <a:spcPct val="150000"/>
              </a:lnSpc>
              <a:spcBef>
                <a:spcPts val="0"/>
              </a:spcBef>
              <a:spcAft>
                <a:spcPts val="800"/>
              </a:spcAft>
              <a:buFont typeface="Symbol" panose="05050102010706020507" pitchFamily="18" charset="2"/>
              <a:buChar char=""/>
            </a:pPr>
            <a:r>
              <a:rPr lang="en-US" dirty="0">
                <a:effectLst/>
                <a:ea typeface="Calibri" panose="020F0502020204030204" pitchFamily="34" charset="0"/>
                <a:cs typeface="Iskoola Pota" panose="020B0502040204020203" pitchFamily="34" charset="0"/>
              </a:rPr>
              <a:t>Energy-efficient implementation</a:t>
            </a:r>
          </a:p>
          <a:p>
            <a:endParaRPr lang="en-US" dirty="0"/>
          </a:p>
        </p:txBody>
      </p:sp>
    </p:spTree>
    <p:extLst>
      <p:ext uri="{BB962C8B-B14F-4D97-AF65-F5344CB8AC3E}">
        <p14:creationId xmlns:p14="http://schemas.microsoft.com/office/powerpoint/2010/main" val="268066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AA66-B10D-D132-1A59-1E963DD163F5}"/>
              </a:ext>
            </a:extLst>
          </p:cNvPr>
          <p:cNvSpPr>
            <a:spLocks noGrp="1"/>
          </p:cNvSpPr>
          <p:nvPr>
            <p:ph type="title"/>
          </p:nvPr>
        </p:nvSpPr>
        <p:spPr/>
        <p:txBody>
          <a:bodyPr>
            <a:normAutofit/>
          </a:bodyPr>
          <a:lstStyle/>
          <a:p>
            <a:r>
              <a:rPr lang="en-US" sz="4000" dirty="0">
                <a:effectLst/>
                <a:latin typeface="Calibri" panose="020F0502020204030204" pitchFamily="34" charset="0"/>
                <a:ea typeface="Calibri" panose="020F0502020204030204" pitchFamily="34" charset="0"/>
                <a:cs typeface="Iskoola Pota" panose="020B0502040204020203" pitchFamily="34" charset="0"/>
              </a:rPr>
              <a:t>Expected Outcomes</a:t>
            </a:r>
            <a:endParaRPr lang="en-US" sz="4000" dirty="0"/>
          </a:p>
        </p:txBody>
      </p:sp>
      <p:sp>
        <p:nvSpPr>
          <p:cNvPr id="3" name="Content Placeholder 2">
            <a:extLst>
              <a:ext uri="{FF2B5EF4-FFF2-40B4-BE49-F238E27FC236}">
                <a16:creationId xmlns:a16="http://schemas.microsoft.com/office/drawing/2014/main" id="{CF10B874-F2F0-986A-2D94-D6288D7E8DF7}"/>
              </a:ext>
            </a:extLst>
          </p:cNvPr>
          <p:cNvSpPr>
            <a:spLocks noGrp="1"/>
          </p:cNvSpPr>
          <p:nvPr>
            <p:ph idx="1"/>
          </p:nvPr>
        </p:nvSpPr>
        <p:spPr/>
        <p:txBody>
          <a:bodyPr/>
          <a:lstStyle/>
          <a:p>
            <a:pPr algn="just">
              <a:lnSpc>
                <a:spcPct val="150000"/>
              </a:lnSpc>
            </a:pPr>
            <a:r>
              <a:rPr lang="en-US" dirty="0"/>
              <a:t> the initiative aims to enhance speech clarity in noisy environments using a noise-canceling device. The project will focus on developing and refining the system's algorithms, validating its performance with real-world noise data, and measuring effectiveness with specific metrics. Deliverables include detailed documentation on design decisions, performance outcomes, and the development process, which will aid future improvements and replications. The project will conclude with a presentation and live demonstration, showcasing the system's significant improvement in speech clarity amidst noise.</a:t>
            </a:r>
          </a:p>
        </p:txBody>
      </p:sp>
    </p:spTree>
    <p:extLst>
      <p:ext uri="{BB962C8B-B14F-4D97-AF65-F5344CB8AC3E}">
        <p14:creationId xmlns:p14="http://schemas.microsoft.com/office/powerpoint/2010/main" val="85348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6AD6-5686-8B73-418C-358D5A3441DF}"/>
              </a:ext>
            </a:extLst>
          </p:cNvPr>
          <p:cNvSpPr>
            <a:spLocks noGrp="1"/>
          </p:cNvSpPr>
          <p:nvPr>
            <p:ph type="title"/>
          </p:nvPr>
        </p:nvSpPr>
        <p:spPr/>
        <p:txBody>
          <a:bodyPr>
            <a:normAutofit/>
          </a:bodyPr>
          <a:lstStyle/>
          <a:p>
            <a:r>
              <a:rPr lang="en-US" sz="4000" dirty="0">
                <a:effectLst/>
                <a:latin typeface="Calibri" panose="020F0502020204030204" pitchFamily="34" charset="0"/>
                <a:ea typeface="Calibri" panose="020F0502020204030204" pitchFamily="34" charset="0"/>
                <a:cs typeface="Iskoola Pota" panose="020B0502040204020203" pitchFamily="34" charset="0"/>
              </a:rPr>
              <a:t>Conclusion</a:t>
            </a:r>
            <a:endParaRPr lang="en-US" sz="4000" dirty="0"/>
          </a:p>
        </p:txBody>
      </p:sp>
      <p:sp>
        <p:nvSpPr>
          <p:cNvPr id="3" name="Content Placeholder 2">
            <a:extLst>
              <a:ext uri="{FF2B5EF4-FFF2-40B4-BE49-F238E27FC236}">
                <a16:creationId xmlns:a16="http://schemas.microsoft.com/office/drawing/2014/main" id="{7EDE4F82-58A2-54A5-7148-AAD8930ABF6B}"/>
              </a:ext>
            </a:extLst>
          </p:cNvPr>
          <p:cNvSpPr>
            <a:spLocks noGrp="1"/>
          </p:cNvSpPr>
          <p:nvPr>
            <p:ph idx="1"/>
          </p:nvPr>
        </p:nvSpPr>
        <p:spPr/>
        <p:txBody>
          <a:bodyPr>
            <a:normAutofit fontScale="85000" lnSpcReduction="10000"/>
          </a:bodyPr>
          <a:lstStyle/>
          <a:p>
            <a:endParaRPr lang="en-US" dirty="0"/>
          </a:p>
          <a:p>
            <a:pPr>
              <a:lnSpc>
                <a:spcPct val="150000"/>
              </a:lnSpc>
            </a:pPr>
            <a:r>
              <a:rPr lang="en-US" dirty="0"/>
              <a:t>In conclusion, our MATLAB-based noise-canceling system has made notable strides in enhancing speech clarity and reducing background noise. Utilizing the Least Mean Squares (LMS) algorithm, we developed a real-time solution that effectively filters unwanted noise, improving speech intelligibility across various environments. Our parameter optimization has balanced noise reduction with computational efficiency, setting the stage for further refinement. Future research into advanced signal processing and machine learning could enhance performance, and integrating the system into communication devices could broaden its impact. Overall, our project represents a significant advancement in noise reduction technology with diverse potential applications.</a:t>
            </a:r>
          </a:p>
          <a:p>
            <a:endParaRPr lang="en-US" dirty="0"/>
          </a:p>
        </p:txBody>
      </p:sp>
    </p:spTree>
    <p:extLst>
      <p:ext uri="{BB962C8B-B14F-4D97-AF65-F5344CB8AC3E}">
        <p14:creationId xmlns:p14="http://schemas.microsoft.com/office/powerpoint/2010/main" val="2253585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72</TotalTime>
  <Words>1007</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Courier New</vt:lpstr>
      <vt:lpstr>Rockwell</vt:lpstr>
      <vt:lpstr>Rockwell Condensed</vt:lpstr>
      <vt:lpstr>Symbol</vt:lpstr>
      <vt:lpstr>Times New Roman</vt:lpstr>
      <vt:lpstr>Wingdings</vt:lpstr>
      <vt:lpstr>Wood Type</vt:lpstr>
      <vt:lpstr>Adaptive Noise-Canceling System </vt:lpstr>
      <vt:lpstr>Introduction </vt:lpstr>
      <vt:lpstr>Tools and Resources</vt:lpstr>
      <vt:lpstr>Block Diagram</vt:lpstr>
      <vt:lpstr>Methodology</vt:lpstr>
      <vt:lpstr>PowerPoint Presentation</vt:lpstr>
      <vt:lpstr>Project Goals</vt:lpstr>
      <vt:lpstr>Expected Outcomes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Nipun Udana</dc:creator>
  <cp:lastModifiedBy>Nipun Udana</cp:lastModifiedBy>
  <cp:revision>2</cp:revision>
  <dcterms:created xsi:type="dcterms:W3CDTF">2024-07-31T15:48:39Z</dcterms:created>
  <dcterms:modified xsi:type="dcterms:W3CDTF">2024-07-31T17:01:35Z</dcterms:modified>
</cp:coreProperties>
</file>