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Activity Tracking</c:v>
                </c:pt>
                <c:pt idx="1">
                  <c:v>Sleep Tracking</c:v>
                </c:pt>
                <c:pt idx="2">
                  <c:v>Step Tracking</c:v>
                </c:pt>
                <c:pt idx="3">
                  <c:v>Weight Tracking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24</c:v>
                </c:pt>
                <c:pt idx="2">
                  <c:v>33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6-4EE5-9BF3-FEB99EF9EC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8547791"/>
        <c:axId val="888554031"/>
      </c:barChart>
      <c:catAx>
        <c:axId val="8885477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54031"/>
        <c:crosses val="autoZero"/>
        <c:auto val="1"/>
        <c:lblAlgn val="ctr"/>
        <c:lblOffset val="100"/>
        <c:noMultiLvlLbl val="0"/>
      </c:catAx>
      <c:valAx>
        <c:axId val="8885540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4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time,</a:t>
            </a:r>
            <a:r>
              <a:rPr lang="en-US" baseline="0" dirty="0"/>
              <a:t> during the day</a:t>
            </a:r>
            <a:endParaRPr lang="en-US" dirty="0"/>
          </a:p>
        </c:rich>
      </c:tx>
      <c:layout>
        <c:manualLayout>
          <c:xMode val="edge"/>
          <c:yMode val="edge"/>
          <c:x val="0.36134437000306258"/>
          <c:y val="2.6704658610593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Minutes Percentage</c:v>
                </c:pt>
              </c:strCache>
            </c:strRef>
          </c:tx>
          <c:dPt>
            <c:idx val="0"/>
            <c:bubble3D val="0"/>
            <c:spPr>
              <a:solidFill>
                <a:srgbClr val="FE8F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BC-40AB-8AD8-66DE4578258B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BC-40AB-8AD8-66DE4578258B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BC-40AB-8AD8-66DE4578258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CBC-40AB-8AD8-66DE4578258B}"/>
              </c:ext>
            </c:extLst>
          </c:dPt>
          <c:dLbls>
            <c:dLbl>
              <c:idx val="0"/>
              <c:layout>
                <c:manualLayout>
                  <c:x val="-0.22065563671239005"/>
                  <c:y val="-0.1990892901394536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BC-40AB-8AD8-66DE4578258B}"/>
                </c:ext>
              </c:extLst>
            </c:dLbl>
            <c:dLbl>
              <c:idx val="1"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BC-40AB-8AD8-66DE4578258B}"/>
                </c:ext>
              </c:extLst>
            </c:dLbl>
            <c:dLbl>
              <c:idx val="2"/>
              <c:layout>
                <c:manualLayout>
                  <c:x val="-0.14931915029730899"/>
                  <c:y val="2.75039573223554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BC-40AB-8AD8-66DE4578258B}"/>
                </c:ext>
              </c:extLst>
            </c:dLbl>
            <c:dLbl>
              <c:idx val="3"/>
              <c:layout>
                <c:manualLayout>
                  <c:x val="0.2236770602434423"/>
                  <c:y val="3.48752562105942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56141290296472"/>
                      <c:h val="8.69794507867432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CBC-40AB-8AD8-66DE45782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Sedentary Minutes</c:v>
                </c:pt>
                <c:pt idx="1">
                  <c:v>Lightly Active</c:v>
                </c:pt>
                <c:pt idx="2">
                  <c:v>Fairly Active</c:v>
                </c:pt>
                <c:pt idx="3">
                  <c:v>Vey Active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0.81299999999999994</c:v>
                </c:pt>
                <c:pt idx="1">
                  <c:v>0.158</c:v>
                </c:pt>
                <c:pt idx="2">
                  <c:v>1.11E-2</c:v>
                </c:pt>
                <c:pt idx="3">
                  <c:v>1.7399999999999999E-2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C-40AB-8AD8-66DE45782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378-3EBA-A1FA-46BA-C0A49672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B37AB-AE00-FE3A-E8E2-EC8CFBE9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1C4E-A2C6-BA12-3C51-72E443A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A17D-A1C1-4CA6-2CC9-55BC19E7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35CA-EF20-0870-DAAA-A6B256A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7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4D22-A42D-8213-BED1-0EFCE83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21E8-02C8-4985-8BBF-6E80C7DC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E923-5367-3798-D64A-1E1CF76D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4ECC-D148-72FD-217E-AACB5E39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1BEE-331B-DB44-41C3-ECB312C0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2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B7FE3-514F-1EF8-83A2-FEDDAC8B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B0BD3-BC1D-974A-B0F0-3F2BB969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B5E6-0DC1-E518-E9DB-68262239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DB08-7C41-6451-1449-630C6A0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8BF1-338B-547A-F8CB-632350E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598D-EAE2-A2CF-6496-49764C7E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7BF9-9CB0-4F59-ADC6-541C7CEF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7EF-634C-756E-B7A6-A5772D9F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7C87-6AD1-E3CE-D677-4694F38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B0EA-7F5F-6A99-AF27-C231FC8D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478-7EF9-A4E2-F1B0-0417429F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D66F-0DB3-A1CE-F9D1-9D50F647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D7C8-2A05-FEE3-5DB8-92062787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3241-93A0-465B-D7D2-C7B98FE9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EBE5-D707-1B05-EBB0-EE37DE5C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19C9-61B7-6944-1DD5-7C95D23D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822D-20D0-C206-2F32-CB7ED8BB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E6B81-2796-AF83-3D96-3549327C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A915-3868-B6E6-CE5D-EDB7B1E9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1017-EB59-C34B-5312-87F130E9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9297-9A04-EB6A-28CC-36CEE18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0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C64-E843-B4C6-0E9A-4224213E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0C87-05F1-C31C-77E0-8440D6C0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49E51-2982-263E-EC38-D5C074EA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3AE91-CE6B-88CC-FEA3-2662ADB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27F55-AE98-44E3-3E95-B6BD11A49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76D8F-BC99-45D2-477D-C6748088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5C55A-C95C-6AC5-F1FB-0F59B9B9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F420-53F9-4FEE-8CA6-FFCD6995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8AA3-E4FB-2FDB-B6EB-05264B6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A3F1F-FFA6-F597-2F3F-7F9F5F25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7DFF3-F5E2-5F39-BB02-88DF028A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A81E-2CB5-81FC-3347-32A00FC3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EA039-9C5B-F662-B0C5-860FF03C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6BB99-D2D5-CA44-1007-6EEE0546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AB48-2A38-F398-4EDE-280A5F3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FBAF-7B08-6F44-5089-EF904377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D67B-54DD-2C86-6B3A-AA81B6BE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307B-C3E8-E996-1F50-9DC9B94E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C425-E2C5-32FB-2E4E-4F988C76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C212-6710-40F0-E780-E17B35C4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E2488-1A0E-1882-263D-0E966905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3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B10B-F569-8B55-C741-76E2DEC1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5D50-6E3A-72B8-EBC3-9346931E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12BC-0B20-0FF5-66C5-65B17E4C9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F362-7285-BF37-6182-4B580F38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6343-0F70-FA1B-94A5-F938ECF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B61C2-1BAB-6B2F-2C4E-33FDAB3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17CFE-AE2F-AB30-9326-5A58B37A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41D4-AB5B-DB88-0144-CA4FA24C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6409-CBF9-4FD0-676D-E918E845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E1FE-2CF1-497B-95C4-BC60BE17D6CD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99FF-CE79-6D48-BC61-F7B41DD7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2D93-E46C-78DC-5FCB-5E0948759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purngupta" TargetMode="External"/><Relationship Id="rId2" Type="http://schemas.openxmlformats.org/officeDocument/2006/relationships/hyperlink" Target="https://www.kaggle.com/arashnic/fitb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83AA6D-4ABC-0821-1E96-1242592D6210}"/>
              </a:ext>
            </a:extLst>
          </p:cNvPr>
          <p:cNvSpPr txBox="1"/>
          <p:nvPr/>
        </p:nvSpPr>
        <p:spPr>
          <a:xfrm>
            <a:off x="739901" y="4161988"/>
            <a:ext cx="793470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Circular"/>
              </a:rPr>
              <a:t>Make informed </a:t>
            </a:r>
          </a:p>
          <a:p>
            <a:pPr algn="l"/>
            <a:r>
              <a:rPr lang="en-US" sz="2400" b="1" i="0" dirty="0">
                <a:effectLst/>
                <a:latin typeface="Circular"/>
              </a:rPr>
              <a:t>decisions about </a:t>
            </a:r>
            <a:r>
              <a:rPr lang="en-US" sz="2400" b="1" i="0" dirty="0">
                <a:solidFill>
                  <a:srgbClr val="FE8F77"/>
                </a:solidFill>
                <a:effectLst/>
                <a:latin typeface="Circular"/>
              </a:rPr>
              <a:t>your </a:t>
            </a:r>
          </a:p>
          <a:p>
            <a:pPr algn="l"/>
            <a:r>
              <a:rPr lang="en-US" sz="2400" b="1" i="0" dirty="0">
                <a:solidFill>
                  <a:srgbClr val="FE8F77"/>
                </a:solidFill>
                <a:effectLst/>
                <a:latin typeface="Circular"/>
              </a:rPr>
              <a:t>health.</a:t>
            </a:r>
            <a:br>
              <a:rPr lang="en-US" sz="2400" b="1" i="0" dirty="0">
                <a:effectLst/>
                <a:latin typeface="Circular"/>
              </a:rPr>
            </a:br>
            <a:r>
              <a:rPr lang="en-US" sz="2400" b="1" i="0" dirty="0">
                <a:effectLst/>
                <a:latin typeface="Circular"/>
              </a:rPr>
              <a:t>Every day.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ircular"/>
              </a:rPr>
              <a:t>The only health tracker designed and engineered for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ircular"/>
              </a:rPr>
              <a:t>women.</a:t>
            </a:r>
            <a:endParaRPr lang="en-US" sz="2000" b="1" i="0" dirty="0">
              <a:effectLst/>
              <a:latin typeface="Circular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CA57A74-4470-6361-F34E-837D91A1A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r="51150"/>
          <a:stretch/>
        </p:blipFill>
        <p:spPr>
          <a:xfrm>
            <a:off x="3517392" y="165913"/>
            <a:ext cx="5157215" cy="20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AA657-64D4-893F-3175-D195BFBDD296}"/>
              </a:ext>
            </a:extLst>
          </p:cNvPr>
          <p:cNvSpPr txBox="1"/>
          <p:nvPr/>
        </p:nvSpPr>
        <p:spPr>
          <a:xfrm>
            <a:off x="1813749" y="2317869"/>
            <a:ext cx="85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ircular"/>
              </a:rPr>
              <a:t>How Can a Wellness Technology Company Play It </a:t>
            </a:r>
            <a:r>
              <a:rPr lang="en-IN" sz="2800" b="1" dirty="0">
                <a:solidFill>
                  <a:srgbClr val="FE8F77"/>
                </a:solidFill>
                <a:latin typeface="Circular"/>
              </a:rPr>
              <a:t>Smart</a:t>
            </a:r>
            <a:r>
              <a:rPr lang="en-IN" sz="2800" b="1" dirty="0">
                <a:latin typeface="Circular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C588F-E559-F226-6374-DB38C6A6DF98}"/>
              </a:ext>
            </a:extLst>
          </p:cNvPr>
          <p:cNvSpPr txBox="1"/>
          <p:nvPr/>
        </p:nvSpPr>
        <p:spPr>
          <a:xfrm>
            <a:off x="3284219" y="2935902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ircular"/>
              </a:rPr>
              <a:t>Google Data Analytics Certification – Capstone Case Study</a:t>
            </a:r>
            <a:endParaRPr lang="en-IN" dirty="0">
              <a:latin typeface="Circ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3CA53-9446-677F-9AA0-6347DFFBC8DA}"/>
              </a:ext>
            </a:extLst>
          </p:cNvPr>
          <p:cNvSpPr txBox="1"/>
          <p:nvPr/>
        </p:nvSpPr>
        <p:spPr>
          <a:xfrm>
            <a:off x="9227058" y="5485428"/>
            <a:ext cx="2523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ircular"/>
              </a:rPr>
              <a:t>Presented by:</a:t>
            </a:r>
          </a:p>
          <a:p>
            <a:pPr algn="just"/>
            <a:r>
              <a:rPr lang="en-US" sz="1600" dirty="0">
                <a:latin typeface="Circular"/>
              </a:rPr>
              <a:t>Nipurn Gupta</a:t>
            </a:r>
          </a:p>
          <a:p>
            <a:pPr algn="just"/>
            <a:r>
              <a:rPr lang="en-US" sz="1600" dirty="0">
                <a:latin typeface="Circular"/>
              </a:rPr>
              <a:t>December 17, 2022</a:t>
            </a:r>
            <a:endParaRPr lang="en-IN" sz="1600" dirty="0"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32968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Business Task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3C-B2B4-4ADA-0889-E5B0097F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ircular"/>
              </a:rPr>
              <a:t>Bellabeat</a:t>
            </a:r>
            <a:r>
              <a:rPr lang="en-US" dirty="0">
                <a:latin typeface="Circular"/>
              </a:rPr>
              <a:t>, a high-tech manufacturer of health-focused products for women, has the potential become a large player in the global smart device market.</a:t>
            </a:r>
          </a:p>
          <a:p>
            <a:pPr algn="ctr"/>
            <a:endParaRPr lang="en-US" dirty="0">
              <a:latin typeface="Circular"/>
            </a:endParaRPr>
          </a:p>
          <a:p>
            <a:pPr algn="ctr"/>
            <a:r>
              <a:rPr lang="en-US" dirty="0">
                <a:latin typeface="Circular"/>
              </a:rPr>
              <a:t>Identify </a:t>
            </a:r>
            <a:r>
              <a:rPr lang="en-US" dirty="0">
                <a:solidFill>
                  <a:srgbClr val="FE8F77"/>
                </a:solidFill>
                <a:latin typeface="Circular"/>
              </a:rPr>
              <a:t>trends in usage of smart devices </a:t>
            </a:r>
            <a:r>
              <a:rPr lang="en-US" dirty="0">
                <a:latin typeface="Circular"/>
              </a:rPr>
              <a:t>to make recommendations to marketing team for growth opportunities.</a:t>
            </a:r>
            <a:endParaRPr lang="en-IN" dirty="0"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6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09946B-07BD-F2A1-2BF1-C3469E26C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320174"/>
              </p:ext>
            </p:extLst>
          </p:nvPr>
        </p:nvGraphicFramePr>
        <p:xfrm>
          <a:off x="838200" y="1449766"/>
          <a:ext cx="5712968" cy="476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66B14E-43CE-F8CD-E329-F06D477288B8}"/>
              </a:ext>
            </a:extLst>
          </p:cNvPr>
          <p:cNvSpPr txBox="1"/>
          <p:nvPr/>
        </p:nvSpPr>
        <p:spPr>
          <a:xfrm>
            <a:off x="6830568" y="1865376"/>
            <a:ext cx="4361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ircular"/>
              </a:rPr>
              <a:t>Data indicates </a:t>
            </a:r>
            <a:r>
              <a:rPr lang="en-US" dirty="0">
                <a:solidFill>
                  <a:srgbClr val="FE8F77"/>
                </a:solidFill>
                <a:latin typeface="Circular"/>
              </a:rPr>
              <a:t>Calorie and Step tracking to be the most popular Fitbit </a:t>
            </a:r>
            <a:r>
              <a:rPr lang="en-US" dirty="0">
                <a:latin typeface="Circular"/>
              </a:rPr>
              <a:t>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8F77"/>
                </a:solidFill>
                <a:latin typeface="Circular"/>
              </a:rPr>
              <a:t>Weight tracking is the least popular </a:t>
            </a:r>
            <a:r>
              <a:rPr lang="en-US" dirty="0">
                <a:latin typeface="Circular"/>
              </a:rPr>
              <a:t>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11631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6C7C80-11C6-E42F-327C-E501E7FD1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"/>
          <a:stretch/>
        </p:blipFill>
        <p:spPr bwMode="auto">
          <a:xfrm>
            <a:off x="1603618" y="1079501"/>
            <a:ext cx="9182100" cy="41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1816F3-25C0-0FA5-A63C-7CB3F02F44C1}"/>
              </a:ext>
            </a:extLst>
          </p:cNvPr>
          <p:cNvSpPr txBox="1"/>
          <p:nvPr/>
        </p:nvSpPr>
        <p:spPr>
          <a:xfrm>
            <a:off x="1603618" y="5409167"/>
            <a:ext cx="918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ircular"/>
              </a:rPr>
              <a:t>Participants </a:t>
            </a:r>
            <a:r>
              <a:rPr lang="en-IN" dirty="0">
                <a:solidFill>
                  <a:srgbClr val="FE8F77"/>
                </a:solidFill>
                <a:latin typeface="Circular"/>
              </a:rPr>
              <a:t>most active between 16:00-18:59 hours</a:t>
            </a:r>
            <a:r>
              <a:rPr lang="en-IN" dirty="0">
                <a:latin typeface="Circ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ircular"/>
              </a:rPr>
              <a:t>Surprisingly, data indicates of </a:t>
            </a:r>
            <a:r>
              <a:rPr lang="en-IN" dirty="0">
                <a:solidFill>
                  <a:srgbClr val="FE8F77"/>
                </a:solidFill>
                <a:latin typeface="Circular"/>
              </a:rPr>
              <a:t>calories being burnt during inactive time periods</a:t>
            </a:r>
            <a:r>
              <a:rPr lang="en-IN" dirty="0">
                <a:latin typeface="Circ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57E213-8AB8-8993-55D6-D03FF74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504D0-9B2B-6909-6D18-AD534CAE44B1}"/>
              </a:ext>
            </a:extLst>
          </p:cNvPr>
          <p:cNvSpPr txBox="1"/>
          <p:nvPr/>
        </p:nvSpPr>
        <p:spPr>
          <a:xfrm>
            <a:off x="1060693" y="1752680"/>
            <a:ext cx="56585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8F77"/>
                </a:solidFill>
              </a:rPr>
              <a:t>81.3% of time is spent in inactive moments </a:t>
            </a:r>
            <a:r>
              <a:rPr lang="en-US" dirty="0"/>
              <a:t>or being seated.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were lightly active for 15.8%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1.11% of the time accounted for fairly active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Surprisingly, </a:t>
            </a:r>
            <a:r>
              <a:rPr lang="en-US" dirty="0">
                <a:solidFill>
                  <a:srgbClr val="FE8F77"/>
                </a:solidFill>
              </a:rPr>
              <a:t>1.74% of the time was spent on very active minutes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607467-4F2C-BE58-8643-C6CAD2106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125175"/>
              </p:ext>
            </p:extLst>
          </p:nvPr>
        </p:nvGraphicFramePr>
        <p:xfrm>
          <a:off x="6209559" y="1022615"/>
          <a:ext cx="5658591" cy="4850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507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57E213-8AB8-8993-55D6-D03FF74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F5142E-8B78-F274-1F8C-1C1479BE6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29" r="-854"/>
          <a:stretch/>
        </p:blipFill>
        <p:spPr bwMode="auto">
          <a:xfrm>
            <a:off x="1537683" y="1325563"/>
            <a:ext cx="9116633" cy="40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6504D0-9B2B-6909-6D18-AD534CAE44B1}"/>
              </a:ext>
            </a:extLst>
          </p:cNvPr>
          <p:cNvSpPr txBox="1"/>
          <p:nvPr/>
        </p:nvSpPr>
        <p:spPr>
          <a:xfrm>
            <a:off x="1536943" y="5570168"/>
            <a:ext cx="9116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the bed time, more the sleep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Few participants have </a:t>
            </a:r>
            <a:r>
              <a:rPr lang="en-IN" dirty="0">
                <a:solidFill>
                  <a:srgbClr val="FE8F77"/>
                </a:solidFill>
              </a:rPr>
              <a:t>spent a lot of time in bed, but did not sleep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19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Recommendations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3C-B2B4-4ADA-0889-E5B0097F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ircular"/>
              </a:rPr>
              <a:t>The sample size of 33 participants is not representative of the population. </a:t>
            </a:r>
            <a:r>
              <a:rPr lang="en-IN" sz="2400" dirty="0">
                <a:solidFill>
                  <a:srgbClr val="FE8F77"/>
                </a:solidFill>
                <a:latin typeface="Circular"/>
              </a:rPr>
              <a:t>More data is needed for an accurate analysis</a:t>
            </a:r>
            <a:r>
              <a:rPr lang="en-IN" sz="2400" dirty="0">
                <a:latin typeface="Circular"/>
              </a:rPr>
              <a:t>.</a:t>
            </a:r>
          </a:p>
          <a:p>
            <a:r>
              <a:rPr lang="en-IN" sz="2400" dirty="0">
                <a:latin typeface="Circular"/>
              </a:rPr>
              <a:t>Health trackers could give a notification </a:t>
            </a:r>
            <a:r>
              <a:rPr lang="en-IN" sz="2400" dirty="0">
                <a:solidFill>
                  <a:srgbClr val="FE8F77"/>
                </a:solidFill>
                <a:latin typeface="Circular"/>
              </a:rPr>
              <a:t>encouraging users to take small breaks between long inactive moments</a:t>
            </a:r>
            <a:r>
              <a:rPr lang="en-IN" sz="2400" dirty="0">
                <a:latin typeface="Circular"/>
              </a:rPr>
              <a:t>.</a:t>
            </a:r>
          </a:p>
          <a:p>
            <a:r>
              <a:rPr lang="en-IN" sz="2400" dirty="0">
                <a:solidFill>
                  <a:srgbClr val="FE8F77"/>
                </a:solidFill>
                <a:latin typeface="Circular"/>
              </a:rPr>
              <a:t>Benefits of sleep </a:t>
            </a:r>
            <a:r>
              <a:rPr lang="en-IN" sz="2400" dirty="0">
                <a:latin typeface="Circular"/>
              </a:rPr>
              <a:t>(proper sleep = burns calories), weight tracking could be adopted in strategies.</a:t>
            </a:r>
          </a:p>
          <a:p>
            <a:r>
              <a:rPr lang="en-IN" sz="2400" dirty="0">
                <a:latin typeface="Circular"/>
              </a:rPr>
              <a:t>Bellabeat app could </a:t>
            </a:r>
            <a:r>
              <a:rPr lang="en-IN" sz="2400" dirty="0">
                <a:solidFill>
                  <a:srgbClr val="FE8F77"/>
                </a:solidFill>
                <a:latin typeface="Circular"/>
              </a:rPr>
              <a:t>introduce sleep inducing apps</a:t>
            </a:r>
            <a:r>
              <a:rPr lang="en-IN" sz="2400" dirty="0">
                <a:latin typeface="Circular"/>
              </a:rPr>
              <a:t>, to decrease the gap between time in bed vs minutes asleep.</a:t>
            </a:r>
          </a:p>
          <a:p>
            <a:r>
              <a:rPr lang="en-IN" sz="2400" dirty="0">
                <a:solidFill>
                  <a:srgbClr val="FE8F77"/>
                </a:solidFill>
                <a:latin typeface="Circular"/>
              </a:rPr>
              <a:t>Smart Weighing Scales </a:t>
            </a:r>
            <a:r>
              <a:rPr lang="en-IN" sz="2400" dirty="0">
                <a:latin typeface="Circular"/>
              </a:rPr>
              <a:t>could be conceptualized to encourage weight tracking among fitness users.</a:t>
            </a:r>
          </a:p>
          <a:p>
            <a:endParaRPr lang="en-IN" sz="2400" dirty="0">
              <a:latin typeface="Circular"/>
            </a:endParaRPr>
          </a:p>
          <a:p>
            <a:endParaRPr lang="en-IN" sz="2400" dirty="0">
              <a:latin typeface="Circular"/>
            </a:endParaRPr>
          </a:p>
          <a:p>
            <a:endParaRPr lang="en-IN" sz="2400" dirty="0"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Questions?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3C-B2B4-4ADA-0889-E5B0097F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r>
              <a:rPr lang="en-IN" sz="2400" dirty="0" err="1">
                <a:latin typeface="Circular"/>
              </a:rPr>
              <a:t>Datasource</a:t>
            </a:r>
            <a:r>
              <a:rPr lang="en-IN" sz="2400" dirty="0">
                <a:latin typeface="Circular"/>
              </a:rPr>
              <a:t>: </a:t>
            </a:r>
            <a:r>
              <a:rPr lang="en-IN" sz="2400" dirty="0">
                <a:latin typeface="Circular"/>
                <a:hlinkClick r:id="rId2"/>
              </a:rPr>
              <a:t>https://www.kaggle.com/arashnic/fitbit</a:t>
            </a: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r>
              <a:rPr lang="en-IN" sz="2400" dirty="0">
                <a:latin typeface="Circular"/>
              </a:rPr>
              <a:t>Other projects: </a:t>
            </a:r>
            <a:r>
              <a:rPr lang="en-IN" sz="2400" dirty="0">
                <a:latin typeface="Circular"/>
                <a:hlinkClick r:id="rId3"/>
              </a:rPr>
              <a:t>https://github.com/nipurngupta</a:t>
            </a: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Circular</vt:lpstr>
      <vt:lpstr>Office Theme</vt:lpstr>
      <vt:lpstr>PowerPoint Presentation</vt:lpstr>
      <vt:lpstr>Business Task</vt:lpstr>
      <vt:lpstr>Insights</vt:lpstr>
      <vt:lpstr>Insights</vt:lpstr>
      <vt:lpstr>Insights</vt:lpstr>
      <vt:lpstr>Insights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Nipurn Gupta</dc:creator>
  <cp:lastModifiedBy>Nipurn Gupta</cp:lastModifiedBy>
  <cp:revision>27</cp:revision>
  <dcterms:created xsi:type="dcterms:W3CDTF">2022-12-20T12:34:01Z</dcterms:created>
  <dcterms:modified xsi:type="dcterms:W3CDTF">2022-12-25T08:49:12Z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2022-12-20T12:40:05Z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952c0144-8930-45b3-bc50-b29997dc7e00</vt:lpwstr>
  </property>
  <property fmtid="{D5CDD505-2E9C-101B-9397-08002B2CF9AE}" pid="7" name="MSIP_Label_defa4170-0d19-0005-0004-bc88714345d2_ActionId">
    <vt:lpwstr>9869fc8f-0739-4177-89be-c021c00e6a1c</vt:lpwstr>
  </property>
  <property fmtid="{D5CDD505-2E9C-101B-9397-08002B2CF9AE}" pid="8" name="MSIP_Label_defa4170-0d19-0005-0004-bc88714345d2_ContentBits">
    <vt:lpwstr>0</vt:lpwstr>
  </property>
</Properties>
</file>