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969918-B8F8-952E-1B10-40ED018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1020B23-C65F-3328-01B9-DA15FE73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155DC9-7A3F-691E-D24D-AF44FCE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238C24B-F6B7-FEE2-469D-C698341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E63CAA6-B099-D9D2-4189-A02D8BB2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376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C32D19-55E5-6FB3-4D15-FB3FEEAE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EA3F164-138B-7CDA-6E06-056454ED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F3F26DB-BCF8-1974-C8B5-CD31E8DC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0D7DCE-78BE-3057-E7F3-BF5ACE3F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5DCE4F-4875-B8F1-DDDA-512E206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052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7DBEE26-FE90-1AE2-1318-1CE1CE50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0E8EAFB-877B-06C1-7874-0836EF63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93E73FD-EBDF-DF77-C53F-A79991F8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059282F-3FD2-AB83-C09B-82F5BA16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367BF82-2C44-5588-1ED0-98A0DC79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92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B581C3-AD98-A108-A347-C07824FB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02FAEE-A87D-84EB-26EB-5C3E54A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1D68CEB-9604-6329-24F8-B76A3C1B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69CAF7B-E790-CBA0-3BEC-0BF1F60C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59FC0D7-53EA-40A0-51D0-DAFB71B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69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0BDDD8-681C-53B6-9EBD-95ED33EC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D2F4C60-50F2-8179-D812-E003BED8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DAFA8C-369F-343A-D38A-49F0929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E9D722A-4059-C1C7-4317-DCDD9726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D73EAE4-ED1B-5292-F07B-5FC30315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694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842E33-CB42-4075-E0C0-5ABCB738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A629E1-FD6D-AB50-E90C-E7EDC26EC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E5CB070-6D7C-295F-5C55-80E31845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E90929D-6D2B-78BE-B8F0-1AA481F6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FFE8092-C5C4-C631-7C4F-BAF66F4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45B7498-BA94-7525-D74E-F2E24876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77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6852C9-0B2F-38B4-1172-62802C8C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77AAD66-07F4-8454-FEBB-A06BB330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6428470-6124-08B1-1A24-7437910F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D080F02-239C-64B3-E2F5-F8A3B2EB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D492409-A4E6-13E2-5769-16CD9048C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277BA6E-8BC6-761F-B448-1D3419BE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68E2476-00FB-EEA8-5B25-A1DBCA1F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7CB8EF5-D190-B982-4EA6-0F48E6E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48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B4F162-1262-D6DD-16F2-F528AC78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622E833-34AE-F0B0-818E-8236F75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EA6D365-8C27-564E-DF8F-076EBD87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A3A8785-6E9D-F979-22AC-79B7BDD1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25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201A133-7EEF-E4FC-50CF-1B1005E8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3B5F75D-B995-A200-AB01-DFB3B149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D4182DA-A548-E24E-D14C-F8BFF6CC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821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31077E7-58FE-730E-080F-82E793CD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D4B01DA-6364-1AEC-C038-2947ECCE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0967D88-DFDC-5E07-D724-5140D04E2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DCA07E2-9CC7-B83A-E3FE-5C03AF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120762F-B483-62B4-396A-3D45FDEB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28CB329-4FE8-F8E0-94A3-5D230867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911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6D7C58-4E7A-FEC4-F163-9E7E3D77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05DDE412-56CF-32FC-E90D-446F98DB3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68C0E95-5990-49F2-D758-B61291E1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F57CFCC-33E1-8423-DC3F-1FAAD174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4D8FAB9-F10A-9D82-5255-66F49509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8217EAD-FFC9-6D0F-9E88-E316468B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6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CD9FE06-08B3-4B1F-A084-224D11AE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D03180F-A6CE-6AD9-13A4-BE4D115E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B62DBE7-EC88-F5EE-B455-55F95DA45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7198892-B2B2-D60F-6802-249E60661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7BFC6CD-707F-07EC-72E8-8574AF687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92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E9AC49B-DC35-6FBA-7A88-2850134A784E}"/>
              </a:ext>
            </a:extLst>
          </p:cNvPr>
          <p:cNvSpPr/>
          <p:nvPr/>
        </p:nvSpPr>
        <p:spPr>
          <a:xfrm>
            <a:off x="5894424" y="3958073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breeder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6" name="Flowchart: Decision 9">
            <a:extLst>
              <a:ext uri="{FF2B5EF4-FFF2-40B4-BE49-F238E27FC236}">
                <a16:creationId xmlns:a16="http://schemas.microsoft.com/office/drawing/2014/main" id="{49E013AF-2D19-8637-D754-142B7E3D7679}"/>
              </a:ext>
            </a:extLst>
          </p:cNvPr>
          <p:cNvSpPr/>
          <p:nvPr/>
        </p:nvSpPr>
        <p:spPr>
          <a:xfrm>
            <a:off x="3598578" y="3569763"/>
            <a:ext cx="1478357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fi-FI" sz="1050" dirty="0" err="1">
                <a:solidFill>
                  <a:schemeClr val="tx1"/>
                </a:solidFill>
              </a:rPr>
              <a:t>breeds</a:t>
            </a:r>
            <a:endParaRPr lang="en-US" sz="1050" dirty="0" err="1">
              <a:solidFill>
                <a:schemeClr val="tx1"/>
              </a:solidFill>
            </a:endParaRP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D190966-C3D6-2660-3680-64BB05CA4358}"/>
              </a:ext>
            </a:extLst>
          </p:cNvPr>
          <p:cNvCxnSpPr>
            <a:cxnSpLocks/>
            <a:stCxn id="59" idx="3"/>
            <a:endCxn id="21" idx="1"/>
          </p:cNvCxnSpPr>
          <p:nvPr/>
        </p:nvCxnSpPr>
        <p:spPr>
          <a:xfrm>
            <a:off x="9446588" y="4050862"/>
            <a:ext cx="830731" cy="11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9FB263CC-4B88-A0D0-6038-9B3E43617E09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7156034" y="4050862"/>
            <a:ext cx="812197" cy="20743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6">
            <a:extLst>
              <a:ext uri="{FF2B5EF4-FFF2-40B4-BE49-F238E27FC236}">
                <a16:creationId xmlns:a16="http://schemas.microsoft.com/office/drawing/2014/main" id="{FFCFF3A3-A499-5F55-793E-D6E17815343D}"/>
              </a:ext>
            </a:extLst>
          </p:cNvPr>
          <p:cNvSpPr txBox="1"/>
          <p:nvPr/>
        </p:nvSpPr>
        <p:spPr>
          <a:xfrm>
            <a:off x="4971551" y="363454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M</a:t>
            </a:r>
            <a:endParaRPr lang="en-US" sz="1000" dirty="0"/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798053FD-AD02-BF91-CC86-3713E6DBCBD1}"/>
              </a:ext>
            </a:extLst>
          </p:cNvPr>
          <p:cNvSpPr txBox="1"/>
          <p:nvPr/>
        </p:nvSpPr>
        <p:spPr>
          <a:xfrm>
            <a:off x="3536288" y="362238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5F2B5F3C-B2F0-788B-3B0B-FCE74B69BCA6}"/>
              </a:ext>
            </a:extLst>
          </p:cNvPr>
          <p:cNvSpPr txBox="1"/>
          <p:nvPr/>
        </p:nvSpPr>
        <p:spPr>
          <a:xfrm>
            <a:off x="9328264" y="38046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1</a:t>
            </a:r>
            <a:endParaRPr lang="en-US" sz="100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E56267F3-016A-9157-48F4-7FBE61F4D3B4}"/>
              </a:ext>
            </a:extLst>
          </p:cNvPr>
          <p:cNvSpPr/>
          <p:nvPr/>
        </p:nvSpPr>
        <p:spPr>
          <a:xfrm>
            <a:off x="10277319" y="3762391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agent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54D88997-9E06-D405-D08F-E02EE23508F3}"/>
              </a:ext>
            </a:extLst>
          </p:cNvPr>
          <p:cNvSpPr/>
          <p:nvPr/>
        </p:nvSpPr>
        <p:spPr>
          <a:xfrm>
            <a:off x="1814536" y="3690345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potato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12D566-1D20-CE26-912E-A27457106CEC}"/>
              </a:ext>
            </a:extLst>
          </p:cNvPr>
          <p:cNvSpPr/>
          <p:nvPr/>
        </p:nvSpPr>
        <p:spPr>
          <a:xfrm>
            <a:off x="1118655" y="4843647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potato_id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7478DC16-52D0-E7E5-1287-60C4D14DFF5D}"/>
              </a:ext>
            </a:extLst>
          </p:cNvPr>
          <p:cNvSpPr/>
          <p:nvPr/>
        </p:nvSpPr>
        <p:spPr>
          <a:xfrm>
            <a:off x="214047" y="3611649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colour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B3A0ABB9-0629-5F3D-23A2-1EE383FA51C2}"/>
              </a:ext>
            </a:extLst>
          </p:cNvPr>
          <p:cNvSpPr/>
          <p:nvPr/>
        </p:nvSpPr>
        <p:spPr>
          <a:xfrm>
            <a:off x="182378" y="4478408"/>
            <a:ext cx="157635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introduction_year</a:t>
            </a:r>
            <a:endParaRPr lang="fi-FI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7FCCAA5-B624-7B40-8849-DF6F7D2CD4C7}"/>
              </a:ext>
            </a:extLst>
          </p:cNvPr>
          <p:cNvCxnSpPr>
            <a:cxnSpLocks/>
            <a:stCxn id="22" idx="2"/>
            <a:endCxn id="24" idx="7"/>
          </p:cNvCxnSpPr>
          <p:nvPr/>
        </p:nvCxnSpPr>
        <p:spPr>
          <a:xfrm flipH="1">
            <a:off x="2211340" y="4290796"/>
            <a:ext cx="234001" cy="599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CACF98AA-D5EB-2225-D5F2-235FCB137BDA}"/>
              </a:ext>
            </a:extLst>
          </p:cNvPr>
          <p:cNvCxnSpPr>
            <a:cxnSpLocks/>
            <a:stCxn id="27" idx="6"/>
            <a:endCxn id="22" idx="1"/>
          </p:cNvCxnSpPr>
          <p:nvPr/>
        </p:nvCxnSpPr>
        <p:spPr>
          <a:xfrm>
            <a:off x="1494207" y="3770964"/>
            <a:ext cx="320329" cy="219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190CC94B-922F-2C29-F887-B9D6EA77A6A1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1435672" y="3958073"/>
            <a:ext cx="378864" cy="255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F060E114-6D62-D327-4CF7-5A3F5200AB95}"/>
              </a:ext>
            </a:extLst>
          </p:cNvPr>
          <p:cNvCxnSpPr>
            <a:cxnSpLocks/>
            <a:stCxn id="28" idx="7"/>
            <a:endCxn id="22" idx="1"/>
          </p:cNvCxnSpPr>
          <p:nvPr/>
        </p:nvCxnSpPr>
        <p:spPr>
          <a:xfrm flipV="1">
            <a:off x="1527883" y="3990571"/>
            <a:ext cx="286653" cy="534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23">
            <a:extLst>
              <a:ext uri="{FF2B5EF4-FFF2-40B4-BE49-F238E27FC236}">
                <a16:creationId xmlns:a16="http://schemas.microsoft.com/office/drawing/2014/main" id="{D871096A-9E5F-6EF0-2CD3-587B9AD65B20}"/>
              </a:ext>
            </a:extLst>
          </p:cNvPr>
          <p:cNvSpPr/>
          <p:nvPr/>
        </p:nvSpPr>
        <p:spPr>
          <a:xfrm>
            <a:off x="10639928" y="3212441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agent_id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ACAB9B11-FDAA-E2B5-6D07-6CC2ADD939DC}"/>
              </a:ext>
            </a:extLst>
          </p:cNvPr>
          <p:cNvSpPr/>
          <p:nvPr/>
        </p:nvSpPr>
        <p:spPr>
          <a:xfrm>
            <a:off x="10441731" y="4740336"/>
            <a:ext cx="147835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foundation_year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11">
            <a:extLst>
              <a:ext uri="{FF2B5EF4-FFF2-40B4-BE49-F238E27FC236}">
                <a16:creationId xmlns:a16="http://schemas.microsoft.com/office/drawing/2014/main" id="{99642D6C-7577-033B-3709-0BC8A88E9349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10908124" y="4362842"/>
            <a:ext cx="272786" cy="377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D9A95EAF-6152-6996-6113-97A0DC908BD4}"/>
              </a:ext>
            </a:extLst>
          </p:cNvPr>
          <p:cNvCxnSpPr>
            <a:cxnSpLocks/>
            <a:stCxn id="46" idx="3"/>
            <a:endCxn id="21" idx="0"/>
          </p:cNvCxnSpPr>
          <p:nvPr/>
        </p:nvCxnSpPr>
        <p:spPr>
          <a:xfrm>
            <a:off x="10827403" y="3484409"/>
            <a:ext cx="80721" cy="277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1">
            <a:extLst>
              <a:ext uri="{FF2B5EF4-FFF2-40B4-BE49-F238E27FC236}">
                <a16:creationId xmlns:a16="http://schemas.microsoft.com/office/drawing/2014/main" id="{B0B6CCAC-01A5-D090-35C4-0CBFEE7F550A}"/>
              </a:ext>
            </a:extLst>
          </p:cNvPr>
          <p:cNvCxnSpPr>
            <a:cxnSpLocks/>
            <a:stCxn id="20" idx="5"/>
            <a:endCxn id="21" idx="0"/>
          </p:cNvCxnSpPr>
          <p:nvPr/>
        </p:nvCxnSpPr>
        <p:spPr>
          <a:xfrm>
            <a:off x="10254256" y="3309040"/>
            <a:ext cx="653868" cy="453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23">
            <a:extLst>
              <a:ext uri="{FF2B5EF4-FFF2-40B4-BE49-F238E27FC236}">
                <a16:creationId xmlns:a16="http://schemas.microsoft.com/office/drawing/2014/main" id="{7220B7B1-DE4E-8C24-0B18-C735EEE6DD40}"/>
              </a:ext>
            </a:extLst>
          </p:cNvPr>
          <p:cNvSpPr/>
          <p:nvPr/>
        </p:nvSpPr>
        <p:spPr>
          <a:xfrm>
            <a:off x="5076935" y="3289685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breeder_id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59" name="Flowchart: Decision 9">
            <a:extLst>
              <a:ext uri="{FF2B5EF4-FFF2-40B4-BE49-F238E27FC236}">
                <a16:creationId xmlns:a16="http://schemas.microsoft.com/office/drawing/2014/main" id="{52FFDBA4-01E0-4F3D-EB2B-C13ED73B41F8}"/>
              </a:ext>
            </a:extLst>
          </p:cNvPr>
          <p:cNvSpPr/>
          <p:nvPr/>
        </p:nvSpPr>
        <p:spPr>
          <a:xfrm>
            <a:off x="7968231" y="3690345"/>
            <a:ext cx="1478357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representing</a:t>
            </a:r>
          </a:p>
        </p:txBody>
      </p:sp>
      <p:sp>
        <p:nvSpPr>
          <p:cNvPr id="61" name="Oval 7">
            <a:extLst>
              <a:ext uri="{FF2B5EF4-FFF2-40B4-BE49-F238E27FC236}">
                <a16:creationId xmlns:a16="http://schemas.microsoft.com/office/drawing/2014/main" id="{8538F73C-6513-679C-45C7-9A18588F4B79}"/>
              </a:ext>
            </a:extLst>
          </p:cNvPr>
          <p:cNvSpPr/>
          <p:nvPr/>
        </p:nvSpPr>
        <p:spPr>
          <a:xfrm>
            <a:off x="6942785" y="3357341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country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B31500FD-2573-FD08-8626-8DCD7D680C3E}"/>
              </a:ext>
            </a:extLst>
          </p:cNvPr>
          <p:cNvSpPr/>
          <p:nvPr/>
        </p:nvSpPr>
        <p:spPr>
          <a:xfrm>
            <a:off x="3598578" y="4684329"/>
            <a:ext cx="141037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tonnes_per_year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11">
            <a:extLst>
              <a:ext uri="{FF2B5EF4-FFF2-40B4-BE49-F238E27FC236}">
                <a16:creationId xmlns:a16="http://schemas.microsoft.com/office/drawing/2014/main" id="{F3A4DCBF-A26A-DBE9-6C67-ABDCF4889A88}"/>
              </a:ext>
            </a:extLst>
          </p:cNvPr>
          <p:cNvCxnSpPr>
            <a:cxnSpLocks/>
            <a:stCxn id="62" idx="0"/>
            <a:endCxn id="6" idx="2"/>
          </p:cNvCxnSpPr>
          <p:nvPr/>
        </p:nvCxnSpPr>
        <p:spPr>
          <a:xfrm flipV="1">
            <a:off x="4303767" y="4290796"/>
            <a:ext cx="33990" cy="393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1">
            <a:extLst>
              <a:ext uri="{FF2B5EF4-FFF2-40B4-BE49-F238E27FC236}">
                <a16:creationId xmlns:a16="http://schemas.microsoft.com/office/drawing/2014/main" id="{3C54D317-3058-DDAB-E738-3EA26247C30D}"/>
              </a:ext>
            </a:extLst>
          </p:cNvPr>
          <p:cNvCxnSpPr>
            <a:cxnSpLocks/>
            <a:stCxn id="4" idx="0"/>
            <a:endCxn id="58" idx="4"/>
          </p:cNvCxnSpPr>
          <p:nvPr/>
        </p:nvCxnSpPr>
        <p:spPr>
          <a:xfrm flipH="1" flipV="1">
            <a:off x="5717015" y="3608315"/>
            <a:ext cx="808214" cy="349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1">
            <a:extLst>
              <a:ext uri="{FF2B5EF4-FFF2-40B4-BE49-F238E27FC236}">
                <a16:creationId xmlns:a16="http://schemas.microsoft.com/office/drawing/2014/main" id="{08D21D26-E366-F7DB-EAF2-8D104D32653C}"/>
              </a:ext>
            </a:extLst>
          </p:cNvPr>
          <p:cNvCxnSpPr>
            <a:cxnSpLocks/>
            <a:stCxn id="30" idx="4"/>
            <a:endCxn id="4" idx="0"/>
          </p:cNvCxnSpPr>
          <p:nvPr/>
        </p:nvCxnSpPr>
        <p:spPr>
          <a:xfrm flipH="1">
            <a:off x="6525229" y="3298214"/>
            <a:ext cx="149583" cy="659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4FA9A093-E6CD-79E4-FAAA-D3B57DDF2C15}"/>
              </a:ext>
            </a:extLst>
          </p:cNvPr>
          <p:cNvCxnSpPr>
            <a:cxnSpLocks/>
            <a:stCxn id="61" idx="3"/>
            <a:endCxn id="4" idx="0"/>
          </p:cNvCxnSpPr>
          <p:nvPr/>
        </p:nvCxnSpPr>
        <p:spPr>
          <a:xfrm flipH="1">
            <a:off x="6525229" y="3629309"/>
            <a:ext cx="605031" cy="328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1">
            <a:extLst>
              <a:ext uri="{FF2B5EF4-FFF2-40B4-BE49-F238E27FC236}">
                <a16:creationId xmlns:a16="http://schemas.microsoft.com/office/drawing/2014/main" id="{F9FA3DEF-8BD0-D538-8505-3D42F843931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3076146" y="3930280"/>
            <a:ext cx="522432" cy="60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2">
            <a:extLst>
              <a:ext uri="{FF2B5EF4-FFF2-40B4-BE49-F238E27FC236}">
                <a16:creationId xmlns:a16="http://schemas.microsoft.com/office/drawing/2014/main" id="{B4849CA4-20F9-BF54-C538-BC53D64E76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076935" y="3930280"/>
            <a:ext cx="817489" cy="328019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7">
            <a:extLst>
              <a:ext uri="{FF2B5EF4-FFF2-40B4-BE49-F238E27FC236}">
                <a16:creationId xmlns:a16="http://schemas.microsoft.com/office/drawing/2014/main" id="{BBC5061A-0D2F-AA45-2249-F0E484DD2C1F}"/>
              </a:ext>
            </a:extLst>
          </p:cNvPr>
          <p:cNvSpPr txBox="1"/>
          <p:nvPr/>
        </p:nvSpPr>
        <p:spPr>
          <a:xfrm>
            <a:off x="7825428" y="379745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56D1B358-FBC6-B81A-0627-1DC159694555}"/>
              </a:ext>
            </a:extLst>
          </p:cNvPr>
          <p:cNvSpPr txBox="1"/>
          <p:nvPr/>
        </p:nvSpPr>
        <p:spPr>
          <a:xfrm>
            <a:off x="4148963" y="317503"/>
            <a:ext cx="383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Tapa 1 tällä dialla, tapa 2 seuraavalla</a:t>
            </a:r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A152C57A-DCC3-9B7C-E5AE-61F21236C82B}"/>
              </a:ext>
            </a:extLst>
          </p:cNvPr>
          <p:cNvCxnSpPr>
            <a:cxnSpLocks/>
            <a:stCxn id="36" idx="4"/>
            <a:endCxn id="22" idx="0"/>
          </p:cNvCxnSpPr>
          <p:nvPr/>
        </p:nvCxnSpPr>
        <p:spPr>
          <a:xfrm flipH="1">
            <a:off x="2445341" y="3267070"/>
            <a:ext cx="9275" cy="423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23">
            <a:extLst>
              <a:ext uri="{FF2B5EF4-FFF2-40B4-BE49-F238E27FC236}">
                <a16:creationId xmlns:a16="http://schemas.microsoft.com/office/drawing/2014/main" id="{F14187BC-8F4C-6254-26E9-9A1F5EFF47F7}"/>
              </a:ext>
            </a:extLst>
          </p:cNvPr>
          <p:cNvSpPr/>
          <p:nvPr/>
        </p:nvSpPr>
        <p:spPr>
          <a:xfrm>
            <a:off x="9161571" y="3037072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agent_name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01CB1DB5-94B9-9A10-D43A-BE9356807219}"/>
              </a:ext>
            </a:extLst>
          </p:cNvPr>
          <p:cNvSpPr/>
          <p:nvPr/>
        </p:nvSpPr>
        <p:spPr>
          <a:xfrm>
            <a:off x="6034732" y="2979584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breeder_name</a:t>
            </a:r>
            <a:endParaRPr lang="fi-FI" sz="1000" u="sng" dirty="0">
              <a:solidFill>
                <a:schemeClr val="tx1"/>
              </a:solidFill>
            </a:endParaRPr>
          </a:p>
        </p:txBody>
      </p:sp>
      <p:sp>
        <p:nvSpPr>
          <p:cNvPr id="33" name="Oval 23">
            <a:extLst>
              <a:ext uri="{FF2B5EF4-FFF2-40B4-BE49-F238E27FC236}">
                <a16:creationId xmlns:a16="http://schemas.microsoft.com/office/drawing/2014/main" id="{66FC743C-E45D-A778-1F71-22B58005B4C6}"/>
              </a:ext>
            </a:extLst>
          </p:cNvPr>
          <p:cNvSpPr/>
          <p:nvPr/>
        </p:nvSpPr>
        <p:spPr>
          <a:xfrm>
            <a:off x="155512" y="4054048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potato_name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6" name="Oval 20">
            <a:extLst>
              <a:ext uri="{FF2B5EF4-FFF2-40B4-BE49-F238E27FC236}">
                <a16:creationId xmlns:a16="http://schemas.microsoft.com/office/drawing/2014/main" id="{5C100401-E8A1-716D-AAA5-9A3406F96D9A}"/>
              </a:ext>
            </a:extLst>
          </p:cNvPr>
          <p:cNvSpPr/>
          <p:nvPr/>
        </p:nvSpPr>
        <p:spPr>
          <a:xfrm>
            <a:off x="1814536" y="2948440"/>
            <a:ext cx="1280160" cy="318630"/>
          </a:xfrm>
          <a:prstGeom prst="ellipse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dish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4A434F7-8293-99A3-9570-32831BB3CC0D}"/>
              </a:ext>
            </a:extLst>
          </p:cNvPr>
          <p:cNvSpPr txBox="1"/>
          <p:nvPr/>
        </p:nvSpPr>
        <p:spPr>
          <a:xfrm>
            <a:off x="4966437" y="383199"/>
            <a:ext cx="8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tapa 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487DD7-FC9D-3238-6257-05ED90E79D86}"/>
              </a:ext>
            </a:extLst>
          </p:cNvPr>
          <p:cNvSpPr/>
          <p:nvPr/>
        </p:nvSpPr>
        <p:spPr>
          <a:xfrm>
            <a:off x="1580535" y="1172189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dish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D9D7FF94-44DE-0DC2-5698-A636BB01467D}"/>
              </a:ext>
            </a:extLst>
          </p:cNvPr>
          <p:cNvSpPr/>
          <p:nvPr/>
        </p:nvSpPr>
        <p:spPr>
          <a:xfrm>
            <a:off x="1302187" y="516482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dish_id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74CBB80F-AFF2-C883-474C-947D705D1CC2}"/>
              </a:ext>
            </a:extLst>
          </p:cNvPr>
          <p:cNvSpPr/>
          <p:nvPr/>
        </p:nvSpPr>
        <p:spPr>
          <a:xfrm>
            <a:off x="2922714" y="516482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dish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5ADC1023-3E47-B4FD-6A75-B94D2FC016BB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1942267" y="835112"/>
            <a:ext cx="269073" cy="337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8D69A7C-1644-A8D0-BE04-A9A5EF3F4672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2211340" y="788450"/>
            <a:ext cx="898849" cy="383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9">
            <a:extLst>
              <a:ext uri="{FF2B5EF4-FFF2-40B4-BE49-F238E27FC236}">
                <a16:creationId xmlns:a16="http://schemas.microsoft.com/office/drawing/2014/main" id="{7AAE356F-346C-5100-E7A2-2BEE8595EDDB}"/>
              </a:ext>
            </a:extLst>
          </p:cNvPr>
          <p:cNvSpPr/>
          <p:nvPr/>
        </p:nvSpPr>
        <p:spPr>
          <a:xfrm>
            <a:off x="1617234" y="2164184"/>
            <a:ext cx="1628782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can_be_made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60B6EB37-5EA6-CE58-6BAE-182BAEEC634D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2334843" y="2885217"/>
            <a:ext cx="96782" cy="728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92387714-618A-8189-8A05-C35F2341B697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2211340" y="1772640"/>
            <a:ext cx="220285" cy="391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7">
            <a:extLst>
              <a:ext uri="{FF2B5EF4-FFF2-40B4-BE49-F238E27FC236}">
                <a16:creationId xmlns:a16="http://schemas.microsoft.com/office/drawing/2014/main" id="{A435B035-4E39-7129-3AFB-1BA766747FF3}"/>
              </a:ext>
            </a:extLst>
          </p:cNvPr>
          <p:cNvSpPr txBox="1"/>
          <p:nvPr/>
        </p:nvSpPr>
        <p:spPr>
          <a:xfrm>
            <a:off x="2125309" y="281564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B204618B-A809-B241-1CB1-F2EF8E152B68}"/>
              </a:ext>
            </a:extLst>
          </p:cNvPr>
          <p:cNvSpPr txBox="1"/>
          <p:nvPr/>
        </p:nvSpPr>
        <p:spPr>
          <a:xfrm>
            <a:off x="2076803" y="1960639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M</a:t>
            </a:r>
            <a:endParaRPr lang="en-US" sz="1000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3A2C627-4517-7184-B71F-2225464B726B}"/>
              </a:ext>
            </a:extLst>
          </p:cNvPr>
          <p:cNvSpPr/>
          <p:nvPr/>
        </p:nvSpPr>
        <p:spPr>
          <a:xfrm>
            <a:off x="5783926" y="3881566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breeder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11" name="Flowchart: Decision 9">
            <a:extLst>
              <a:ext uri="{FF2B5EF4-FFF2-40B4-BE49-F238E27FC236}">
                <a16:creationId xmlns:a16="http://schemas.microsoft.com/office/drawing/2014/main" id="{77F8736C-4FAE-E0A7-F42E-3A40D79153A7}"/>
              </a:ext>
            </a:extLst>
          </p:cNvPr>
          <p:cNvSpPr/>
          <p:nvPr/>
        </p:nvSpPr>
        <p:spPr>
          <a:xfrm>
            <a:off x="3488080" y="3493256"/>
            <a:ext cx="1478357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fi-FI" sz="1050" dirty="0" err="1">
                <a:solidFill>
                  <a:schemeClr val="tx1"/>
                </a:solidFill>
              </a:rPr>
              <a:t>breeds</a:t>
            </a:r>
            <a:endParaRPr lang="en-US" sz="1050" dirty="0" err="1">
              <a:solidFill>
                <a:schemeClr val="tx1"/>
              </a:solidFill>
            </a:endParaRP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707BE24A-4714-65F4-5272-26CAADB17E58}"/>
              </a:ext>
            </a:extLst>
          </p:cNvPr>
          <p:cNvCxnSpPr>
            <a:cxnSpLocks/>
            <a:stCxn id="67" idx="3"/>
            <a:endCxn id="33" idx="1"/>
          </p:cNvCxnSpPr>
          <p:nvPr/>
        </p:nvCxnSpPr>
        <p:spPr>
          <a:xfrm>
            <a:off x="9336090" y="3974355"/>
            <a:ext cx="830731" cy="11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784B845B-1B40-17FC-23CC-0C3E2460BF18}"/>
              </a:ext>
            </a:extLst>
          </p:cNvPr>
          <p:cNvCxnSpPr>
            <a:cxnSpLocks/>
            <a:stCxn id="3" idx="3"/>
            <a:endCxn id="67" idx="1"/>
          </p:cNvCxnSpPr>
          <p:nvPr/>
        </p:nvCxnSpPr>
        <p:spPr>
          <a:xfrm flipV="1">
            <a:off x="7045536" y="3974355"/>
            <a:ext cx="812197" cy="20743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6">
            <a:extLst>
              <a:ext uri="{FF2B5EF4-FFF2-40B4-BE49-F238E27FC236}">
                <a16:creationId xmlns:a16="http://schemas.microsoft.com/office/drawing/2014/main" id="{2616FCE4-681E-E579-A7B3-F1709B50C257}"/>
              </a:ext>
            </a:extLst>
          </p:cNvPr>
          <p:cNvSpPr txBox="1"/>
          <p:nvPr/>
        </p:nvSpPr>
        <p:spPr>
          <a:xfrm>
            <a:off x="4861053" y="3558039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M</a:t>
            </a:r>
            <a:endParaRPr lang="en-US" sz="1000" dirty="0"/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0EFFA516-3D52-345C-3B92-23504CD55BA1}"/>
              </a:ext>
            </a:extLst>
          </p:cNvPr>
          <p:cNvSpPr txBox="1"/>
          <p:nvPr/>
        </p:nvSpPr>
        <p:spPr>
          <a:xfrm>
            <a:off x="3425790" y="3545875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C62F1E6D-8D45-85C0-C227-D090E4D598BB}"/>
              </a:ext>
            </a:extLst>
          </p:cNvPr>
          <p:cNvSpPr txBox="1"/>
          <p:nvPr/>
        </p:nvSpPr>
        <p:spPr>
          <a:xfrm>
            <a:off x="9217766" y="372813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1</a:t>
            </a:r>
            <a:endParaRPr lang="en-US" sz="1000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27037DC7-8E35-9BB5-FE7D-08F5006AE277}"/>
              </a:ext>
            </a:extLst>
          </p:cNvPr>
          <p:cNvSpPr/>
          <p:nvPr/>
        </p:nvSpPr>
        <p:spPr>
          <a:xfrm>
            <a:off x="10166821" y="3685884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agent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6AAE1E8A-E336-B216-7D3E-2C3232271E7A}"/>
              </a:ext>
            </a:extLst>
          </p:cNvPr>
          <p:cNvSpPr/>
          <p:nvPr/>
        </p:nvSpPr>
        <p:spPr>
          <a:xfrm>
            <a:off x="1704038" y="3613838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potato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37" name="Oval 23">
            <a:extLst>
              <a:ext uri="{FF2B5EF4-FFF2-40B4-BE49-F238E27FC236}">
                <a16:creationId xmlns:a16="http://schemas.microsoft.com/office/drawing/2014/main" id="{4B9C3734-99E8-5252-3F8D-9B08C06743FB}"/>
              </a:ext>
            </a:extLst>
          </p:cNvPr>
          <p:cNvSpPr/>
          <p:nvPr/>
        </p:nvSpPr>
        <p:spPr>
          <a:xfrm>
            <a:off x="1008157" y="4767140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potato_id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1B9ECB74-DD3C-38AE-ED86-76714F388A41}"/>
              </a:ext>
            </a:extLst>
          </p:cNvPr>
          <p:cNvSpPr/>
          <p:nvPr/>
        </p:nvSpPr>
        <p:spPr>
          <a:xfrm>
            <a:off x="103549" y="3535142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colour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FBC7112F-1BAE-C88A-3083-4A0280F8E70D}"/>
              </a:ext>
            </a:extLst>
          </p:cNvPr>
          <p:cNvSpPr/>
          <p:nvPr/>
        </p:nvSpPr>
        <p:spPr>
          <a:xfrm>
            <a:off x="71880" y="4401901"/>
            <a:ext cx="157635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introduction_year</a:t>
            </a:r>
            <a:endParaRPr lang="fi-FI" sz="10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id="{22F2CC3B-FCE2-FD02-C63A-A75BCCF32BA9}"/>
              </a:ext>
            </a:extLst>
          </p:cNvPr>
          <p:cNvCxnSpPr>
            <a:cxnSpLocks/>
            <a:stCxn id="36" idx="2"/>
            <a:endCxn id="37" idx="7"/>
          </p:cNvCxnSpPr>
          <p:nvPr/>
        </p:nvCxnSpPr>
        <p:spPr>
          <a:xfrm flipH="1">
            <a:off x="2100842" y="4214289"/>
            <a:ext cx="234001" cy="599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1">
            <a:extLst>
              <a:ext uri="{FF2B5EF4-FFF2-40B4-BE49-F238E27FC236}">
                <a16:creationId xmlns:a16="http://schemas.microsoft.com/office/drawing/2014/main" id="{AB9F04FB-5F69-341F-B589-5433639E8CFA}"/>
              </a:ext>
            </a:extLst>
          </p:cNvPr>
          <p:cNvCxnSpPr>
            <a:cxnSpLocks/>
            <a:stCxn id="39" idx="6"/>
            <a:endCxn id="36" idx="1"/>
          </p:cNvCxnSpPr>
          <p:nvPr/>
        </p:nvCxnSpPr>
        <p:spPr>
          <a:xfrm>
            <a:off x="1383709" y="3694457"/>
            <a:ext cx="320329" cy="219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1">
            <a:extLst>
              <a:ext uri="{FF2B5EF4-FFF2-40B4-BE49-F238E27FC236}">
                <a16:creationId xmlns:a16="http://schemas.microsoft.com/office/drawing/2014/main" id="{C2D6B997-1F09-8483-EDE7-1AE18A2CD7B8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1325174" y="3881566"/>
            <a:ext cx="378864" cy="255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1">
            <a:extLst>
              <a:ext uri="{FF2B5EF4-FFF2-40B4-BE49-F238E27FC236}">
                <a16:creationId xmlns:a16="http://schemas.microsoft.com/office/drawing/2014/main" id="{5DE4E792-D876-7F0B-C06D-AE39C25B51A5}"/>
              </a:ext>
            </a:extLst>
          </p:cNvPr>
          <p:cNvCxnSpPr>
            <a:cxnSpLocks/>
            <a:stCxn id="40" idx="7"/>
            <a:endCxn id="36" idx="1"/>
          </p:cNvCxnSpPr>
          <p:nvPr/>
        </p:nvCxnSpPr>
        <p:spPr>
          <a:xfrm flipV="1">
            <a:off x="1417385" y="3914064"/>
            <a:ext cx="286653" cy="534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23">
            <a:extLst>
              <a:ext uri="{FF2B5EF4-FFF2-40B4-BE49-F238E27FC236}">
                <a16:creationId xmlns:a16="http://schemas.microsoft.com/office/drawing/2014/main" id="{C1E1B094-02A3-01D2-954B-D0938F4CF4C9}"/>
              </a:ext>
            </a:extLst>
          </p:cNvPr>
          <p:cNvSpPr/>
          <p:nvPr/>
        </p:nvSpPr>
        <p:spPr>
          <a:xfrm>
            <a:off x="10529430" y="3135934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agent_id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56" name="Oval 7">
            <a:extLst>
              <a:ext uri="{FF2B5EF4-FFF2-40B4-BE49-F238E27FC236}">
                <a16:creationId xmlns:a16="http://schemas.microsoft.com/office/drawing/2014/main" id="{83066728-CBF8-26F1-D5E3-17AB9932ED3A}"/>
              </a:ext>
            </a:extLst>
          </p:cNvPr>
          <p:cNvSpPr/>
          <p:nvPr/>
        </p:nvSpPr>
        <p:spPr>
          <a:xfrm>
            <a:off x="10331233" y="4663829"/>
            <a:ext cx="147835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foundation_year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11">
            <a:extLst>
              <a:ext uri="{FF2B5EF4-FFF2-40B4-BE49-F238E27FC236}">
                <a16:creationId xmlns:a16="http://schemas.microsoft.com/office/drawing/2014/main" id="{79F42A61-9F6B-FCBD-571D-2B731A1682BE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10797626" y="4286335"/>
            <a:ext cx="272786" cy="377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1">
            <a:extLst>
              <a:ext uri="{FF2B5EF4-FFF2-40B4-BE49-F238E27FC236}">
                <a16:creationId xmlns:a16="http://schemas.microsoft.com/office/drawing/2014/main" id="{8F9600D9-7463-031A-C408-7C36ED5812D7}"/>
              </a:ext>
            </a:extLst>
          </p:cNvPr>
          <p:cNvCxnSpPr>
            <a:cxnSpLocks/>
            <a:stCxn id="54" idx="3"/>
            <a:endCxn id="33" idx="0"/>
          </p:cNvCxnSpPr>
          <p:nvPr/>
        </p:nvCxnSpPr>
        <p:spPr>
          <a:xfrm>
            <a:off x="10716905" y="3407902"/>
            <a:ext cx="80721" cy="277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1">
            <a:extLst>
              <a:ext uri="{FF2B5EF4-FFF2-40B4-BE49-F238E27FC236}">
                <a16:creationId xmlns:a16="http://schemas.microsoft.com/office/drawing/2014/main" id="{A2DEAF62-84D7-CAFA-D7E3-51A82BB99B74}"/>
              </a:ext>
            </a:extLst>
          </p:cNvPr>
          <p:cNvCxnSpPr>
            <a:cxnSpLocks/>
            <a:stCxn id="80" idx="5"/>
            <a:endCxn id="33" idx="0"/>
          </p:cNvCxnSpPr>
          <p:nvPr/>
        </p:nvCxnSpPr>
        <p:spPr>
          <a:xfrm>
            <a:off x="10143758" y="3232533"/>
            <a:ext cx="653868" cy="453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23">
            <a:extLst>
              <a:ext uri="{FF2B5EF4-FFF2-40B4-BE49-F238E27FC236}">
                <a16:creationId xmlns:a16="http://schemas.microsoft.com/office/drawing/2014/main" id="{A845E51E-BDB4-CDCD-2423-852CEA83A550}"/>
              </a:ext>
            </a:extLst>
          </p:cNvPr>
          <p:cNvSpPr/>
          <p:nvPr/>
        </p:nvSpPr>
        <p:spPr>
          <a:xfrm>
            <a:off x="4966437" y="3213178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breeder_id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67" name="Flowchart: Decision 9">
            <a:extLst>
              <a:ext uri="{FF2B5EF4-FFF2-40B4-BE49-F238E27FC236}">
                <a16:creationId xmlns:a16="http://schemas.microsoft.com/office/drawing/2014/main" id="{71239241-89B0-8412-66FD-62BE8E624E4E}"/>
              </a:ext>
            </a:extLst>
          </p:cNvPr>
          <p:cNvSpPr/>
          <p:nvPr/>
        </p:nvSpPr>
        <p:spPr>
          <a:xfrm>
            <a:off x="7857733" y="3613838"/>
            <a:ext cx="1478357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representing</a:t>
            </a:r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id="{494EB59B-4E79-9E32-3F73-E1E2D974AAED}"/>
              </a:ext>
            </a:extLst>
          </p:cNvPr>
          <p:cNvSpPr/>
          <p:nvPr/>
        </p:nvSpPr>
        <p:spPr>
          <a:xfrm>
            <a:off x="6832287" y="3280834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country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Oval 7">
            <a:extLst>
              <a:ext uri="{FF2B5EF4-FFF2-40B4-BE49-F238E27FC236}">
                <a16:creationId xmlns:a16="http://schemas.microsoft.com/office/drawing/2014/main" id="{1B04F14A-E9A8-F2E8-F5F4-2307505E08B3}"/>
              </a:ext>
            </a:extLst>
          </p:cNvPr>
          <p:cNvSpPr/>
          <p:nvPr/>
        </p:nvSpPr>
        <p:spPr>
          <a:xfrm>
            <a:off x="3488080" y="4607822"/>
            <a:ext cx="141037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tonnes_per_year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11">
            <a:extLst>
              <a:ext uri="{FF2B5EF4-FFF2-40B4-BE49-F238E27FC236}">
                <a16:creationId xmlns:a16="http://schemas.microsoft.com/office/drawing/2014/main" id="{3667443F-4AA1-8312-CA2D-70F3C318983E}"/>
              </a:ext>
            </a:extLst>
          </p:cNvPr>
          <p:cNvCxnSpPr>
            <a:cxnSpLocks/>
            <a:stCxn id="70" idx="0"/>
            <a:endCxn id="11" idx="2"/>
          </p:cNvCxnSpPr>
          <p:nvPr/>
        </p:nvCxnSpPr>
        <p:spPr>
          <a:xfrm flipV="1">
            <a:off x="4193269" y="4214289"/>
            <a:ext cx="33990" cy="393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1">
            <a:extLst>
              <a:ext uri="{FF2B5EF4-FFF2-40B4-BE49-F238E27FC236}">
                <a16:creationId xmlns:a16="http://schemas.microsoft.com/office/drawing/2014/main" id="{C3B6730C-387D-D212-1699-76DB14E1D2EF}"/>
              </a:ext>
            </a:extLst>
          </p:cNvPr>
          <p:cNvCxnSpPr>
            <a:cxnSpLocks/>
            <a:stCxn id="3" idx="0"/>
            <a:endCxn id="65" idx="4"/>
          </p:cNvCxnSpPr>
          <p:nvPr/>
        </p:nvCxnSpPr>
        <p:spPr>
          <a:xfrm flipH="1" flipV="1">
            <a:off x="5606517" y="3531808"/>
            <a:ext cx="808214" cy="349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1">
            <a:extLst>
              <a:ext uri="{FF2B5EF4-FFF2-40B4-BE49-F238E27FC236}">
                <a16:creationId xmlns:a16="http://schemas.microsoft.com/office/drawing/2014/main" id="{4BE47369-2CD7-20DD-72C7-5888F5E35462}"/>
              </a:ext>
            </a:extLst>
          </p:cNvPr>
          <p:cNvCxnSpPr>
            <a:cxnSpLocks/>
            <a:stCxn id="81" idx="4"/>
            <a:endCxn id="3" idx="0"/>
          </p:cNvCxnSpPr>
          <p:nvPr/>
        </p:nvCxnSpPr>
        <p:spPr>
          <a:xfrm flipH="1">
            <a:off x="6414731" y="3221707"/>
            <a:ext cx="149583" cy="659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1">
            <a:extLst>
              <a:ext uri="{FF2B5EF4-FFF2-40B4-BE49-F238E27FC236}">
                <a16:creationId xmlns:a16="http://schemas.microsoft.com/office/drawing/2014/main" id="{B2075E78-5F35-ECD6-9F5A-837729CD86ED}"/>
              </a:ext>
            </a:extLst>
          </p:cNvPr>
          <p:cNvCxnSpPr>
            <a:cxnSpLocks/>
            <a:stCxn id="68" idx="3"/>
            <a:endCxn id="3" idx="0"/>
          </p:cNvCxnSpPr>
          <p:nvPr/>
        </p:nvCxnSpPr>
        <p:spPr>
          <a:xfrm flipH="1">
            <a:off x="6414731" y="3552802"/>
            <a:ext cx="605031" cy="328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1">
            <a:extLst>
              <a:ext uri="{FF2B5EF4-FFF2-40B4-BE49-F238E27FC236}">
                <a16:creationId xmlns:a16="http://schemas.microsoft.com/office/drawing/2014/main" id="{65D1D46A-6E73-1CB2-5084-F5D88838BB28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 flipV="1">
            <a:off x="2965648" y="3853773"/>
            <a:ext cx="522432" cy="60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22">
            <a:extLst>
              <a:ext uri="{FF2B5EF4-FFF2-40B4-BE49-F238E27FC236}">
                <a16:creationId xmlns:a16="http://schemas.microsoft.com/office/drawing/2014/main" id="{C8ABF9B5-27EE-358A-4DA5-79C2496D5719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4966437" y="3853773"/>
            <a:ext cx="817489" cy="328019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37">
            <a:extLst>
              <a:ext uri="{FF2B5EF4-FFF2-40B4-BE49-F238E27FC236}">
                <a16:creationId xmlns:a16="http://schemas.microsoft.com/office/drawing/2014/main" id="{726A6B1D-74A2-70D7-FA43-8F35EB4687E7}"/>
              </a:ext>
            </a:extLst>
          </p:cNvPr>
          <p:cNvSpPr txBox="1"/>
          <p:nvPr/>
        </p:nvSpPr>
        <p:spPr>
          <a:xfrm>
            <a:off x="7714930" y="3720947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80" name="Oval 23">
            <a:extLst>
              <a:ext uri="{FF2B5EF4-FFF2-40B4-BE49-F238E27FC236}">
                <a16:creationId xmlns:a16="http://schemas.microsoft.com/office/drawing/2014/main" id="{DA8CE45F-D8A9-BE19-7263-6657402EE595}"/>
              </a:ext>
            </a:extLst>
          </p:cNvPr>
          <p:cNvSpPr/>
          <p:nvPr/>
        </p:nvSpPr>
        <p:spPr>
          <a:xfrm>
            <a:off x="9051073" y="2960565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agent_name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1" name="Oval 23">
            <a:extLst>
              <a:ext uri="{FF2B5EF4-FFF2-40B4-BE49-F238E27FC236}">
                <a16:creationId xmlns:a16="http://schemas.microsoft.com/office/drawing/2014/main" id="{0B9F5C56-A2CC-4D14-3904-A0724A580B26}"/>
              </a:ext>
            </a:extLst>
          </p:cNvPr>
          <p:cNvSpPr/>
          <p:nvPr/>
        </p:nvSpPr>
        <p:spPr>
          <a:xfrm>
            <a:off x="5924234" y="2903077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breeder_name</a:t>
            </a:r>
            <a:endParaRPr lang="fi-FI" sz="1000" u="sng" dirty="0">
              <a:solidFill>
                <a:schemeClr val="tx1"/>
              </a:solidFill>
            </a:endParaRPr>
          </a:p>
        </p:txBody>
      </p:sp>
      <p:sp>
        <p:nvSpPr>
          <p:cNvPr id="82" name="Oval 23">
            <a:extLst>
              <a:ext uri="{FF2B5EF4-FFF2-40B4-BE49-F238E27FC236}">
                <a16:creationId xmlns:a16="http://schemas.microsoft.com/office/drawing/2014/main" id="{CECA8DCA-C969-2869-8A08-567D7F3D8292}"/>
              </a:ext>
            </a:extLst>
          </p:cNvPr>
          <p:cNvSpPr/>
          <p:nvPr/>
        </p:nvSpPr>
        <p:spPr>
          <a:xfrm>
            <a:off x="45014" y="3977541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potato_name</a:t>
            </a:r>
            <a:endParaRPr lang="en-US" sz="1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0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103</Words>
  <Application>Microsoft Office PowerPoint</Application>
  <PresentationFormat>Laajakuva</PresentationFormat>
  <Paragraphs>49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Office-teema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20</cp:revision>
  <dcterms:created xsi:type="dcterms:W3CDTF">2024-09-10T12:53:11Z</dcterms:created>
  <dcterms:modified xsi:type="dcterms:W3CDTF">2024-09-23T17:25:26Z</dcterms:modified>
</cp:coreProperties>
</file>