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80" r:id="rId2"/>
    <p:sldId id="281" r:id="rId3"/>
    <p:sldId id="282" r:id="rId4"/>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 id="274" r:id="rId23"/>
    <p:sldId id="276" r:id="rId24"/>
    <p:sldId id="277" r:id="rId25"/>
    <p:sldId id="278" r:id="rId26"/>
    <p:sldId id="279"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4660"/>
  </p:normalViewPr>
  <p:slideViewPr>
    <p:cSldViewPr snapToGrid="0">
      <p:cViewPr varScale="1">
        <p:scale>
          <a:sx n="81" d="100"/>
          <a:sy n="81" d="100"/>
        </p:scale>
        <p:origin x="1003"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64E56-2E12-4D04-A20B-98CEC62575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7483F11-7F41-497C-A42B-96F5F90D4C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E7508BD-3D7A-42AC-8BBB-58CE92724EA1}"/>
              </a:ext>
            </a:extLst>
          </p:cNvPr>
          <p:cNvSpPr>
            <a:spLocks noGrp="1"/>
          </p:cNvSpPr>
          <p:nvPr>
            <p:ph type="dt" sz="half" idx="10"/>
          </p:nvPr>
        </p:nvSpPr>
        <p:spPr/>
        <p:txBody>
          <a:bodyPr/>
          <a:lstStyle/>
          <a:p>
            <a:fld id="{004F0751-E72F-4DAA-B37D-1F4911330D99}" type="datetimeFigureOut">
              <a:rPr lang="en-GB" smtClean="0"/>
              <a:t>04/05/2020</a:t>
            </a:fld>
            <a:endParaRPr lang="en-GB"/>
          </a:p>
        </p:txBody>
      </p:sp>
      <p:sp>
        <p:nvSpPr>
          <p:cNvPr id="5" name="Footer Placeholder 4">
            <a:extLst>
              <a:ext uri="{FF2B5EF4-FFF2-40B4-BE49-F238E27FC236}">
                <a16:creationId xmlns:a16="http://schemas.microsoft.com/office/drawing/2014/main" id="{27B25B2B-DD29-4E2C-BFBD-AA273061BD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A70C69-1BA9-405A-9ED2-21AD9D9119EF}"/>
              </a:ext>
            </a:extLst>
          </p:cNvPr>
          <p:cNvSpPr>
            <a:spLocks noGrp="1"/>
          </p:cNvSpPr>
          <p:nvPr>
            <p:ph type="sldNum" sz="quarter" idx="12"/>
          </p:nvPr>
        </p:nvSpPr>
        <p:spPr/>
        <p:txBody>
          <a:bodyPr/>
          <a:lstStyle/>
          <a:p>
            <a:fld id="{1CCF14AF-CADA-4936-B779-D5C76622E6B4}" type="slidenum">
              <a:rPr lang="en-GB" smtClean="0"/>
              <a:t>‹#›</a:t>
            </a:fld>
            <a:endParaRPr lang="en-GB"/>
          </a:p>
        </p:txBody>
      </p:sp>
    </p:spTree>
    <p:extLst>
      <p:ext uri="{BB962C8B-B14F-4D97-AF65-F5344CB8AC3E}">
        <p14:creationId xmlns:p14="http://schemas.microsoft.com/office/powerpoint/2010/main" val="4156180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DF80C-0E81-4481-A0F8-24D6C4937AF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220D173-3E42-4E14-A806-82169B14EB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E2CA62-E2A3-4D79-BAF2-6B31F00735F0}"/>
              </a:ext>
            </a:extLst>
          </p:cNvPr>
          <p:cNvSpPr>
            <a:spLocks noGrp="1"/>
          </p:cNvSpPr>
          <p:nvPr>
            <p:ph type="dt" sz="half" idx="10"/>
          </p:nvPr>
        </p:nvSpPr>
        <p:spPr/>
        <p:txBody>
          <a:bodyPr/>
          <a:lstStyle/>
          <a:p>
            <a:fld id="{004F0751-E72F-4DAA-B37D-1F4911330D99}" type="datetimeFigureOut">
              <a:rPr lang="en-GB" smtClean="0"/>
              <a:t>04/05/2020</a:t>
            </a:fld>
            <a:endParaRPr lang="en-GB"/>
          </a:p>
        </p:txBody>
      </p:sp>
      <p:sp>
        <p:nvSpPr>
          <p:cNvPr id="5" name="Footer Placeholder 4">
            <a:extLst>
              <a:ext uri="{FF2B5EF4-FFF2-40B4-BE49-F238E27FC236}">
                <a16:creationId xmlns:a16="http://schemas.microsoft.com/office/drawing/2014/main" id="{756A67AF-E591-4BFB-BC0D-6704934FDE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A95089-988D-4608-9ABD-23EF89C17E17}"/>
              </a:ext>
            </a:extLst>
          </p:cNvPr>
          <p:cNvSpPr>
            <a:spLocks noGrp="1"/>
          </p:cNvSpPr>
          <p:nvPr>
            <p:ph type="sldNum" sz="quarter" idx="12"/>
          </p:nvPr>
        </p:nvSpPr>
        <p:spPr/>
        <p:txBody>
          <a:bodyPr/>
          <a:lstStyle/>
          <a:p>
            <a:fld id="{1CCF14AF-CADA-4936-B779-D5C76622E6B4}" type="slidenum">
              <a:rPr lang="en-GB" smtClean="0"/>
              <a:t>‹#›</a:t>
            </a:fld>
            <a:endParaRPr lang="en-GB"/>
          </a:p>
        </p:txBody>
      </p:sp>
    </p:spTree>
    <p:extLst>
      <p:ext uri="{BB962C8B-B14F-4D97-AF65-F5344CB8AC3E}">
        <p14:creationId xmlns:p14="http://schemas.microsoft.com/office/powerpoint/2010/main" val="989570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A29EDD-857D-49B9-B6AF-5FD783B786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AD811F-80B9-4C79-82BA-669D65AD60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765B0D-7D86-427F-98D3-CB9B07F3ADD7}"/>
              </a:ext>
            </a:extLst>
          </p:cNvPr>
          <p:cNvSpPr>
            <a:spLocks noGrp="1"/>
          </p:cNvSpPr>
          <p:nvPr>
            <p:ph type="dt" sz="half" idx="10"/>
          </p:nvPr>
        </p:nvSpPr>
        <p:spPr/>
        <p:txBody>
          <a:bodyPr/>
          <a:lstStyle/>
          <a:p>
            <a:fld id="{004F0751-E72F-4DAA-B37D-1F4911330D99}" type="datetimeFigureOut">
              <a:rPr lang="en-GB" smtClean="0"/>
              <a:t>04/05/2020</a:t>
            </a:fld>
            <a:endParaRPr lang="en-GB"/>
          </a:p>
        </p:txBody>
      </p:sp>
      <p:sp>
        <p:nvSpPr>
          <p:cNvPr id="5" name="Footer Placeholder 4">
            <a:extLst>
              <a:ext uri="{FF2B5EF4-FFF2-40B4-BE49-F238E27FC236}">
                <a16:creationId xmlns:a16="http://schemas.microsoft.com/office/drawing/2014/main" id="{9998BA81-D747-4C88-BBBA-4CD8AA7471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56B252-0C4F-4990-AA68-C15707D37EAE}"/>
              </a:ext>
            </a:extLst>
          </p:cNvPr>
          <p:cNvSpPr>
            <a:spLocks noGrp="1"/>
          </p:cNvSpPr>
          <p:nvPr>
            <p:ph type="sldNum" sz="quarter" idx="12"/>
          </p:nvPr>
        </p:nvSpPr>
        <p:spPr/>
        <p:txBody>
          <a:bodyPr/>
          <a:lstStyle/>
          <a:p>
            <a:fld id="{1CCF14AF-CADA-4936-B779-D5C76622E6B4}" type="slidenum">
              <a:rPr lang="en-GB" smtClean="0"/>
              <a:t>‹#›</a:t>
            </a:fld>
            <a:endParaRPr lang="en-GB"/>
          </a:p>
        </p:txBody>
      </p:sp>
    </p:spTree>
    <p:extLst>
      <p:ext uri="{BB962C8B-B14F-4D97-AF65-F5344CB8AC3E}">
        <p14:creationId xmlns:p14="http://schemas.microsoft.com/office/powerpoint/2010/main" val="29544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A089-8FBB-434A-A78B-B5A8FF7D095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C3033B-92CF-412D-B359-DC4592D2AF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7BA54B-DAFE-4F71-B487-F15A200D1956}"/>
              </a:ext>
            </a:extLst>
          </p:cNvPr>
          <p:cNvSpPr>
            <a:spLocks noGrp="1"/>
          </p:cNvSpPr>
          <p:nvPr>
            <p:ph type="dt" sz="half" idx="10"/>
          </p:nvPr>
        </p:nvSpPr>
        <p:spPr/>
        <p:txBody>
          <a:bodyPr/>
          <a:lstStyle/>
          <a:p>
            <a:fld id="{004F0751-E72F-4DAA-B37D-1F4911330D99}" type="datetimeFigureOut">
              <a:rPr lang="en-GB" smtClean="0"/>
              <a:t>04/05/2020</a:t>
            </a:fld>
            <a:endParaRPr lang="en-GB"/>
          </a:p>
        </p:txBody>
      </p:sp>
      <p:sp>
        <p:nvSpPr>
          <p:cNvPr id="5" name="Footer Placeholder 4">
            <a:extLst>
              <a:ext uri="{FF2B5EF4-FFF2-40B4-BE49-F238E27FC236}">
                <a16:creationId xmlns:a16="http://schemas.microsoft.com/office/drawing/2014/main" id="{5B15D39E-8EE3-4715-BA2C-65610F7D55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0B8D95-0840-4C4D-9BC3-B63C499BB48C}"/>
              </a:ext>
            </a:extLst>
          </p:cNvPr>
          <p:cNvSpPr>
            <a:spLocks noGrp="1"/>
          </p:cNvSpPr>
          <p:nvPr>
            <p:ph type="sldNum" sz="quarter" idx="12"/>
          </p:nvPr>
        </p:nvSpPr>
        <p:spPr/>
        <p:txBody>
          <a:bodyPr/>
          <a:lstStyle/>
          <a:p>
            <a:fld id="{1CCF14AF-CADA-4936-B779-D5C76622E6B4}" type="slidenum">
              <a:rPr lang="en-GB" smtClean="0"/>
              <a:t>‹#›</a:t>
            </a:fld>
            <a:endParaRPr lang="en-GB"/>
          </a:p>
        </p:txBody>
      </p:sp>
    </p:spTree>
    <p:extLst>
      <p:ext uri="{BB962C8B-B14F-4D97-AF65-F5344CB8AC3E}">
        <p14:creationId xmlns:p14="http://schemas.microsoft.com/office/powerpoint/2010/main" val="3698976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D78D6-4BA9-4160-B06F-1D68814E80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BB57C1D-6DFB-47EE-924C-84D369A389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2D12CD-A072-4319-9AE6-EE1BE70F4C07}"/>
              </a:ext>
            </a:extLst>
          </p:cNvPr>
          <p:cNvSpPr>
            <a:spLocks noGrp="1"/>
          </p:cNvSpPr>
          <p:nvPr>
            <p:ph type="dt" sz="half" idx="10"/>
          </p:nvPr>
        </p:nvSpPr>
        <p:spPr/>
        <p:txBody>
          <a:bodyPr/>
          <a:lstStyle/>
          <a:p>
            <a:fld id="{004F0751-E72F-4DAA-B37D-1F4911330D99}" type="datetimeFigureOut">
              <a:rPr lang="en-GB" smtClean="0"/>
              <a:t>04/05/2020</a:t>
            </a:fld>
            <a:endParaRPr lang="en-GB"/>
          </a:p>
        </p:txBody>
      </p:sp>
      <p:sp>
        <p:nvSpPr>
          <p:cNvPr id="5" name="Footer Placeholder 4">
            <a:extLst>
              <a:ext uri="{FF2B5EF4-FFF2-40B4-BE49-F238E27FC236}">
                <a16:creationId xmlns:a16="http://schemas.microsoft.com/office/drawing/2014/main" id="{6B2F59CE-3510-4ED6-A91A-6B49E4359E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C0DB32-FD9F-4ADE-B030-CC0FB3AF18C9}"/>
              </a:ext>
            </a:extLst>
          </p:cNvPr>
          <p:cNvSpPr>
            <a:spLocks noGrp="1"/>
          </p:cNvSpPr>
          <p:nvPr>
            <p:ph type="sldNum" sz="quarter" idx="12"/>
          </p:nvPr>
        </p:nvSpPr>
        <p:spPr/>
        <p:txBody>
          <a:bodyPr/>
          <a:lstStyle/>
          <a:p>
            <a:fld id="{1CCF14AF-CADA-4936-B779-D5C76622E6B4}" type="slidenum">
              <a:rPr lang="en-GB" smtClean="0"/>
              <a:t>‹#›</a:t>
            </a:fld>
            <a:endParaRPr lang="en-GB"/>
          </a:p>
        </p:txBody>
      </p:sp>
    </p:spTree>
    <p:extLst>
      <p:ext uri="{BB962C8B-B14F-4D97-AF65-F5344CB8AC3E}">
        <p14:creationId xmlns:p14="http://schemas.microsoft.com/office/powerpoint/2010/main" val="2424922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F4B45-0015-42DB-BBA3-7FAE251874A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C7F3CC9-849E-4F07-97C4-66B2303677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C77DEA8-4E7F-427B-85BE-E067A008B0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FFB2D0C-4EF8-4BCF-929D-61DC55901AFE}"/>
              </a:ext>
            </a:extLst>
          </p:cNvPr>
          <p:cNvSpPr>
            <a:spLocks noGrp="1"/>
          </p:cNvSpPr>
          <p:nvPr>
            <p:ph type="dt" sz="half" idx="10"/>
          </p:nvPr>
        </p:nvSpPr>
        <p:spPr/>
        <p:txBody>
          <a:bodyPr/>
          <a:lstStyle/>
          <a:p>
            <a:fld id="{004F0751-E72F-4DAA-B37D-1F4911330D99}" type="datetimeFigureOut">
              <a:rPr lang="en-GB" smtClean="0"/>
              <a:t>04/05/2020</a:t>
            </a:fld>
            <a:endParaRPr lang="en-GB"/>
          </a:p>
        </p:txBody>
      </p:sp>
      <p:sp>
        <p:nvSpPr>
          <p:cNvPr id="6" name="Footer Placeholder 5">
            <a:extLst>
              <a:ext uri="{FF2B5EF4-FFF2-40B4-BE49-F238E27FC236}">
                <a16:creationId xmlns:a16="http://schemas.microsoft.com/office/drawing/2014/main" id="{704624CF-3A7F-4D93-9FFF-EEA159352C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44C301C-95C2-4219-93AC-179D62347E3D}"/>
              </a:ext>
            </a:extLst>
          </p:cNvPr>
          <p:cNvSpPr>
            <a:spLocks noGrp="1"/>
          </p:cNvSpPr>
          <p:nvPr>
            <p:ph type="sldNum" sz="quarter" idx="12"/>
          </p:nvPr>
        </p:nvSpPr>
        <p:spPr/>
        <p:txBody>
          <a:bodyPr/>
          <a:lstStyle/>
          <a:p>
            <a:fld id="{1CCF14AF-CADA-4936-B779-D5C76622E6B4}" type="slidenum">
              <a:rPr lang="en-GB" smtClean="0"/>
              <a:t>‹#›</a:t>
            </a:fld>
            <a:endParaRPr lang="en-GB"/>
          </a:p>
        </p:txBody>
      </p:sp>
    </p:spTree>
    <p:extLst>
      <p:ext uri="{BB962C8B-B14F-4D97-AF65-F5344CB8AC3E}">
        <p14:creationId xmlns:p14="http://schemas.microsoft.com/office/powerpoint/2010/main" val="3574037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E651-8FEE-425A-8A8D-F4DEF8B604F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438ADE1-C275-487B-BFE9-7C2068AFBB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AC4394-8021-4ED3-B012-28BB23E112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AEB2DD-3C3C-44C8-99C3-18B3ECE4F0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29EBCF-A8D0-4865-971E-62B9BA8BC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396F7D8-33BA-41E8-94DE-1BB834B26F5A}"/>
              </a:ext>
            </a:extLst>
          </p:cNvPr>
          <p:cNvSpPr>
            <a:spLocks noGrp="1"/>
          </p:cNvSpPr>
          <p:nvPr>
            <p:ph type="dt" sz="half" idx="10"/>
          </p:nvPr>
        </p:nvSpPr>
        <p:spPr/>
        <p:txBody>
          <a:bodyPr/>
          <a:lstStyle/>
          <a:p>
            <a:fld id="{004F0751-E72F-4DAA-B37D-1F4911330D99}" type="datetimeFigureOut">
              <a:rPr lang="en-GB" smtClean="0"/>
              <a:t>04/05/2020</a:t>
            </a:fld>
            <a:endParaRPr lang="en-GB"/>
          </a:p>
        </p:txBody>
      </p:sp>
      <p:sp>
        <p:nvSpPr>
          <p:cNvPr id="8" name="Footer Placeholder 7">
            <a:extLst>
              <a:ext uri="{FF2B5EF4-FFF2-40B4-BE49-F238E27FC236}">
                <a16:creationId xmlns:a16="http://schemas.microsoft.com/office/drawing/2014/main" id="{7AAB5D10-CB15-4CA3-9D02-FFD4D9A0E31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3829C43-9C71-4F2D-B844-D665834EF6F2}"/>
              </a:ext>
            </a:extLst>
          </p:cNvPr>
          <p:cNvSpPr>
            <a:spLocks noGrp="1"/>
          </p:cNvSpPr>
          <p:nvPr>
            <p:ph type="sldNum" sz="quarter" idx="12"/>
          </p:nvPr>
        </p:nvSpPr>
        <p:spPr/>
        <p:txBody>
          <a:bodyPr/>
          <a:lstStyle/>
          <a:p>
            <a:fld id="{1CCF14AF-CADA-4936-B779-D5C76622E6B4}" type="slidenum">
              <a:rPr lang="en-GB" smtClean="0"/>
              <a:t>‹#›</a:t>
            </a:fld>
            <a:endParaRPr lang="en-GB"/>
          </a:p>
        </p:txBody>
      </p:sp>
    </p:spTree>
    <p:extLst>
      <p:ext uri="{BB962C8B-B14F-4D97-AF65-F5344CB8AC3E}">
        <p14:creationId xmlns:p14="http://schemas.microsoft.com/office/powerpoint/2010/main" val="4059271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0DA78-924D-4AC7-9281-2F4FEC721ED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B40836A-9C1D-4035-B603-54D53931A42F}"/>
              </a:ext>
            </a:extLst>
          </p:cNvPr>
          <p:cNvSpPr>
            <a:spLocks noGrp="1"/>
          </p:cNvSpPr>
          <p:nvPr>
            <p:ph type="dt" sz="half" idx="10"/>
          </p:nvPr>
        </p:nvSpPr>
        <p:spPr/>
        <p:txBody>
          <a:bodyPr/>
          <a:lstStyle/>
          <a:p>
            <a:fld id="{004F0751-E72F-4DAA-B37D-1F4911330D99}" type="datetimeFigureOut">
              <a:rPr lang="en-GB" smtClean="0"/>
              <a:t>04/05/2020</a:t>
            </a:fld>
            <a:endParaRPr lang="en-GB"/>
          </a:p>
        </p:txBody>
      </p:sp>
      <p:sp>
        <p:nvSpPr>
          <p:cNvPr id="4" name="Footer Placeholder 3">
            <a:extLst>
              <a:ext uri="{FF2B5EF4-FFF2-40B4-BE49-F238E27FC236}">
                <a16:creationId xmlns:a16="http://schemas.microsoft.com/office/drawing/2014/main" id="{89B593E8-B935-4307-9000-6C639D9382B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33CF3DE-662B-4A2A-9942-49D1ED0BCB8B}"/>
              </a:ext>
            </a:extLst>
          </p:cNvPr>
          <p:cNvSpPr>
            <a:spLocks noGrp="1"/>
          </p:cNvSpPr>
          <p:nvPr>
            <p:ph type="sldNum" sz="quarter" idx="12"/>
          </p:nvPr>
        </p:nvSpPr>
        <p:spPr/>
        <p:txBody>
          <a:bodyPr/>
          <a:lstStyle/>
          <a:p>
            <a:fld id="{1CCF14AF-CADA-4936-B779-D5C76622E6B4}" type="slidenum">
              <a:rPr lang="en-GB" smtClean="0"/>
              <a:t>‹#›</a:t>
            </a:fld>
            <a:endParaRPr lang="en-GB"/>
          </a:p>
        </p:txBody>
      </p:sp>
    </p:spTree>
    <p:extLst>
      <p:ext uri="{BB962C8B-B14F-4D97-AF65-F5344CB8AC3E}">
        <p14:creationId xmlns:p14="http://schemas.microsoft.com/office/powerpoint/2010/main" val="3703155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B82F65-B0FB-4F32-A726-F46C0A58149F}"/>
              </a:ext>
            </a:extLst>
          </p:cNvPr>
          <p:cNvSpPr>
            <a:spLocks noGrp="1"/>
          </p:cNvSpPr>
          <p:nvPr>
            <p:ph type="dt" sz="half" idx="10"/>
          </p:nvPr>
        </p:nvSpPr>
        <p:spPr/>
        <p:txBody>
          <a:bodyPr/>
          <a:lstStyle/>
          <a:p>
            <a:fld id="{004F0751-E72F-4DAA-B37D-1F4911330D99}" type="datetimeFigureOut">
              <a:rPr lang="en-GB" smtClean="0"/>
              <a:t>04/05/2020</a:t>
            </a:fld>
            <a:endParaRPr lang="en-GB"/>
          </a:p>
        </p:txBody>
      </p:sp>
      <p:sp>
        <p:nvSpPr>
          <p:cNvPr id="3" name="Footer Placeholder 2">
            <a:extLst>
              <a:ext uri="{FF2B5EF4-FFF2-40B4-BE49-F238E27FC236}">
                <a16:creationId xmlns:a16="http://schemas.microsoft.com/office/drawing/2014/main" id="{59CCEBB2-2A99-485A-B6E4-77A1B7A20EE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7CB8F66-40E5-4FC6-A9A2-C5920B3B0E07}"/>
              </a:ext>
            </a:extLst>
          </p:cNvPr>
          <p:cNvSpPr>
            <a:spLocks noGrp="1"/>
          </p:cNvSpPr>
          <p:nvPr>
            <p:ph type="sldNum" sz="quarter" idx="12"/>
          </p:nvPr>
        </p:nvSpPr>
        <p:spPr/>
        <p:txBody>
          <a:bodyPr/>
          <a:lstStyle/>
          <a:p>
            <a:fld id="{1CCF14AF-CADA-4936-B779-D5C76622E6B4}" type="slidenum">
              <a:rPr lang="en-GB" smtClean="0"/>
              <a:t>‹#›</a:t>
            </a:fld>
            <a:endParaRPr lang="en-GB"/>
          </a:p>
        </p:txBody>
      </p:sp>
    </p:spTree>
    <p:extLst>
      <p:ext uri="{BB962C8B-B14F-4D97-AF65-F5344CB8AC3E}">
        <p14:creationId xmlns:p14="http://schemas.microsoft.com/office/powerpoint/2010/main" val="413950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711F2-8991-4EA3-B578-D4B1A5FC47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109EA45-3612-4E28-9638-230FC3654B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722D5DD-8208-47BF-AD10-9087C44476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6D5890-EBD6-4352-BBA4-F56FA7BE804C}"/>
              </a:ext>
            </a:extLst>
          </p:cNvPr>
          <p:cNvSpPr>
            <a:spLocks noGrp="1"/>
          </p:cNvSpPr>
          <p:nvPr>
            <p:ph type="dt" sz="half" idx="10"/>
          </p:nvPr>
        </p:nvSpPr>
        <p:spPr/>
        <p:txBody>
          <a:bodyPr/>
          <a:lstStyle/>
          <a:p>
            <a:fld id="{004F0751-E72F-4DAA-B37D-1F4911330D99}" type="datetimeFigureOut">
              <a:rPr lang="en-GB" smtClean="0"/>
              <a:t>04/05/2020</a:t>
            </a:fld>
            <a:endParaRPr lang="en-GB"/>
          </a:p>
        </p:txBody>
      </p:sp>
      <p:sp>
        <p:nvSpPr>
          <p:cNvPr id="6" name="Footer Placeholder 5">
            <a:extLst>
              <a:ext uri="{FF2B5EF4-FFF2-40B4-BE49-F238E27FC236}">
                <a16:creationId xmlns:a16="http://schemas.microsoft.com/office/drawing/2014/main" id="{87ADABD1-4699-4E03-A3B3-5B0257DA6E3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B64D5C-7A64-4021-8899-D2528635BE12}"/>
              </a:ext>
            </a:extLst>
          </p:cNvPr>
          <p:cNvSpPr>
            <a:spLocks noGrp="1"/>
          </p:cNvSpPr>
          <p:nvPr>
            <p:ph type="sldNum" sz="quarter" idx="12"/>
          </p:nvPr>
        </p:nvSpPr>
        <p:spPr/>
        <p:txBody>
          <a:bodyPr/>
          <a:lstStyle/>
          <a:p>
            <a:fld id="{1CCF14AF-CADA-4936-B779-D5C76622E6B4}" type="slidenum">
              <a:rPr lang="en-GB" smtClean="0"/>
              <a:t>‹#›</a:t>
            </a:fld>
            <a:endParaRPr lang="en-GB"/>
          </a:p>
        </p:txBody>
      </p:sp>
    </p:spTree>
    <p:extLst>
      <p:ext uri="{BB962C8B-B14F-4D97-AF65-F5344CB8AC3E}">
        <p14:creationId xmlns:p14="http://schemas.microsoft.com/office/powerpoint/2010/main" val="1549984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49DE-9880-4E68-BCFA-65F601D6D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4A2893A-AAEC-4BF4-8447-A7D06E83EF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116395E-A3F8-435E-B16D-7FF99CF51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42CB02-D072-48F6-83A9-BFE5D05B5DB7}"/>
              </a:ext>
            </a:extLst>
          </p:cNvPr>
          <p:cNvSpPr>
            <a:spLocks noGrp="1"/>
          </p:cNvSpPr>
          <p:nvPr>
            <p:ph type="dt" sz="half" idx="10"/>
          </p:nvPr>
        </p:nvSpPr>
        <p:spPr/>
        <p:txBody>
          <a:bodyPr/>
          <a:lstStyle/>
          <a:p>
            <a:fld id="{004F0751-E72F-4DAA-B37D-1F4911330D99}" type="datetimeFigureOut">
              <a:rPr lang="en-GB" smtClean="0"/>
              <a:t>04/05/2020</a:t>
            </a:fld>
            <a:endParaRPr lang="en-GB"/>
          </a:p>
        </p:txBody>
      </p:sp>
      <p:sp>
        <p:nvSpPr>
          <p:cNvPr id="6" name="Footer Placeholder 5">
            <a:extLst>
              <a:ext uri="{FF2B5EF4-FFF2-40B4-BE49-F238E27FC236}">
                <a16:creationId xmlns:a16="http://schemas.microsoft.com/office/drawing/2014/main" id="{7C8D53BE-3182-4CC4-B3AF-43275CC81A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ED0130C-254B-456D-82FD-86D713AD968C}"/>
              </a:ext>
            </a:extLst>
          </p:cNvPr>
          <p:cNvSpPr>
            <a:spLocks noGrp="1"/>
          </p:cNvSpPr>
          <p:nvPr>
            <p:ph type="sldNum" sz="quarter" idx="12"/>
          </p:nvPr>
        </p:nvSpPr>
        <p:spPr/>
        <p:txBody>
          <a:bodyPr/>
          <a:lstStyle/>
          <a:p>
            <a:fld id="{1CCF14AF-CADA-4936-B779-D5C76622E6B4}" type="slidenum">
              <a:rPr lang="en-GB" smtClean="0"/>
              <a:t>‹#›</a:t>
            </a:fld>
            <a:endParaRPr lang="en-GB"/>
          </a:p>
        </p:txBody>
      </p:sp>
    </p:spTree>
    <p:extLst>
      <p:ext uri="{BB962C8B-B14F-4D97-AF65-F5344CB8AC3E}">
        <p14:creationId xmlns:p14="http://schemas.microsoft.com/office/powerpoint/2010/main" val="312229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943662-3DE7-475A-89BE-5BDB20F678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96BB88-7CD6-4D2F-B6A7-64C40E7ECA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743A23-B045-4C86-B197-FFB6532AB7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F0751-E72F-4DAA-B37D-1F4911330D99}" type="datetimeFigureOut">
              <a:rPr lang="en-GB" smtClean="0"/>
              <a:t>04/05/2020</a:t>
            </a:fld>
            <a:endParaRPr lang="en-GB"/>
          </a:p>
        </p:txBody>
      </p:sp>
      <p:sp>
        <p:nvSpPr>
          <p:cNvPr id="5" name="Footer Placeholder 4">
            <a:extLst>
              <a:ext uri="{FF2B5EF4-FFF2-40B4-BE49-F238E27FC236}">
                <a16:creationId xmlns:a16="http://schemas.microsoft.com/office/drawing/2014/main" id="{27E6BB08-D2D4-41C7-B9FE-21E0019764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6302D72-EF0C-44CF-AA17-0FE6235394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F14AF-CADA-4936-B779-D5C76622E6B4}" type="slidenum">
              <a:rPr lang="en-GB" smtClean="0"/>
              <a:t>‹#›</a:t>
            </a:fld>
            <a:endParaRPr lang="en-GB"/>
          </a:p>
        </p:txBody>
      </p:sp>
    </p:spTree>
    <p:extLst>
      <p:ext uri="{BB962C8B-B14F-4D97-AF65-F5344CB8AC3E}">
        <p14:creationId xmlns:p14="http://schemas.microsoft.com/office/powerpoint/2010/main" val="205624487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E3B8EA-EEAB-45CF-A070-2E29782EF5AF}"/>
              </a:ext>
            </a:extLst>
          </p:cNvPr>
          <p:cNvSpPr>
            <a:spLocks noGrp="1"/>
          </p:cNvSpPr>
          <p:nvPr>
            <p:ph type="ctrTitle"/>
          </p:nvPr>
        </p:nvSpPr>
        <p:spPr>
          <a:xfrm>
            <a:off x="1966912" y="2046986"/>
            <a:ext cx="8258176" cy="2764028"/>
          </a:xfrm>
        </p:spPr>
        <p:txBody>
          <a:bodyPr anchor="ctr">
            <a:normAutofit fontScale="90000"/>
          </a:bodyPr>
          <a:lstStyle/>
          <a:p>
            <a:r>
              <a:rPr lang="en-GB" sz="7200" dirty="0"/>
              <a:t>Credit EDA Case Study DS C17 </a:t>
            </a:r>
            <a:br>
              <a:rPr lang="en-GB" sz="7200" dirty="0"/>
            </a:br>
            <a:endParaRPr lang="en-GB" sz="7200" dirty="0"/>
          </a:p>
        </p:txBody>
      </p:sp>
      <p:sp>
        <p:nvSpPr>
          <p:cNvPr id="3" name="Subtitle 2">
            <a:extLst>
              <a:ext uri="{FF2B5EF4-FFF2-40B4-BE49-F238E27FC236}">
                <a16:creationId xmlns:a16="http://schemas.microsoft.com/office/drawing/2014/main" id="{CA580905-0A8B-4C37-9ACD-9CDB6434F162}"/>
              </a:ext>
            </a:extLst>
          </p:cNvPr>
          <p:cNvSpPr>
            <a:spLocks noGrp="1"/>
          </p:cNvSpPr>
          <p:nvPr>
            <p:ph type="subTitle" idx="1"/>
          </p:nvPr>
        </p:nvSpPr>
        <p:spPr>
          <a:xfrm>
            <a:off x="4202612" y="5760774"/>
            <a:ext cx="3786775" cy="631825"/>
          </a:xfrm>
        </p:spPr>
        <p:txBody>
          <a:bodyPr anchor="ctr">
            <a:noAutofit/>
          </a:bodyPr>
          <a:lstStyle/>
          <a:p>
            <a:pPr marL="457200" indent="-457200" algn="l">
              <a:buFont typeface="Arial" panose="020B0604020202020204" pitchFamily="34" charset="0"/>
              <a:buChar char="•"/>
            </a:pPr>
            <a:r>
              <a:rPr lang="en-GB" b="1" dirty="0"/>
              <a:t>Application Data</a:t>
            </a:r>
          </a:p>
          <a:p>
            <a:pPr marL="457200" indent="-457200" algn="l">
              <a:buFont typeface="Arial" panose="020B0604020202020204" pitchFamily="34" charset="0"/>
              <a:buChar char="•"/>
            </a:pPr>
            <a:r>
              <a:rPr lang="en-GB" b="1" dirty="0"/>
              <a:t>Previous Application</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657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E7A89D-218F-40AE-9807-BB1C2CC590DB}"/>
              </a:ext>
            </a:extLst>
          </p:cNvPr>
          <p:cNvSpPr>
            <a:spLocks noGrp="1" noChangeArrowheads="1"/>
          </p:cNvSpPr>
          <p:nvPr>
            <p:ph type="ctrTitle"/>
          </p:nvPr>
        </p:nvSpPr>
        <p:spPr bwMode="auto">
          <a:xfrm>
            <a:off x="6208542" y="3747457"/>
            <a:ext cx="5983458" cy="93268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lvl="0" eaLnBrk="0" fontAlgn="base" hangingPunct="0">
              <a:spcAft>
                <a:spcPct val="0"/>
              </a:spcAft>
            </a:pPr>
            <a:r>
              <a:rPr kumimoji="0" lang="en-US" altLang="en-US" sz="2000" b="0" i="0" strike="noStrike" cap="none" normalizeH="0" baseline="0" dirty="0">
                <a:ln>
                  <a:noFill/>
                </a:ln>
                <a:effectLst/>
                <a:highlight>
                  <a:srgbClr val="C0C0C0"/>
                </a:highlight>
              </a:rPr>
              <a:t>NAME_EDUCATION_TYPE</a:t>
            </a:r>
          </a:p>
        </p:txBody>
      </p:sp>
      <p:sp>
        <p:nvSpPr>
          <p:cNvPr id="3" name="Subtitle 2">
            <a:extLst>
              <a:ext uri="{FF2B5EF4-FFF2-40B4-BE49-F238E27FC236}">
                <a16:creationId xmlns:a16="http://schemas.microsoft.com/office/drawing/2014/main" id="{317F6965-3BE8-41AE-8C32-E20CEC88A594}"/>
              </a:ext>
            </a:extLst>
          </p:cNvPr>
          <p:cNvSpPr>
            <a:spLocks noGrp="1"/>
          </p:cNvSpPr>
          <p:nvPr>
            <p:ph type="subTitle" idx="1"/>
          </p:nvPr>
        </p:nvSpPr>
        <p:spPr>
          <a:xfrm>
            <a:off x="6693159" y="4819239"/>
            <a:ext cx="5298830" cy="1722238"/>
          </a:xfrm>
        </p:spPr>
        <p:txBody>
          <a:bodyPr>
            <a:normAutofit/>
          </a:bodyPr>
          <a:lstStyle/>
          <a:p>
            <a:pPr marL="342900" indent="-342900" algn="l">
              <a:buFont typeface="Arial" panose="020B0604020202020204" pitchFamily="34" charset="0"/>
              <a:buChar char="•"/>
            </a:pPr>
            <a:r>
              <a:rPr lang="en-GB" sz="1800" dirty="0"/>
              <a:t>Level of highest education the client achieved-  As identified from the plots that Most client take loan for secondary education followed by higher education. But the default rate in secondary education is much high and for higher education is much low.</a:t>
            </a:r>
          </a:p>
        </p:txBody>
      </p:sp>
      <p:sp>
        <p:nvSpPr>
          <p:cNvPr id="2" name="Rectangle 1">
            <a:extLst>
              <a:ext uri="{FF2B5EF4-FFF2-40B4-BE49-F238E27FC236}">
                <a16:creationId xmlns:a16="http://schemas.microsoft.com/office/drawing/2014/main" id="{C3A6ECF2-32D9-4B97-9E98-76D256CDAC5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7" name="Picture 6" descr="A screenshot of a cell phone&#10;&#10;Description automatically generated">
            <a:extLst>
              <a:ext uri="{FF2B5EF4-FFF2-40B4-BE49-F238E27FC236}">
                <a16:creationId xmlns:a16="http://schemas.microsoft.com/office/drawing/2014/main" id="{8C745245-8049-4533-A2A7-55DFD6AB0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78958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E7A89D-218F-40AE-9807-BB1C2CC590DB}"/>
              </a:ext>
            </a:extLst>
          </p:cNvPr>
          <p:cNvSpPr>
            <a:spLocks noGrp="1" noChangeArrowheads="1"/>
          </p:cNvSpPr>
          <p:nvPr>
            <p:ph type="ctrTitle"/>
          </p:nvPr>
        </p:nvSpPr>
        <p:spPr bwMode="auto">
          <a:xfrm>
            <a:off x="6208542" y="3747457"/>
            <a:ext cx="5983458" cy="93268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lvl="0" eaLnBrk="0" fontAlgn="base" hangingPunct="0">
              <a:spcAft>
                <a:spcPct val="0"/>
              </a:spcAft>
            </a:pPr>
            <a:r>
              <a:rPr kumimoji="0" lang="en-US" altLang="en-US" sz="2000" b="0" i="0" strike="noStrike" cap="none" normalizeH="0" baseline="0" dirty="0">
                <a:ln>
                  <a:noFill/>
                </a:ln>
                <a:effectLst/>
                <a:highlight>
                  <a:srgbClr val="C0C0C0"/>
                </a:highlight>
              </a:rPr>
              <a:t>NAME_FAMILY_STATUS</a:t>
            </a:r>
          </a:p>
        </p:txBody>
      </p:sp>
      <p:sp>
        <p:nvSpPr>
          <p:cNvPr id="3" name="Subtitle 2">
            <a:extLst>
              <a:ext uri="{FF2B5EF4-FFF2-40B4-BE49-F238E27FC236}">
                <a16:creationId xmlns:a16="http://schemas.microsoft.com/office/drawing/2014/main" id="{317F6965-3BE8-41AE-8C32-E20CEC88A594}"/>
              </a:ext>
            </a:extLst>
          </p:cNvPr>
          <p:cNvSpPr>
            <a:spLocks noGrp="1"/>
          </p:cNvSpPr>
          <p:nvPr>
            <p:ph type="subTitle" idx="1"/>
          </p:nvPr>
        </p:nvSpPr>
        <p:spPr>
          <a:xfrm>
            <a:off x="6693159" y="4819239"/>
            <a:ext cx="5298830" cy="1722238"/>
          </a:xfrm>
        </p:spPr>
        <p:txBody>
          <a:bodyPr>
            <a:normAutofit/>
          </a:bodyPr>
          <a:lstStyle/>
          <a:p>
            <a:pPr marL="342900" indent="-342900" algn="l">
              <a:buFont typeface="Arial" panose="020B0604020202020204" pitchFamily="34" charset="0"/>
              <a:buChar char="•"/>
            </a:pPr>
            <a:r>
              <a:rPr lang="en-GB" sz="2000" b="1" dirty="0"/>
              <a:t>Family status of the client</a:t>
            </a:r>
            <a:r>
              <a:rPr lang="en-GB" sz="2000" dirty="0"/>
              <a:t>-  As identified from the plots that Most married people apply for loan, and mostly they are not defaulters. Single and civil marriage turns out to be more defaulter.</a:t>
            </a:r>
          </a:p>
        </p:txBody>
      </p:sp>
      <p:sp>
        <p:nvSpPr>
          <p:cNvPr id="2" name="Rectangle 1">
            <a:extLst>
              <a:ext uri="{FF2B5EF4-FFF2-40B4-BE49-F238E27FC236}">
                <a16:creationId xmlns:a16="http://schemas.microsoft.com/office/drawing/2014/main" id="{C3A6ECF2-32D9-4B97-9E98-76D256CDAC5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6" name="Picture 5" descr="A screenshot of a cell phone&#10;&#10;Description automatically generated">
            <a:extLst>
              <a:ext uri="{FF2B5EF4-FFF2-40B4-BE49-F238E27FC236}">
                <a16:creationId xmlns:a16="http://schemas.microsoft.com/office/drawing/2014/main" id="{C593F55D-FAAD-4D94-89B1-FA8B92669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00"/>
            <a:ext cx="12191999" cy="6858000"/>
          </a:xfrm>
          <a:prstGeom prst="rect">
            <a:avLst/>
          </a:prstGeom>
        </p:spPr>
      </p:pic>
    </p:spTree>
    <p:extLst>
      <p:ext uri="{BB962C8B-B14F-4D97-AF65-F5344CB8AC3E}">
        <p14:creationId xmlns:p14="http://schemas.microsoft.com/office/powerpoint/2010/main" val="209687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E7A89D-218F-40AE-9807-BB1C2CC590DB}"/>
              </a:ext>
            </a:extLst>
          </p:cNvPr>
          <p:cNvSpPr>
            <a:spLocks noGrp="1" noChangeArrowheads="1"/>
          </p:cNvSpPr>
          <p:nvPr>
            <p:ph type="ctrTitle"/>
          </p:nvPr>
        </p:nvSpPr>
        <p:spPr bwMode="auto">
          <a:xfrm>
            <a:off x="6208542" y="3747457"/>
            <a:ext cx="5983458" cy="93268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lvl="0" eaLnBrk="0" fontAlgn="base" hangingPunct="0">
              <a:spcAft>
                <a:spcPct val="0"/>
              </a:spcAft>
            </a:pPr>
            <a:r>
              <a:rPr kumimoji="0" lang="en-US" altLang="en-US" sz="2000" b="0" i="0" strike="noStrike" cap="none" normalizeH="0" baseline="0" dirty="0">
                <a:ln>
                  <a:noFill/>
                </a:ln>
                <a:effectLst/>
                <a:highlight>
                  <a:srgbClr val="C0C0C0"/>
                </a:highlight>
              </a:rPr>
              <a:t>NAME_HOUSING_TYPE</a:t>
            </a:r>
          </a:p>
        </p:txBody>
      </p:sp>
      <p:sp>
        <p:nvSpPr>
          <p:cNvPr id="3" name="Subtitle 2">
            <a:extLst>
              <a:ext uri="{FF2B5EF4-FFF2-40B4-BE49-F238E27FC236}">
                <a16:creationId xmlns:a16="http://schemas.microsoft.com/office/drawing/2014/main" id="{317F6965-3BE8-41AE-8C32-E20CEC88A594}"/>
              </a:ext>
            </a:extLst>
          </p:cNvPr>
          <p:cNvSpPr>
            <a:spLocks noGrp="1"/>
          </p:cNvSpPr>
          <p:nvPr>
            <p:ph type="subTitle" idx="1"/>
          </p:nvPr>
        </p:nvSpPr>
        <p:spPr>
          <a:xfrm>
            <a:off x="6693159" y="4819239"/>
            <a:ext cx="5298830" cy="1722238"/>
          </a:xfrm>
        </p:spPr>
        <p:txBody>
          <a:bodyPr>
            <a:normAutofit/>
          </a:bodyPr>
          <a:lstStyle/>
          <a:p>
            <a:pPr marL="342900" indent="-342900" algn="l">
              <a:buFont typeface="Arial" panose="020B0604020202020204" pitchFamily="34" charset="0"/>
              <a:buChar char="•"/>
            </a:pPr>
            <a:r>
              <a:rPr lang="en-GB" sz="2000" b="1" dirty="0"/>
              <a:t>What is the housing situation of the client (renting, living with parents, ...)</a:t>
            </a:r>
            <a:r>
              <a:rPr lang="en-GB" sz="2000" dirty="0"/>
              <a:t>-  As identified from the plots that those who live in House or Apartment has higher default rate.</a:t>
            </a:r>
          </a:p>
        </p:txBody>
      </p:sp>
      <p:sp>
        <p:nvSpPr>
          <p:cNvPr id="2" name="Rectangle 1">
            <a:extLst>
              <a:ext uri="{FF2B5EF4-FFF2-40B4-BE49-F238E27FC236}">
                <a16:creationId xmlns:a16="http://schemas.microsoft.com/office/drawing/2014/main" id="{C3A6ECF2-32D9-4B97-9E98-76D256CDAC5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7" name="Picture 6" descr="A screenshot of a cell phone&#10;&#10;Description automatically generated">
            <a:extLst>
              <a:ext uri="{FF2B5EF4-FFF2-40B4-BE49-F238E27FC236}">
                <a16:creationId xmlns:a16="http://schemas.microsoft.com/office/drawing/2014/main" id="{9B144995-B639-42E3-BFDE-7782D2345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00"/>
            <a:ext cx="12192000" cy="6858000"/>
          </a:xfrm>
          <a:prstGeom prst="rect">
            <a:avLst/>
          </a:prstGeom>
        </p:spPr>
      </p:pic>
    </p:spTree>
    <p:extLst>
      <p:ext uri="{BB962C8B-B14F-4D97-AF65-F5344CB8AC3E}">
        <p14:creationId xmlns:p14="http://schemas.microsoft.com/office/powerpoint/2010/main" val="741922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E7A89D-218F-40AE-9807-BB1C2CC590DB}"/>
              </a:ext>
            </a:extLst>
          </p:cNvPr>
          <p:cNvSpPr>
            <a:spLocks noGrp="1" noChangeArrowheads="1"/>
          </p:cNvSpPr>
          <p:nvPr>
            <p:ph type="ctrTitle"/>
          </p:nvPr>
        </p:nvSpPr>
        <p:spPr bwMode="auto">
          <a:xfrm>
            <a:off x="6208542" y="3747457"/>
            <a:ext cx="5983458" cy="93268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lvl="0" eaLnBrk="0" fontAlgn="base" hangingPunct="0">
              <a:spcAft>
                <a:spcPct val="0"/>
              </a:spcAft>
            </a:pPr>
            <a:r>
              <a:rPr kumimoji="0" lang="en-US" altLang="en-US" sz="2000" b="0" i="0" strike="noStrike" cap="none" normalizeH="0" baseline="0" dirty="0">
                <a:ln>
                  <a:noFill/>
                </a:ln>
                <a:effectLst/>
                <a:highlight>
                  <a:srgbClr val="C0C0C0"/>
                </a:highlight>
              </a:rPr>
              <a:t>OCCUPATION_TYPE</a:t>
            </a:r>
          </a:p>
        </p:txBody>
      </p:sp>
      <p:sp>
        <p:nvSpPr>
          <p:cNvPr id="3" name="Subtitle 2">
            <a:extLst>
              <a:ext uri="{FF2B5EF4-FFF2-40B4-BE49-F238E27FC236}">
                <a16:creationId xmlns:a16="http://schemas.microsoft.com/office/drawing/2014/main" id="{317F6965-3BE8-41AE-8C32-E20CEC88A594}"/>
              </a:ext>
            </a:extLst>
          </p:cNvPr>
          <p:cNvSpPr>
            <a:spLocks noGrp="1"/>
          </p:cNvSpPr>
          <p:nvPr>
            <p:ph type="subTitle" idx="1"/>
          </p:nvPr>
        </p:nvSpPr>
        <p:spPr>
          <a:xfrm>
            <a:off x="6693159" y="4819239"/>
            <a:ext cx="5298830" cy="1722238"/>
          </a:xfrm>
        </p:spPr>
        <p:txBody>
          <a:bodyPr>
            <a:normAutofit fontScale="92500"/>
          </a:bodyPr>
          <a:lstStyle/>
          <a:p>
            <a:pPr marL="342900" indent="-342900" algn="l">
              <a:buFont typeface="Arial" panose="020B0604020202020204" pitchFamily="34" charset="0"/>
              <a:buChar char="•"/>
            </a:pPr>
            <a:r>
              <a:rPr lang="en-GB" sz="2000" b="1" dirty="0"/>
              <a:t>What kind of occupation does the client have</a:t>
            </a:r>
            <a:r>
              <a:rPr lang="en-GB" sz="2000" dirty="0"/>
              <a:t>-  As identified from the plots that </a:t>
            </a:r>
            <a:r>
              <a:rPr lang="en-GB" dirty="0"/>
              <a:t>Laborers and different categories of staffs mostly take the loan, but the managers and the high skilled tech staffs are most reliable</a:t>
            </a:r>
            <a:endParaRPr lang="en-GB" sz="2000" dirty="0"/>
          </a:p>
        </p:txBody>
      </p:sp>
      <p:sp>
        <p:nvSpPr>
          <p:cNvPr id="2" name="Rectangle 1">
            <a:extLst>
              <a:ext uri="{FF2B5EF4-FFF2-40B4-BE49-F238E27FC236}">
                <a16:creationId xmlns:a16="http://schemas.microsoft.com/office/drawing/2014/main" id="{C3A6ECF2-32D9-4B97-9E98-76D256CDAC5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6" name="Picture 5">
            <a:extLst>
              <a:ext uri="{FF2B5EF4-FFF2-40B4-BE49-F238E27FC236}">
                <a16:creationId xmlns:a16="http://schemas.microsoft.com/office/drawing/2014/main" id="{C7E39F65-7F0A-4B45-9065-880F8831C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Tree>
    <p:extLst>
      <p:ext uri="{BB962C8B-B14F-4D97-AF65-F5344CB8AC3E}">
        <p14:creationId xmlns:p14="http://schemas.microsoft.com/office/powerpoint/2010/main" val="1140181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E7A89D-218F-40AE-9807-BB1C2CC590DB}"/>
              </a:ext>
            </a:extLst>
          </p:cNvPr>
          <p:cNvSpPr>
            <a:spLocks noGrp="1" noChangeArrowheads="1"/>
          </p:cNvSpPr>
          <p:nvPr>
            <p:ph type="ctrTitle"/>
          </p:nvPr>
        </p:nvSpPr>
        <p:spPr bwMode="auto">
          <a:xfrm>
            <a:off x="6208542" y="3566160"/>
            <a:ext cx="5983458" cy="125114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lvl="0" eaLnBrk="0" fontAlgn="base" hangingPunct="0">
              <a:spcAft>
                <a:spcPct val="0"/>
              </a:spcAft>
            </a:pPr>
            <a:r>
              <a:rPr kumimoji="0" lang="en-US" altLang="en-US" sz="2000" b="0" i="0" strike="noStrike" cap="none" normalizeH="0" baseline="0" dirty="0">
                <a:ln>
                  <a:noFill/>
                </a:ln>
                <a:effectLst/>
                <a:highlight>
                  <a:srgbClr val="C0C0C0"/>
                </a:highlight>
              </a:rPr>
              <a:t>WEEKDAY_APPR_PROCESS_START</a:t>
            </a:r>
          </a:p>
        </p:txBody>
      </p:sp>
      <p:sp>
        <p:nvSpPr>
          <p:cNvPr id="3" name="Subtitle 2">
            <a:extLst>
              <a:ext uri="{FF2B5EF4-FFF2-40B4-BE49-F238E27FC236}">
                <a16:creationId xmlns:a16="http://schemas.microsoft.com/office/drawing/2014/main" id="{317F6965-3BE8-41AE-8C32-E20CEC88A594}"/>
              </a:ext>
            </a:extLst>
          </p:cNvPr>
          <p:cNvSpPr>
            <a:spLocks noGrp="1"/>
          </p:cNvSpPr>
          <p:nvPr>
            <p:ph type="subTitle" idx="1"/>
          </p:nvPr>
        </p:nvSpPr>
        <p:spPr>
          <a:xfrm>
            <a:off x="6693159" y="4917713"/>
            <a:ext cx="5298830" cy="1722238"/>
          </a:xfrm>
        </p:spPr>
        <p:txBody>
          <a:bodyPr>
            <a:normAutofit/>
          </a:bodyPr>
          <a:lstStyle/>
          <a:p>
            <a:pPr marL="342900" indent="-342900" algn="l">
              <a:buFont typeface="Arial" panose="020B0604020202020204" pitchFamily="34" charset="0"/>
              <a:buChar char="•"/>
            </a:pPr>
            <a:r>
              <a:rPr lang="en-GB" sz="2000" b="1" dirty="0"/>
              <a:t>On which day of the week did the client apply for the loan</a:t>
            </a:r>
            <a:r>
              <a:rPr lang="en-GB" sz="2000" dirty="0"/>
              <a:t>-  As identified from the plots that Interestingly the Tuesday applied loan has highest default percentage.</a:t>
            </a:r>
          </a:p>
        </p:txBody>
      </p:sp>
      <p:sp>
        <p:nvSpPr>
          <p:cNvPr id="2" name="Rectangle 1">
            <a:extLst>
              <a:ext uri="{FF2B5EF4-FFF2-40B4-BE49-F238E27FC236}">
                <a16:creationId xmlns:a16="http://schemas.microsoft.com/office/drawing/2014/main" id="{C3A6ECF2-32D9-4B97-9E98-76D256CDAC5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8" name="Picture 7" descr="A close up of a logo&#10;&#10;Description automatically generated">
            <a:extLst>
              <a:ext uri="{FF2B5EF4-FFF2-40B4-BE49-F238E27FC236}">
                <a16:creationId xmlns:a16="http://schemas.microsoft.com/office/drawing/2014/main" id="{7760D782-3991-4342-88DF-A76649D05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135"/>
            <a:ext cx="12192000" cy="6886135"/>
          </a:xfrm>
          <a:prstGeom prst="rect">
            <a:avLst/>
          </a:prstGeom>
        </p:spPr>
      </p:pic>
    </p:spTree>
    <p:extLst>
      <p:ext uri="{BB962C8B-B14F-4D97-AF65-F5344CB8AC3E}">
        <p14:creationId xmlns:p14="http://schemas.microsoft.com/office/powerpoint/2010/main" val="3006103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E7A89D-218F-40AE-9807-BB1C2CC590DB}"/>
              </a:ext>
            </a:extLst>
          </p:cNvPr>
          <p:cNvSpPr>
            <a:spLocks noGrp="1" noChangeArrowheads="1"/>
          </p:cNvSpPr>
          <p:nvPr>
            <p:ph type="ctrTitle"/>
          </p:nvPr>
        </p:nvSpPr>
        <p:spPr bwMode="auto">
          <a:xfrm>
            <a:off x="6208542" y="4093698"/>
            <a:ext cx="5983458" cy="72360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lvl="0" eaLnBrk="0" fontAlgn="base" hangingPunct="0">
              <a:spcAft>
                <a:spcPct val="0"/>
              </a:spcAft>
            </a:pPr>
            <a:r>
              <a:rPr kumimoji="0" lang="en-US" altLang="en-US" sz="2000" b="0" i="0" strike="noStrike" cap="none" normalizeH="0" baseline="0" dirty="0">
                <a:ln>
                  <a:noFill/>
                </a:ln>
                <a:effectLst/>
                <a:highlight>
                  <a:srgbClr val="C0C0C0"/>
                </a:highlight>
              </a:rPr>
              <a:t>ORGANIZATION_TYPE</a:t>
            </a:r>
          </a:p>
        </p:txBody>
      </p:sp>
      <p:sp>
        <p:nvSpPr>
          <p:cNvPr id="3" name="Subtitle 2">
            <a:extLst>
              <a:ext uri="{FF2B5EF4-FFF2-40B4-BE49-F238E27FC236}">
                <a16:creationId xmlns:a16="http://schemas.microsoft.com/office/drawing/2014/main" id="{317F6965-3BE8-41AE-8C32-E20CEC88A594}"/>
              </a:ext>
            </a:extLst>
          </p:cNvPr>
          <p:cNvSpPr>
            <a:spLocks noGrp="1"/>
          </p:cNvSpPr>
          <p:nvPr>
            <p:ph type="subTitle" idx="1"/>
          </p:nvPr>
        </p:nvSpPr>
        <p:spPr>
          <a:xfrm>
            <a:off x="6693159" y="4917713"/>
            <a:ext cx="5298830" cy="1722238"/>
          </a:xfrm>
        </p:spPr>
        <p:txBody>
          <a:bodyPr>
            <a:normAutofit/>
          </a:bodyPr>
          <a:lstStyle/>
          <a:p>
            <a:pPr marL="342900" indent="-342900" algn="l">
              <a:buFont typeface="Arial" panose="020B0604020202020204" pitchFamily="34" charset="0"/>
              <a:buChar char="•"/>
            </a:pPr>
            <a:r>
              <a:rPr lang="en-GB" sz="2000" b="1" dirty="0"/>
              <a:t>Type of organization where client works</a:t>
            </a:r>
            <a:r>
              <a:rPr lang="en-GB" sz="2000" dirty="0"/>
              <a:t>-  As identified from the plots that the self-employed people has highest default percentage.</a:t>
            </a:r>
          </a:p>
        </p:txBody>
      </p:sp>
      <p:sp>
        <p:nvSpPr>
          <p:cNvPr id="2" name="Rectangle 1">
            <a:extLst>
              <a:ext uri="{FF2B5EF4-FFF2-40B4-BE49-F238E27FC236}">
                <a16:creationId xmlns:a16="http://schemas.microsoft.com/office/drawing/2014/main" id="{C3A6ECF2-32D9-4B97-9E98-76D256CDAC5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9" name="Picture 8" descr="A screenshot of a cell phone&#10;&#10;Description automatically generated">
            <a:extLst>
              <a:ext uri="{FF2B5EF4-FFF2-40B4-BE49-F238E27FC236}">
                <a16:creationId xmlns:a16="http://schemas.microsoft.com/office/drawing/2014/main" id="{886C3C4D-0F1D-41CF-82C3-04A14C0F5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099"/>
            <a:ext cx="12191603" cy="6857999"/>
          </a:xfrm>
          <a:prstGeom prst="rect">
            <a:avLst/>
          </a:prstGeom>
        </p:spPr>
      </p:pic>
    </p:spTree>
    <p:extLst>
      <p:ext uri="{BB962C8B-B14F-4D97-AF65-F5344CB8AC3E}">
        <p14:creationId xmlns:p14="http://schemas.microsoft.com/office/powerpoint/2010/main" val="3818377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E7A89D-218F-40AE-9807-BB1C2CC590DB}"/>
              </a:ext>
            </a:extLst>
          </p:cNvPr>
          <p:cNvSpPr>
            <a:spLocks noGrp="1" noChangeArrowheads="1"/>
          </p:cNvSpPr>
          <p:nvPr>
            <p:ph type="ctrTitle"/>
          </p:nvPr>
        </p:nvSpPr>
        <p:spPr bwMode="auto">
          <a:xfrm>
            <a:off x="4318781" y="4636272"/>
            <a:ext cx="4768849" cy="72360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lvl="0" eaLnBrk="0" fontAlgn="base" hangingPunct="0">
              <a:spcAft>
                <a:spcPct val="0"/>
              </a:spcAft>
            </a:pPr>
            <a:r>
              <a:rPr kumimoji="0" lang="en-US" altLang="en-US" sz="2000" b="0" i="0" strike="noStrike" cap="none" normalizeH="0" baseline="0" dirty="0">
                <a:ln>
                  <a:noFill/>
                </a:ln>
                <a:effectLst/>
                <a:highlight>
                  <a:srgbClr val="C0C0C0"/>
                </a:highlight>
              </a:rPr>
              <a:t>AMT_CREDIT</a:t>
            </a:r>
          </a:p>
        </p:txBody>
      </p:sp>
      <p:sp>
        <p:nvSpPr>
          <p:cNvPr id="3" name="Subtitle 2">
            <a:extLst>
              <a:ext uri="{FF2B5EF4-FFF2-40B4-BE49-F238E27FC236}">
                <a16:creationId xmlns:a16="http://schemas.microsoft.com/office/drawing/2014/main" id="{317F6965-3BE8-41AE-8C32-E20CEC88A594}"/>
              </a:ext>
            </a:extLst>
          </p:cNvPr>
          <p:cNvSpPr>
            <a:spLocks noGrp="1"/>
          </p:cNvSpPr>
          <p:nvPr>
            <p:ph type="subTitle" idx="1"/>
          </p:nvPr>
        </p:nvSpPr>
        <p:spPr>
          <a:xfrm>
            <a:off x="4318781" y="5536516"/>
            <a:ext cx="7512148" cy="1214462"/>
          </a:xfrm>
        </p:spPr>
        <p:txBody>
          <a:bodyPr>
            <a:normAutofit/>
          </a:bodyPr>
          <a:lstStyle/>
          <a:p>
            <a:pPr algn="l"/>
            <a:r>
              <a:rPr lang="en-GB" sz="2000" b="1" dirty="0"/>
              <a:t>Credit amount of the loan</a:t>
            </a:r>
            <a:r>
              <a:rPr lang="en-GB" sz="2000" dirty="0"/>
              <a:t>-  As identified from the plots that the Loan amount is distributed between 270000 to 800000.</a:t>
            </a:r>
          </a:p>
        </p:txBody>
      </p:sp>
      <p:sp>
        <p:nvSpPr>
          <p:cNvPr id="2" name="Rectangle 1">
            <a:extLst>
              <a:ext uri="{FF2B5EF4-FFF2-40B4-BE49-F238E27FC236}">
                <a16:creationId xmlns:a16="http://schemas.microsoft.com/office/drawing/2014/main" id="{C3A6ECF2-32D9-4B97-9E98-76D256CDAC5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6" name="Picture 5" descr="A screenshot of a cell phone&#10;&#10;Description automatically generated">
            <a:extLst>
              <a:ext uri="{FF2B5EF4-FFF2-40B4-BE49-F238E27FC236}">
                <a16:creationId xmlns:a16="http://schemas.microsoft.com/office/drawing/2014/main" id="{B7B24BDF-1035-4560-8455-A01EEA878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1965"/>
            <a:ext cx="12191806" cy="4397669"/>
          </a:xfrm>
          <a:prstGeom prst="rect">
            <a:avLst/>
          </a:prstGeom>
        </p:spPr>
      </p:pic>
      <p:sp>
        <p:nvSpPr>
          <p:cNvPr id="7" name="Rectangle 1">
            <a:extLst>
              <a:ext uri="{FF2B5EF4-FFF2-40B4-BE49-F238E27FC236}">
                <a16:creationId xmlns:a16="http://schemas.microsoft.com/office/drawing/2014/main" id="{957E8A99-95D0-4DDF-BBF7-3D30A7E452D5}"/>
              </a:ext>
            </a:extLst>
          </p:cNvPr>
          <p:cNvSpPr>
            <a:spLocks noChangeArrowheads="1"/>
          </p:cNvSpPr>
          <p:nvPr/>
        </p:nvSpPr>
        <p:spPr bwMode="auto">
          <a:xfrm>
            <a:off x="576775" y="4532924"/>
            <a:ext cx="2504050"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count 3.044340e+05 mean 5.834403e+05 std 3.723969e+05 min 4.500000e+04 25% 2.700000e+05 50% 5.084955e+05 75% 8.086500e+05 max 1.852808e+06</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3033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E7A89D-218F-40AE-9807-BB1C2CC590DB}"/>
              </a:ext>
            </a:extLst>
          </p:cNvPr>
          <p:cNvSpPr>
            <a:spLocks noGrp="1" noChangeArrowheads="1"/>
          </p:cNvSpPr>
          <p:nvPr>
            <p:ph type="ctrTitle"/>
          </p:nvPr>
        </p:nvSpPr>
        <p:spPr bwMode="auto">
          <a:xfrm>
            <a:off x="5008097" y="4636272"/>
            <a:ext cx="5697417" cy="72360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lvl="0" eaLnBrk="0" fontAlgn="base" hangingPunct="0">
              <a:spcAft>
                <a:spcPct val="0"/>
              </a:spcAft>
            </a:pPr>
            <a:r>
              <a:rPr kumimoji="0" lang="en-US" altLang="en-US" sz="2000" b="0" i="0" strike="noStrike" cap="none" normalizeH="0" baseline="0" dirty="0">
                <a:ln>
                  <a:noFill/>
                </a:ln>
                <a:effectLst/>
                <a:highlight>
                  <a:srgbClr val="C0C0C0"/>
                </a:highlight>
              </a:rPr>
              <a:t>AMT_INCOME_TOTAL</a:t>
            </a:r>
          </a:p>
        </p:txBody>
      </p:sp>
      <p:sp>
        <p:nvSpPr>
          <p:cNvPr id="3" name="Subtitle 2">
            <a:extLst>
              <a:ext uri="{FF2B5EF4-FFF2-40B4-BE49-F238E27FC236}">
                <a16:creationId xmlns:a16="http://schemas.microsoft.com/office/drawing/2014/main" id="{317F6965-3BE8-41AE-8C32-E20CEC88A594}"/>
              </a:ext>
            </a:extLst>
          </p:cNvPr>
          <p:cNvSpPr>
            <a:spLocks noGrp="1"/>
          </p:cNvSpPr>
          <p:nvPr>
            <p:ph type="subTitle" idx="1"/>
          </p:nvPr>
        </p:nvSpPr>
        <p:spPr>
          <a:xfrm>
            <a:off x="4149969" y="5536516"/>
            <a:ext cx="7680960" cy="864284"/>
          </a:xfrm>
        </p:spPr>
        <p:txBody>
          <a:bodyPr>
            <a:normAutofit/>
          </a:bodyPr>
          <a:lstStyle/>
          <a:p>
            <a:pPr algn="l"/>
            <a:r>
              <a:rPr lang="en-GB" sz="2000" b="1" dirty="0"/>
              <a:t>Income of the client</a:t>
            </a:r>
            <a:r>
              <a:rPr lang="en-GB" sz="2000" dirty="0"/>
              <a:t>-  As identified from the plots that the Income amount is distributed between 112500 to 202500.</a:t>
            </a:r>
          </a:p>
          <a:p>
            <a:pPr algn="l"/>
            <a:endParaRPr lang="en-GB" sz="2000" dirty="0"/>
          </a:p>
        </p:txBody>
      </p:sp>
      <p:sp>
        <p:nvSpPr>
          <p:cNvPr id="2" name="Rectangle 1">
            <a:extLst>
              <a:ext uri="{FF2B5EF4-FFF2-40B4-BE49-F238E27FC236}">
                <a16:creationId xmlns:a16="http://schemas.microsoft.com/office/drawing/2014/main" id="{C3A6ECF2-32D9-4B97-9E98-76D256CDAC5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9" name="Picture 8" descr="A screenshot of a cell phone&#10;&#10;Description automatically generated">
            <a:extLst>
              <a:ext uri="{FF2B5EF4-FFF2-40B4-BE49-F238E27FC236}">
                <a16:creationId xmlns:a16="http://schemas.microsoft.com/office/drawing/2014/main" id="{D3EC3C49-AA8D-4D1F-B0D2-A6B3C3A1C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00"/>
            <a:ext cx="12192000" cy="4369536"/>
          </a:xfrm>
          <a:prstGeom prst="rect">
            <a:avLst/>
          </a:prstGeom>
        </p:spPr>
      </p:pic>
      <p:sp>
        <p:nvSpPr>
          <p:cNvPr id="12" name="Rectangle 3">
            <a:extLst>
              <a:ext uri="{FF2B5EF4-FFF2-40B4-BE49-F238E27FC236}">
                <a16:creationId xmlns:a16="http://schemas.microsoft.com/office/drawing/2014/main" id="{1BC80297-C5B3-4B32-A25D-7310DE53BED8}"/>
              </a:ext>
            </a:extLst>
          </p:cNvPr>
          <p:cNvSpPr>
            <a:spLocks noChangeArrowheads="1"/>
          </p:cNvSpPr>
          <p:nvPr/>
        </p:nvSpPr>
        <p:spPr bwMode="auto">
          <a:xfrm>
            <a:off x="361072" y="4545754"/>
            <a:ext cx="2663482"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count 304417.000000 mean 162911.014841 std 77494.004409 min 25650.000000 25% 112500.000000 50% 144000.000000 75% 202500.000000 max 469800.000000</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5664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E7A89D-218F-40AE-9807-BB1C2CC590DB}"/>
              </a:ext>
            </a:extLst>
          </p:cNvPr>
          <p:cNvSpPr>
            <a:spLocks noGrp="1" noChangeArrowheads="1"/>
          </p:cNvSpPr>
          <p:nvPr>
            <p:ph type="ctrTitle"/>
          </p:nvPr>
        </p:nvSpPr>
        <p:spPr bwMode="auto">
          <a:xfrm>
            <a:off x="4079533" y="4570241"/>
            <a:ext cx="4586165" cy="72360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lvl="0" eaLnBrk="0" fontAlgn="base" hangingPunct="0">
              <a:spcAft>
                <a:spcPct val="0"/>
              </a:spcAft>
            </a:pPr>
            <a:r>
              <a:rPr kumimoji="0" lang="en-US" altLang="en-US" sz="2000" b="0" i="0" strike="noStrike" cap="none" normalizeH="0" baseline="0" dirty="0">
                <a:ln>
                  <a:noFill/>
                </a:ln>
                <a:effectLst/>
                <a:highlight>
                  <a:srgbClr val="C0C0C0"/>
                </a:highlight>
              </a:rPr>
              <a:t>AMT_ANNUITY</a:t>
            </a:r>
          </a:p>
        </p:txBody>
      </p:sp>
      <p:sp>
        <p:nvSpPr>
          <p:cNvPr id="3" name="Subtitle 2">
            <a:extLst>
              <a:ext uri="{FF2B5EF4-FFF2-40B4-BE49-F238E27FC236}">
                <a16:creationId xmlns:a16="http://schemas.microsoft.com/office/drawing/2014/main" id="{317F6965-3BE8-41AE-8C32-E20CEC88A594}"/>
              </a:ext>
            </a:extLst>
          </p:cNvPr>
          <p:cNvSpPr>
            <a:spLocks noGrp="1"/>
          </p:cNvSpPr>
          <p:nvPr>
            <p:ph type="subTitle" idx="1"/>
          </p:nvPr>
        </p:nvSpPr>
        <p:spPr>
          <a:xfrm>
            <a:off x="4079533" y="5545307"/>
            <a:ext cx="7498178" cy="1214462"/>
          </a:xfrm>
        </p:spPr>
        <p:txBody>
          <a:bodyPr>
            <a:normAutofit/>
          </a:bodyPr>
          <a:lstStyle/>
          <a:p>
            <a:pPr algn="l"/>
            <a:r>
              <a:rPr lang="en-GB" sz="2000" b="1" dirty="0"/>
              <a:t>Loan annuity</a:t>
            </a:r>
            <a:r>
              <a:rPr lang="en-GB" sz="2000" dirty="0"/>
              <a:t>-  As identified from the plots that the Annuity amount is distributed between 16000 to 35000.</a:t>
            </a:r>
          </a:p>
          <a:p>
            <a:pPr algn="l"/>
            <a:endParaRPr lang="en-GB" sz="2000" dirty="0"/>
          </a:p>
        </p:txBody>
      </p:sp>
      <p:sp>
        <p:nvSpPr>
          <p:cNvPr id="2" name="Rectangle 1">
            <a:extLst>
              <a:ext uri="{FF2B5EF4-FFF2-40B4-BE49-F238E27FC236}">
                <a16:creationId xmlns:a16="http://schemas.microsoft.com/office/drawing/2014/main" id="{C3A6ECF2-32D9-4B97-9E98-76D256CDAC5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7" name="Picture 6" descr="A screenshot of a social media post&#10;&#10;Description automatically generated">
            <a:extLst>
              <a:ext uri="{FF2B5EF4-FFF2-40B4-BE49-F238E27FC236}">
                <a16:creationId xmlns:a16="http://schemas.microsoft.com/office/drawing/2014/main" id="{47BC439F-8679-4CB8-8E3B-E659202B46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135"/>
            <a:ext cx="12192000" cy="4346917"/>
          </a:xfrm>
          <a:prstGeom prst="rect">
            <a:avLst/>
          </a:prstGeom>
        </p:spPr>
      </p:pic>
      <p:sp>
        <p:nvSpPr>
          <p:cNvPr id="8" name="Rectangle 1">
            <a:extLst>
              <a:ext uri="{FF2B5EF4-FFF2-40B4-BE49-F238E27FC236}">
                <a16:creationId xmlns:a16="http://schemas.microsoft.com/office/drawing/2014/main" id="{E3EAF9A9-CC4C-43C6-A0EC-BFF53470DC32}"/>
              </a:ext>
            </a:extLst>
          </p:cNvPr>
          <p:cNvSpPr>
            <a:spLocks noChangeArrowheads="1"/>
          </p:cNvSpPr>
          <p:nvPr/>
        </p:nvSpPr>
        <p:spPr bwMode="auto">
          <a:xfrm>
            <a:off x="468924" y="4318782"/>
            <a:ext cx="2349305"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count 304418.000000 mean 26498.619144 std 13032.387753 min 1615.500000 25% 16456.500000 50% 24745.500000 75% 34182.000000 max 69988.500000</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5698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E7A89D-218F-40AE-9807-BB1C2CC590DB}"/>
              </a:ext>
            </a:extLst>
          </p:cNvPr>
          <p:cNvSpPr>
            <a:spLocks noGrp="1" noChangeArrowheads="1"/>
          </p:cNvSpPr>
          <p:nvPr>
            <p:ph type="ctrTitle"/>
          </p:nvPr>
        </p:nvSpPr>
        <p:spPr bwMode="auto">
          <a:xfrm>
            <a:off x="4079533" y="4570241"/>
            <a:ext cx="4586165" cy="72360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lvl="0" eaLnBrk="0" fontAlgn="base" hangingPunct="0">
              <a:spcAft>
                <a:spcPct val="0"/>
              </a:spcAft>
            </a:pPr>
            <a:r>
              <a:rPr kumimoji="0" lang="en-US" altLang="en-US" sz="2000" b="0" i="0" strike="noStrike" cap="none" normalizeH="0" baseline="0" dirty="0">
                <a:ln>
                  <a:noFill/>
                </a:ln>
                <a:effectLst/>
                <a:highlight>
                  <a:srgbClr val="C0C0C0"/>
                </a:highlight>
              </a:rPr>
              <a:t>DAYS_BIRTH</a:t>
            </a:r>
          </a:p>
        </p:txBody>
      </p:sp>
      <p:sp>
        <p:nvSpPr>
          <p:cNvPr id="3" name="Subtitle 2">
            <a:extLst>
              <a:ext uri="{FF2B5EF4-FFF2-40B4-BE49-F238E27FC236}">
                <a16:creationId xmlns:a16="http://schemas.microsoft.com/office/drawing/2014/main" id="{317F6965-3BE8-41AE-8C32-E20CEC88A594}"/>
              </a:ext>
            </a:extLst>
          </p:cNvPr>
          <p:cNvSpPr>
            <a:spLocks noGrp="1"/>
          </p:cNvSpPr>
          <p:nvPr>
            <p:ph type="subTitle" idx="1"/>
          </p:nvPr>
        </p:nvSpPr>
        <p:spPr>
          <a:xfrm>
            <a:off x="4079533" y="5545307"/>
            <a:ext cx="7498178" cy="1214462"/>
          </a:xfrm>
        </p:spPr>
        <p:txBody>
          <a:bodyPr>
            <a:normAutofit/>
          </a:bodyPr>
          <a:lstStyle/>
          <a:p>
            <a:pPr algn="l"/>
            <a:r>
              <a:rPr lang="en-GB" sz="2000" b="1" dirty="0"/>
              <a:t>Client's age in days at the time of application</a:t>
            </a:r>
            <a:r>
              <a:rPr lang="en-GB" sz="2000" dirty="0"/>
              <a:t>-  As identified from the plots that the  Applicants age is distributed b/w 33 to 55 </a:t>
            </a:r>
            <a:r>
              <a:rPr lang="en-GB" sz="2000" dirty="0" err="1"/>
              <a:t>yrs</a:t>
            </a:r>
            <a:endParaRPr lang="en-GB" sz="2000" dirty="0"/>
          </a:p>
          <a:p>
            <a:pPr algn="l"/>
            <a:endParaRPr lang="en-GB" sz="2000" dirty="0"/>
          </a:p>
          <a:p>
            <a:pPr algn="l"/>
            <a:endParaRPr lang="en-GB" sz="2000" dirty="0"/>
          </a:p>
        </p:txBody>
      </p:sp>
      <p:sp>
        <p:nvSpPr>
          <p:cNvPr id="2" name="Rectangle 1">
            <a:extLst>
              <a:ext uri="{FF2B5EF4-FFF2-40B4-BE49-F238E27FC236}">
                <a16:creationId xmlns:a16="http://schemas.microsoft.com/office/drawing/2014/main" id="{C3A6ECF2-32D9-4B97-9E98-76D256CDAC5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6" name="Rectangle 2">
            <a:extLst>
              <a:ext uri="{FF2B5EF4-FFF2-40B4-BE49-F238E27FC236}">
                <a16:creationId xmlns:a16="http://schemas.microsoft.com/office/drawing/2014/main" id="{B8909C52-CB8A-4ED2-B65C-180F1523E51A}"/>
              </a:ext>
            </a:extLst>
          </p:cNvPr>
          <p:cNvSpPr>
            <a:spLocks noChangeArrowheads="1"/>
          </p:cNvSpPr>
          <p:nvPr/>
        </p:nvSpPr>
        <p:spPr bwMode="auto">
          <a:xfrm>
            <a:off x="335247" y="4266779"/>
            <a:ext cx="2168803"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count 303709.000000 mean 43.642437 std 11.740048 min 21.000000 25% 34.000000 50% 43.000000 75% 54.000000 max 66.000000</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1" name="Picture 10" descr="A picture containing screenshot, bus&#10;&#10;Description automatically generated">
            <a:extLst>
              <a:ext uri="{FF2B5EF4-FFF2-40B4-BE49-F238E27FC236}">
                <a16:creationId xmlns:a16="http://schemas.microsoft.com/office/drawing/2014/main" id="{D1A9CF75-912A-4B58-93F2-55F5032BA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4318782"/>
          </a:xfrm>
          <a:prstGeom prst="rect">
            <a:avLst/>
          </a:prstGeom>
        </p:spPr>
      </p:pic>
    </p:spTree>
    <p:extLst>
      <p:ext uri="{BB962C8B-B14F-4D97-AF65-F5344CB8AC3E}">
        <p14:creationId xmlns:p14="http://schemas.microsoft.com/office/powerpoint/2010/main" val="501073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2B3D148-309D-4BD8-B51A-01AABAEC14B5}"/>
              </a:ext>
            </a:extLst>
          </p:cNvPr>
          <p:cNvSpPr/>
          <p:nvPr/>
        </p:nvSpPr>
        <p:spPr>
          <a:xfrm>
            <a:off x="1970201" y="1140644"/>
            <a:ext cx="8097625" cy="1631216"/>
          </a:xfrm>
          <a:prstGeom prst="rect">
            <a:avLst/>
          </a:prstGeom>
        </p:spPr>
        <p:txBody>
          <a:bodyPr wrap="square">
            <a:spAutoFit/>
          </a:bodyPr>
          <a:lstStyle/>
          <a:p>
            <a:r>
              <a:rPr lang="en-US" sz="2800" dirty="0">
                <a:latin typeface="CIDFont+F1"/>
              </a:rPr>
              <a:t>Problem statement</a:t>
            </a:r>
          </a:p>
          <a:p>
            <a:r>
              <a:rPr lang="en-US" dirty="0">
                <a:latin typeface="CIDFont+F3"/>
              </a:rPr>
              <a:t>• </a:t>
            </a:r>
            <a:r>
              <a:rPr lang="en-US" dirty="0">
                <a:latin typeface="CIDFont+F2"/>
              </a:rPr>
              <a:t>To study and analyse the patterns of given data set of a finance</a:t>
            </a:r>
          </a:p>
          <a:p>
            <a:r>
              <a:rPr lang="en-US" dirty="0">
                <a:latin typeface="CIDFont+F2"/>
              </a:rPr>
              <a:t>company which specializes in lending various types of loans to urban</a:t>
            </a:r>
          </a:p>
          <a:p>
            <a:r>
              <a:rPr lang="en-US" dirty="0">
                <a:latin typeface="CIDFont+F2"/>
              </a:rPr>
              <a:t>customers and help to minimize the risk of losing company money</a:t>
            </a:r>
          </a:p>
          <a:p>
            <a:r>
              <a:rPr lang="en-US" dirty="0">
                <a:latin typeface="CIDFont+F2"/>
              </a:rPr>
              <a:t>while lending to customers.</a:t>
            </a:r>
            <a:endParaRPr lang="en-US" dirty="0"/>
          </a:p>
        </p:txBody>
      </p:sp>
      <p:sp>
        <p:nvSpPr>
          <p:cNvPr id="6" name="Rectangle 5">
            <a:extLst>
              <a:ext uri="{FF2B5EF4-FFF2-40B4-BE49-F238E27FC236}">
                <a16:creationId xmlns:a16="http://schemas.microsoft.com/office/drawing/2014/main" id="{104913E7-DF72-4695-B87D-F1D0F2413C55}"/>
              </a:ext>
            </a:extLst>
          </p:cNvPr>
          <p:cNvSpPr/>
          <p:nvPr/>
        </p:nvSpPr>
        <p:spPr>
          <a:xfrm>
            <a:off x="1970201" y="2865748"/>
            <a:ext cx="8267308" cy="3570208"/>
          </a:xfrm>
          <a:prstGeom prst="rect">
            <a:avLst/>
          </a:prstGeom>
        </p:spPr>
        <p:txBody>
          <a:bodyPr wrap="square">
            <a:spAutoFit/>
          </a:bodyPr>
          <a:lstStyle/>
          <a:p>
            <a:r>
              <a:rPr lang="en-US" sz="2800" dirty="0">
                <a:latin typeface="CIDFont+F1"/>
              </a:rPr>
              <a:t>Solution Approach.</a:t>
            </a:r>
          </a:p>
          <a:p>
            <a:r>
              <a:rPr lang="en-US" dirty="0">
                <a:latin typeface="CIDFont+F2"/>
              </a:rPr>
              <a:t>- Analyse the application Data set.</a:t>
            </a:r>
          </a:p>
          <a:p>
            <a:r>
              <a:rPr lang="en-US" dirty="0">
                <a:latin typeface="CIDFont+F2"/>
              </a:rPr>
              <a:t>- Identify the key metrics/variable</a:t>
            </a:r>
          </a:p>
          <a:p>
            <a:r>
              <a:rPr lang="en-US" dirty="0">
                <a:latin typeface="CIDFont+F2"/>
              </a:rPr>
              <a:t>- Perform univariate analysis on each of the identified key metrics.</a:t>
            </a:r>
          </a:p>
          <a:p>
            <a:r>
              <a:rPr lang="en-US" dirty="0">
                <a:latin typeface="CIDFont+F2"/>
              </a:rPr>
              <a:t>- Perform Bivariate analysis to understand patterns</a:t>
            </a:r>
          </a:p>
          <a:p>
            <a:r>
              <a:rPr lang="en-US" dirty="0">
                <a:latin typeface="CIDFont+F2"/>
              </a:rPr>
              <a:t>- Perform above analysis on target variable (defaulters or </a:t>
            </a:r>
            <a:r>
              <a:rPr lang="en-US" dirty="0" err="1">
                <a:latin typeface="CIDFont+F2"/>
              </a:rPr>
              <a:t>repayers</a:t>
            </a:r>
            <a:r>
              <a:rPr lang="en-US" dirty="0">
                <a:latin typeface="CIDFont+F2"/>
              </a:rPr>
              <a:t>)</a:t>
            </a:r>
          </a:p>
          <a:p>
            <a:r>
              <a:rPr lang="en-US" dirty="0">
                <a:latin typeface="CIDFont+F2"/>
              </a:rPr>
              <a:t>- Analyse the Previous application data set</a:t>
            </a:r>
          </a:p>
          <a:p>
            <a:r>
              <a:rPr lang="en-US" dirty="0">
                <a:latin typeface="CIDFont+F2"/>
              </a:rPr>
              <a:t>- Identify the key metrics/variable</a:t>
            </a:r>
          </a:p>
          <a:p>
            <a:r>
              <a:rPr lang="en-US" dirty="0">
                <a:latin typeface="CIDFont+F2"/>
              </a:rPr>
              <a:t>- Divide the previous application set based on status(Approved/rejected)</a:t>
            </a:r>
          </a:p>
          <a:p>
            <a:r>
              <a:rPr lang="en-US" dirty="0">
                <a:latin typeface="CIDFont+F2"/>
              </a:rPr>
              <a:t>- Merge each of these sets with the each of the target data set</a:t>
            </a:r>
          </a:p>
          <a:p>
            <a:r>
              <a:rPr lang="en-US" dirty="0">
                <a:latin typeface="CIDFont+F2"/>
              </a:rPr>
              <a:t>- Again perform Uni/Bi variate analysis on the merged data.</a:t>
            </a:r>
          </a:p>
          <a:p>
            <a:r>
              <a:rPr lang="en-US" dirty="0">
                <a:latin typeface="CIDFont+F2"/>
              </a:rPr>
              <a:t>- Find correlation of key variables</a:t>
            </a:r>
            <a:endParaRPr lang="en-US" dirty="0"/>
          </a:p>
        </p:txBody>
      </p:sp>
    </p:spTree>
    <p:extLst>
      <p:ext uri="{BB962C8B-B14F-4D97-AF65-F5344CB8AC3E}">
        <p14:creationId xmlns:p14="http://schemas.microsoft.com/office/powerpoint/2010/main" val="1993599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E7A89D-218F-40AE-9807-BB1C2CC590DB}"/>
              </a:ext>
            </a:extLst>
          </p:cNvPr>
          <p:cNvSpPr>
            <a:spLocks noGrp="1" noChangeArrowheads="1"/>
          </p:cNvSpPr>
          <p:nvPr>
            <p:ph type="ctrTitle"/>
          </p:nvPr>
        </p:nvSpPr>
        <p:spPr bwMode="auto">
          <a:xfrm>
            <a:off x="4079533" y="4570241"/>
            <a:ext cx="4586165" cy="72360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lvl="0" eaLnBrk="0" fontAlgn="base" hangingPunct="0">
              <a:spcAft>
                <a:spcPct val="0"/>
              </a:spcAft>
            </a:pPr>
            <a:r>
              <a:rPr kumimoji="0" lang="en-US" altLang="en-US" sz="2000" b="0" i="0" strike="noStrike" cap="none" normalizeH="0" baseline="0" dirty="0">
                <a:ln>
                  <a:noFill/>
                </a:ln>
                <a:effectLst/>
                <a:highlight>
                  <a:srgbClr val="C0C0C0"/>
                </a:highlight>
              </a:rPr>
              <a:t>DAYS_EMPLOYED</a:t>
            </a:r>
          </a:p>
        </p:txBody>
      </p:sp>
      <p:sp>
        <p:nvSpPr>
          <p:cNvPr id="3" name="Subtitle 2">
            <a:extLst>
              <a:ext uri="{FF2B5EF4-FFF2-40B4-BE49-F238E27FC236}">
                <a16:creationId xmlns:a16="http://schemas.microsoft.com/office/drawing/2014/main" id="{317F6965-3BE8-41AE-8C32-E20CEC88A594}"/>
              </a:ext>
            </a:extLst>
          </p:cNvPr>
          <p:cNvSpPr>
            <a:spLocks noGrp="1"/>
          </p:cNvSpPr>
          <p:nvPr>
            <p:ph type="subTitle" idx="1"/>
          </p:nvPr>
        </p:nvSpPr>
        <p:spPr>
          <a:xfrm>
            <a:off x="4079533" y="5545307"/>
            <a:ext cx="7498178" cy="1214462"/>
          </a:xfrm>
        </p:spPr>
        <p:txBody>
          <a:bodyPr>
            <a:normAutofit/>
          </a:bodyPr>
          <a:lstStyle/>
          <a:p>
            <a:pPr algn="l"/>
            <a:r>
              <a:rPr lang="en-GB" sz="2000" b="1" dirty="0"/>
              <a:t>How many days before the application the person started current employment</a:t>
            </a:r>
            <a:r>
              <a:rPr lang="en-GB" sz="2000" dirty="0"/>
              <a:t>-  As identified from the plots that Applicants are at least have 2 to 8yrs work experience before applying loan.</a:t>
            </a:r>
          </a:p>
          <a:p>
            <a:pPr algn="l"/>
            <a:endParaRPr lang="en-GB" sz="2000" dirty="0"/>
          </a:p>
          <a:p>
            <a:pPr algn="l"/>
            <a:endParaRPr lang="en-GB" sz="2000" dirty="0"/>
          </a:p>
        </p:txBody>
      </p:sp>
      <p:sp>
        <p:nvSpPr>
          <p:cNvPr id="2" name="Rectangle 1">
            <a:extLst>
              <a:ext uri="{FF2B5EF4-FFF2-40B4-BE49-F238E27FC236}">
                <a16:creationId xmlns:a16="http://schemas.microsoft.com/office/drawing/2014/main" id="{C3A6ECF2-32D9-4B97-9E98-76D256CDAC5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8" name="Picture 7" descr="A screenshot of a social media post&#10;&#10;Description automatically generated">
            <a:extLst>
              <a:ext uri="{FF2B5EF4-FFF2-40B4-BE49-F238E27FC236}">
                <a16:creationId xmlns:a16="http://schemas.microsoft.com/office/drawing/2014/main" id="{FBA00D93-35BA-470E-A9B0-BA6E41ADC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318782"/>
          </a:xfrm>
          <a:prstGeom prst="rect">
            <a:avLst/>
          </a:prstGeom>
        </p:spPr>
      </p:pic>
      <p:sp>
        <p:nvSpPr>
          <p:cNvPr id="9" name="Rectangle 1">
            <a:extLst>
              <a:ext uri="{FF2B5EF4-FFF2-40B4-BE49-F238E27FC236}">
                <a16:creationId xmlns:a16="http://schemas.microsoft.com/office/drawing/2014/main" id="{C9A266EA-B35F-475D-9F00-C8610B7ED128}"/>
              </a:ext>
            </a:extLst>
          </p:cNvPr>
          <p:cNvSpPr>
            <a:spLocks noChangeArrowheads="1"/>
          </p:cNvSpPr>
          <p:nvPr/>
        </p:nvSpPr>
        <p:spPr bwMode="auto">
          <a:xfrm>
            <a:off x="281355" y="4173084"/>
            <a:ext cx="1983544"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Courier New" panose="02070309020205020404" pitchFamily="49" charset="0"/>
              </a:rPr>
              <a:t>count 252137.000000 mean -6.531971 std 6.406466 min -49.073973 25% -8.698630 50% -4.515068 75% -2.101370 max 0.000000</a:t>
            </a:r>
            <a:r>
              <a:rPr kumimoji="0" lang="en-US" altLang="en-US" b="0" i="0" u="none" strike="noStrike" cap="none" normalizeH="0" baseline="0">
                <a:ln>
                  <a:noFill/>
                </a:ln>
                <a:solidFill>
                  <a:schemeClr val="tx1"/>
                </a:solidFill>
                <a:effectLst/>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0852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4E0FD-5D17-4740-960C-453039DB4042}"/>
              </a:ext>
            </a:extLst>
          </p:cNvPr>
          <p:cNvSpPr>
            <a:spLocks noGrp="1"/>
          </p:cNvSpPr>
          <p:nvPr>
            <p:ph type="title"/>
          </p:nvPr>
        </p:nvSpPr>
        <p:spPr>
          <a:xfrm>
            <a:off x="950742" y="2286317"/>
            <a:ext cx="10515600" cy="1325563"/>
          </a:xfrm>
        </p:spPr>
        <p:txBody>
          <a:bodyPr/>
          <a:lstStyle/>
          <a:p>
            <a:r>
              <a:rPr lang="en-GB" u="sng" dirty="0">
                <a:effectLst>
                  <a:outerShdw blurRad="38100" dist="38100" dir="2700000" algn="tl">
                    <a:srgbClr val="000000">
                      <a:alpha val="43137"/>
                    </a:srgbClr>
                  </a:outerShdw>
                </a:effectLst>
                <a:highlight>
                  <a:srgbClr val="C0C0C0"/>
                </a:highlight>
              </a:rPr>
              <a:t>Analysis Using the Previous Application Data</a:t>
            </a:r>
            <a:br>
              <a:rPr lang="en-GB" u="sng" dirty="0">
                <a:effectLst>
                  <a:outerShdw blurRad="38100" dist="38100" dir="2700000" algn="tl">
                    <a:srgbClr val="000000">
                      <a:alpha val="43137"/>
                    </a:srgbClr>
                  </a:outerShdw>
                </a:effectLst>
                <a:highlight>
                  <a:srgbClr val="C0C0C0"/>
                </a:highlight>
              </a:rPr>
            </a:br>
            <a:endParaRPr lang="en-GB" u="sng" dirty="0">
              <a:effectLst>
                <a:outerShdw blurRad="38100" dist="38100" dir="2700000" algn="tl">
                  <a:srgbClr val="000000">
                    <a:alpha val="43137"/>
                  </a:srgbClr>
                </a:outerShdw>
              </a:effectLst>
              <a:highlight>
                <a:srgbClr val="C0C0C0"/>
              </a:highlight>
            </a:endParaRPr>
          </a:p>
        </p:txBody>
      </p:sp>
    </p:spTree>
    <p:extLst>
      <p:ext uri="{BB962C8B-B14F-4D97-AF65-F5344CB8AC3E}">
        <p14:creationId xmlns:p14="http://schemas.microsoft.com/office/powerpoint/2010/main" val="2033517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E7A89D-218F-40AE-9807-BB1C2CC590DB}"/>
              </a:ext>
            </a:extLst>
          </p:cNvPr>
          <p:cNvSpPr>
            <a:spLocks noGrp="1" noChangeArrowheads="1"/>
          </p:cNvSpPr>
          <p:nvPr>
            <p:ph type="ctrTitle"/>
          </p:nvPr>
        </p:nvSpPr>
        <p:spPr bwMode="auto">
          <a:xfrm>
            <a:off x="838199" y="291090"/>
            <a:ext cx="10515599" cy="42062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fontScale="90000"/>
          </a:bodyPr>
          <a:lstStyle/>
          <a:p>
            <a:r>
              <a:rPr lang="en-GB" sz="3200" b="1" dirty="0"/>
              <a:t> </a:t>
            </a:r>
            <a:r>
              <a:rPr lang="en-GB" sz="2200" b="1" u="sng" dirty="0"/>
              <a:t>Column Reference- NAME_EDUCATION_TYPE &amp; NAME_CONTRACT_STATUS</a:t>
            </a:r>
          </a:p>
        </p:txBody>
      </p:sp>
      <p:sp>
        <p:nvSpPr>
          <p:cNvPr id="3" name="Subtitle 2">
            <a:extLst>
              <a:ext uri="{FF2B5EF4-FFF2-40B4-BE49-F238E27FC236}">
                <a16:creationId xmlns:a16="http://schemas.microsoft.com/office/drawing/2014/main" id="{317F6965-3BE8-41AE-8C32-E20CEC88A594}"/>
              </a:ext>
            </a:extLst>
          </p:cNvPr>
          <p:cNvSpPr>
            <a:spLocks noGrp="1"/>
          </p:cNvSpPr>
          <p:nvPr>
            <p:ph type="subTitle" idx="1"/>
          </p:nvPr>
        </p:nvSpPr>
        <p:spPr>
          <a:xfrm>
            <a:off x="838200" y="831400"/>
            <a:ext cx="10515599" cy="420625"/>
          </a:xfrm>
        </p:spPr>
        <p:txBody>
          <a:bodyPr>
            <a:normAutofit fontScale="85000" lnSpcReduction="10000"/>
          </a:bodyPr>
          <a:lstStyle/>
          <a:p>
            <a:pPr marL="342900" indent="-342900">
              <a:buFont typeface="Arial" panose="020B0604020202020204" pitchFamily="34" charset="0"/>
              <a:buChar char="•"/>
            </a:pPr>
            <a:r>
              <a:rPr lang="en-GB" b="1" u="sng" dirty="0">
                <a:highlight>
                  <a:srgbClr val="C0C0C0"/>
                </a:highlight>
              </a:rPr>
              <a:t>People tend to make more loan for 'Secondary special' and their loan is also approved.</a:t>
            </a:r>
          </a:p>
          <a:p>
            <a:pPr marL="342900" indent="-342900">
              <a:buFont typeface="Arial" panose="020B0604020202020204" pitchFamily="34" charset="0"/>
              <a:buChar char="•"/>
            </a:pPr>
            <a:endParaRPr lang="en-GB" sz="1100" dirty="0"/>
          </a:p>
        </p:txBody>
      </p:sp>
      <p:pic>
        <p:nvPicPr>
          <p:cNvPr id="7" name="Picture 6" descr="A screenshot of a cell phone&#10;&#10;Description automatically generated">
            <a:extLst>
              <a:ext uri="{FF2B5EF4-FFF2-40B4-BE49-F238E27FC236}">
                <a16:creationId xmlns:a16="http://schemas.microsoft.com/office/drawing/2014/main" id="{66C1F60B-0533-4488-9E87-B9E3450959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52026"/>
            <a:ext cx="12191869" cy="5605974"/>
          </a:xfrm>
          <a:prstGeom prst="rect">
            <a:avLst/>
          </a:prstGeom>
        </p:spPr>
      </p:pic>
      <p:sp>
        <p:nvSpPr>
          <p:cNvPr id="2" name="Rectangle 1">
            <a:extLst>
              <a:ext uri="{FF2B5EF4-FFF2-40B4-BE49-F238E27FC236}">
                <a16:creationId xmlns:a16="http://schemas.microsoft.com/office/drawing/2014/main" id="{C3A6ECF2-32D9-4B97-9E98-76D256CDAC5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94730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E7A89D-218F-40AE-9807-BB1C2CC590DB}"/>
              </a:ext>
            </a:extLst>
          </p:cNvPr>
          <p:cNvSpPr>
            <a:spLocks noGrp="1" noChangeArrowheads="1"/>
          </p:cNvSpPr>
          <p:nvPr>
            <p:ph type="ctrTitle"/>
          </p:nvPr>
        </p:nvSpPr>
        <p:spPr bwMode="auto">
          <a:xfrm>
            <a:off x="838199" y="291090"/>
            <a:ext cx="10515599" cy="42062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fontScale="90000"/>
          </a:bodyPr>
          <a:lstStyle/>
          <a:p>
            <a:r>
              <a:rPr lang="en-GB" sz="3200" b="1" dirty="0"/>
              <a:t> </a:t>
            </a:r>
            <a:r>
              <a:rPr lang="en-GB" sz="2200" b="1" u="sng" dirty="0"/>
              <a:t>Column Reference- </a:t>
            </a:r>
            <a:r>
              <a:rPr lang="en-GB" sz="2200" b="1" u="sng" dirty="0" err="1"/>
              <a:t>Name_FAMILY_STATUS</a:t>
            </a:r>
            <a:r>
              <a:rPr lang="en-GB" sz="2200" b="1" u="sng" dirty="0"/>
              <a:t> &amp; NAME_CONTRACT_STATUS</a:t>
            </a:r>
          </a:p>
        </p:txBody>
      </p:sp>
      <p:sp>
        <p:nvSpPr>
          <p:cNvPr id="3" name="Subtitle 2">
            <a:extLst>
              <a:ext uri="{FF2B5EF4-FFF2-40B4-BE49-F238E27FC236}">
                <a16:creationId xmlns:a16="http://schemas.microsoft.com/office/drawing/2014/main" id="{317F6965-3BE8-41AE-8C32-E20CEC88A594}"/>
              </a:ext>
            </a:extLst>
          </p:cNvPr>
          <p:cNvSpPr>
            <a:spLocks noGrp="1"/>
          </p:cNvSpPr>
          <p:nvPr>
            <p:ph type="subTitle" idx="1"/>
          </p:nvPr>
        </p:nvSpPr>
        <p:spPr>
          <a:xfrm>
            <a:off x="838200" y="831400"/>
            <a:ext cx="10515599" cy="575369"/>
          </a:xfrm>
        </p:spPr>
        <p:txBody>
          <a:bodyPr>
            <a:normAutofit fontScale="85000" lnSpcReduction="20000"/>
          </a:bodyPr>
          <a:lstStyle/>
          <a:p>
            <a:r>
              <a:rPr lang="en-GB" b="1" dirty="0">
                <a:highlight>
                  <a:srgbClr val="C0C0C0"/>
                </a:highlight>
              </a:rPr>
              <a:t>There is a clear difference for the categories for "Approved, Refused, Unused and Cancelled" for the category: Married. Married people tends to pay loan on time than Singles.</a:t>
            </a:r>
          </a:p>
          <a:p>
            <a:pPr marL="342900" indent="-342900">
              <a:buFont typeface="Arial" panose="020B0604020202020204" pitchFamily="34" charset="0"/>
              <a:buChar char="•"/>
            </a:pPr>
            <a:endParaRPr lang="en-GB" sz="1100" dirty="0"/>
          </a:p>
        </p:txBody>
      </p:sp>
      <p:sp>
        <p:nvSpPr>
          <p:cNvPr id="2" name="Rectangle 1">
            <a:extLst>
              <a:ext uri="{FF2B5EF4-FFF2-40B4-BE49-F238E27FC236}">
                <a16:creationId xmlns:a16="http://schemas.microsoft.com/office/drawing/2014/main" id="{C3A6ECF2-32D9-4B97-9E98-76D256CDAC5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6" name="Picture 5" descr="A screenshot of a cell phone&#10;&#10;Description automatically generated">
            <a:extLst>
              <a:ext uri="{FF2B5EF4-FFF2-40B4-BE49-F238E27FC236}">
                <a16:creationId xmlns:a16="http://schemas.microsoft.com/office/drawing/2014/main" id="{69F63A0B-74EF-4853-8D0A-F8F813A5D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6768"/>
            <a:ext cx="12191999" cy="5451231"/>
          </a:xfrm>
          <a:prstGeom prst="rect">
            <a:avLst/>
          </a:prstGeom>
        </p:spPr>
      </p:pic>
    </p:spTree>
    <p:extLst>
      <p:ext uri="{BB962C8B-B14F-4D97-AF65-F5344CB8AC3E}">
        <p14:creationId xmlns:p14="http://schemas.microsoft.com/office/powerpoint/2010/main" val="3121939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E7A89D-218F-40AE-9807-BB1C2CC590DB}"/>
              </a:ext>
            </a:extLst>
          </p:cNvPr>
          <p:cNvSpPr>
            <a:spLocks noGrp="1" noChangeArrowheads="1"/>
          </p:cNvSpPr>
          <p:nvPr>
            <p:ph type="ctrTitle"/>
          </p:nvPr>
        </p:nvSpPr>
        <p:spPr bwMode="auto">
          <a:xfrm>
            <a:off x="838199" y="291090"/>
            <a:ext cx="10515599" cy="42062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fontScale="90000"/>
          </a:bodyPr>
          <a:lstStyle/>
          <a:p>
            <a:r>
              <a:rPr lang="en-GB" sz="3200" b="1" dirty="0"/>
              <a:t> </a:t>
            </a:r>
            <a:r>
              <a:rPr lang="en-GB" sz="2200" b="1" u="sng" dirty="0"/>
              <a:t>Column Reference- </a:t>
            </a:r>
            <a:r>
              <a:rPr lang="en-GB" sz="2200" b="1" u="sng" dirty="0" err="1"/>
              <a:t>Name_HOUSING_TYPE</a:t>
            </a:r>
            <a:r>
              <a:rPr lang="en-GB" sz="2200" b="1" u="sng" dirty="0"/>
              <a:t> &amp; NAME_CONTRACT_STATUS</a:t>
            </a:r>
          </a:p>
        </p:txBody>
      </p:sp>
      <p:sp>
        <p:nvSpPr>
          <p:cNvPr id="3" name="Subtitle 2">
            <a:extLst>
              <a:ext uri="{FF2B5EF4-FFF2-40B4-BE49-F238E27FC236}">
                <a16:creationId xmlns:a16="http://schemas.microsoft.com/office/drawing/2014/main" id="{317F6965-3BE8-41AE-8C32-E20CEC88A594}"/>
              </a:ext>
            </a:extLst>
          </p:cNvPr>
          <p:cNvSpPr>
            <a:spLocks noGrp="1"/>
          </p:cNvSpPr>
          <p:nvPr>
            <p:ph type="subTitle" idx="1"/>
          </p:nvPr>
        </p:nvSpPr>
        <p:spPr>
          <a:xfrm>
            <a:off x="838200" y="831400"/>
            <a:ext cx="10515599" cy="575369"/>
          </a:xfrm>
        </p:spPr>
        <p:txBody>
          <a:bodyPr>
            <a:normAutofit fontScale="92500" lnSpcReduction="20000"/>
          </a:bodyPr>
          <a:lstStyle/>
          <a:p>
            <a:r>
              <a:rPr lang="en-GB" b="1" dirty="0">
                <a:highlight>
                  <a:srgbClr val="C0C0C0"/>
                </a:highlight>
              </a:rPr>
              <a:t>There is a clear difference for the categories for "Approved, Refused, Unused and Cancelled" for the category: House/apartment.</a:t>
            </a:r>
          </a:p>
          <a:p>
            <a:pPr marL="342900" indent="-342900">
              <a:buFont typeface="Arial" panose="020B0604020202020204" pitchFamily="34" charset="0"/>
              <a:buChar char="•"/>
            </a:pPr>
            <a:endParaRPr lang="en-GB" sz="1100" dirty="0"/>
          </a:p>
        </p:txBody>
      </p:sp>
      <p:sp>
        <p:nvSpPr>
          <p:cNvPr id="2" name="Rectangle 1">
            <a:extLst>
              <a:ext uri="{FF2B5EF4-FFF2-40B4-BE49-F238E27FC236}">
                <a16:creationId xmlns:a16="http://schemas.microsoft.com/office/drawing/2014/main" id="{C3A6ECF2-32D9-4B97-9E98-76D256CDAC5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7" name="Picture 6" descr="A screenshot of a cell phone&#10;&#10;Description automatically generated">
            <a:extLst>
              <a:ext uri="{FF2B5EF4-FFF2-40B4-BE49-F238E27FC236}">
                <a16:creationId xmlns:a16="http://schemas.microsoft.com/office/drawing/2014/main" id="{6640F013-4FAA-4A2B-AFEE-2AEF575C3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6454"/>
            <a:ext cx="12192000" cy="5331546"/>
          </a:xfrm>
          <a:prstGeom prst="rect">
            <a:avLst/>
          </a:prstGeom>
        </p:spPr>
      </p:pic>
    </p:spTree>
    <p:extLst>
      <p:ext uri="{BB962C8B-B14F-4D97-AF65-F5344CB8AC3E}">
        <p14:creationId xmlns:p14="http://schemas.microsoft.com/office/powerpoint/2010/main" val="1813099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E7A89D-218F-40AE-9807-BB1C2CC590DB}"/>
              </a:ext>
            </a:extLst>
          </p:cNvPr>
          <p:cNvSpPr>
            <a:spLocks noGrp="1" noChangeArrowheads="1"/>
          </p:cNvSpPr>
          <p:nvPr>
            <p:ph type="ctrTitle"/>
          </p:nvPr>
        </p:nvSpPr>
        <p:spPr bwMode="auto">
          <a:xfrm>
            <a:off x="838199" y="291090"/>
            <a:ext cx="10515599" cy="42062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fontScale="90000"/>
          </a:bodyPr>
          <a:lstStyle/>
          <a:p>
            <a:r>
              <a:rPr lang="en-GB" sz="3200" b="1" dirty="0"/>
              <a:t> </a:t>
            </a:r>
            <a:r>
              <a:rPr lang="en-GB" sz="2200" b="1" u="sng" dirty="0"/>
              <a:t>Column Reference- ORGANIZATION_TYPE &amp; NAME_CONTRACT_STATUS</a:t>
            </a:r>
          </a:p>
        </p:txBody>
      </p:sp>
      <p:sp>
        <p:nvSpPr>
          <p:cNvPr id="3" name="Subtitle 2">
            <a:extLst>
              <a:ext uri="{FF2B5EF4-FFF2-40B4-BE49-F238E27FC236}">
                <a16:creationId xmlns:a16="http://schemas.microsoft.com/office/drawing/2014/main" id="{317F6965-3BE8-41AE-8C32-E20CEC88A594}"/>
              </a:ext>
            </a:extLst>
          </p:cNvPr>
          <p:cNvSpPr>
            <a:spLocks noGrp="1"/>
          </p:cNvSpPr>
          <p:nvPr>
            <p:ph type="subTitle" idx="1"/>
          </p:nvPr>
        </p:nvSpPr>
        <p:spPr>
          <a:xfrm>
            <a:off x="838200" y="831401"/>
            <a:ext cx="10515599" cy="420626"/>
          </a:xfrm>
        </p:spPr>
        <p:txBody>
          <a:bodyPr>
            <a:normAutofit/>
          </a:bodyPr>
          <a:lstStyle/>
          <a:p>
            <a:pPr marL="342900" indent="-342900" algn="l">
              <a:buFont typeface="Arial" panose="020B0604020202020204" pitchFamily="34" charset="0"/>
              <a:buChar char="•"/>
            </a:pPr>
            <a:r>
              <a:rPr lang="en-GB" sz="1600" b="1" dirty="0"/>
              <a:t>Its clear that Business Entry Type-3 has maximum default rate</a:t>
            </a:r>
          </a:p>
          <a:p>
            <a:pPr algn="l"/>
            <a:endParaRPr lang="en-GB" b="1" dirty="0">
              <a:highlight>
                <a:srgbClr val="C0C0C0"/>
              </a:highlight>
            </a:endParaRPr>
          </a:p>
          <a:p>
            <a:pPr marL="342900" indent="-342900">
              <a:buFont typeface="Arial" panose="020B0604020202020204" pitchFamily="34" charset="0"/>
              <a:buChar char="•"/>
            </a:pPr>
            <a:endParaRPr lang="en-GB" sz="1100" dirty="0"/>
          </a:p>
        </p:txBody>
      </p:sp>
      <p:sp>
        <p:nvSpPr>
          <p:cNvPr id="2" name="Rectangle 1">
            <a:extLst>
              <a:ext uri="{FF2B5EF4-FFF2-40B4-BE49-F238E27FC236}">
                <a16:creationId xmlns:a16="http://schemas.microsoft.com/office/drawing/2014/main" id="{C3A6ECF2-32D9-4B97-9E98-76D256CDAC5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6" name="Picture 5" descr="A picture containing white&#10;&#10;Description automatically generated">
            <a:extLst>
              <a:ext uri="{FF2B5EF4-FFF2-40B4-BE49-F238E27FC236}">
                <a16:creationId xmlns:a16="http://schemas.microsoft.com/office/drawing/2014/main" id="{D249118C-465F-4648-8C9F-3628D75471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97280"/>
            <a:ext cx="11994645" cy="2912012"/>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2FA3774E-65EA-4F53-AEEA-777CA1CD4B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78105"/>
            <a:ext cx="11882168" cy="2264898"/>
          </a:xfrm>
          <a:prstGeom prst="rect">
            <a:avLst/>
          </a:prstGeom>
        </p:spPr>
      </p:pic>
      <p:sp>
        <p:nvSpPr>
          <p:cNvPr id="10" name="Rectangle 9">
            <a:extLst>
              <a:ext uri="{FF2B5EF4-FFF2-40B4-BE49-F238E27FC236}">
                <a16:creationId xmlns:a16="http://schemas.microsoft.com/office/drawing/2014/main" id="{FE823DAB-8205-42F2-8978-429FD2ACD306}"/>
              </a:ext>
            </a:extLst>
          </p:cNvPr>
          <p:cNvSpPr/>
          <p:nvPr/>
        </p:nvSpPr>
        <p:spPr>
          <a:xfrm>
            <a:off x="838199" y="6443003"/>
            <a:ext cx="7557518" cy="369332"/>
          </a:xfrm>
          <a:prstGeom prst="rect">
            <a:avLst/>
          </a:prstGeom>
        </p:spPr>
        <p:txBody>
          <a:bodyPr wrap="none">
            <a:spAutoFit/>
          </a:bodyPr>
          <a:lstStyle/>
          <a:p>
            <a:pPr marL="342900" indent="-342900">
              <a:buFont typeface="Arial" panose="020B0604020202020204" pitchFamily="34" charset="0"/>
              <a:buChar char="•"/>
            </a:pPr>
            <a:r>
              <a:rPr lang="en-GB" b="1" dirty="0"/>
              <a:t>Business Entry Type 3 has maximum Approve Rate from non Defaulter list</a:t>
            </a:r>
          </a:p>
        </p:txBody>
      </p:sp>
    </p:spTree>
    <p:extLst>
      <p:ext uri="{BB962C8B-B14F-4D97-AF65-F5344CB8AC3E}">
        <p14:creationId xmlns:p14="http://schemas.microsoft.com/office/powerpoint/2010/main" val="2654035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E7A89D-218F-40AE-9807-BB1C2CC590DB}"/>
              </a:ext>
            </a:extLst>
          </p:cNvPr>
          <p:cNvSpPr>
            <a:spLocks noGrp="1" noChangeArrowheads="1"/>
          </p:cNvSpPr>
          <p:nvPr>
            <p:ph type="ctrTitle"/>
          </p:nvPr>
        </p:nvSpPr>
        <p:spPr bwMode="auto">
          <a:xfrm>
            <a:off x="838199" y="291090"/>
            <a:ext cx="10515599" cy="42062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fontScale="90000"/>
          </a:bodyPr>
          <a:lstStyle/>
          <a:p>
            <a:r>
              <a:rPr lang="en-GB" sz="3200" b="1" dirty="0"/>
              <a:t> </a:t>
            </a:r>
            <a:r>
              <a:rPr lang="en-GB" sz="2200" b="1" u="sng" dirty="0"/>
              <a:t>Column Reference- ORGANIZATION_TYPE &amp; NAME_CONTRACT_STATUS</a:t>
            </a:r>
          </a:p>
        </p:txBody>
      </p:sp>
      <p:sp>
        <p:nvSpPr>
          <p:cNvPr id="3" name="Subtitle 2">
            <a:extLst>
              <a:ext uri="{FF2B5EF4-FFF2-40B4-BE49-F238E27FC236}">
                <a16:creationId xmlns:a16="http://schemas.microsoft.com/office/drawing/2014/main" id="{317F6965-3BE8-41AE-8C32-E20CEC88A594}"/>
              </a:ext>
            </a:extLst>
          </p:cNvPr>
          <p:cNvSpPr>
            <a:spLocks noGrp="1"/>
          </p:cNvSpPr>
          <p:nvPr>
            <p:ph type="subTitle" idx="1"/>
          </p:nvPr>
        </p:nvSpPr>
        <p:spPr>
          <a:xfrm>
            <a:off x="838199" y="6222645"/>
            <a:ext cx="7321063" cy="420626"/>
          </a:xfrm>
        </p:spPr>
        <p:txBody>
          <a:bodyPr>
            <a:normAutofit/>
          </a:bodyPr>
          <a:lstStyle/>
          <a:p>
            <a:pPr marL="342900" indent="-342900">
              <a:buFont typeface="Arial" panose="020B0604020202020204" pitchFamily="34" charset="0"/>
              <a:buChar char="•"/>
            </a:pPr>
            <a:r>
              <a:rPr lang="en-GB" sz="1600" b="1" dirty="0"/>
              <a:t>Business Entry Type 3 has maximum Approve Rate from Defaulter list</a:t>
            </a:r>
          </a:p>
          <a:p>
            <a:pPr algn="l"/>
            <a:endParaRPr lang="en-GB" b="1" dirty="0">
              <a:highlight>
                <a:srgbClr val="C0C0C0"/>
              </a:highlight>
            </a:endParaRPr>
          </a:p>
          <a:p>
            <a:pPr marL="342900" indent="-342900">
              <a:buFont typeface="Arial" panose="020B0604020202020204" pitchFamily="34" charset="0"/>
              <a:buChar char="•"/>
            </a:pPr>
            <a:endParaRPr lang="en-GB" sz="1100" dirty="0"/>
          </a:p>
        </p:txBody>
      </p:sp>
      <p:sp>
        <p:nvSpPr>
          <p:cNvPr id="2" name="Rectangle 1">
            <a:extLst>
              <a:ext uri="{FF2B5EF4-FFF2-40B4-BE49-F238E27FC236}">
                <a16:creationId xmlns:a16="http://schemas.microsoft.com/office/drawing/2014/main" id="{C3A6ECF2-32D9-4B97-9E98-76D256CDAC5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7" name="Picture 6" descr="A screenshot of a social media post&#10;&#10;Description automatically generated">
            <a:extLst>
              <a:ext uri="{FF2B5EF4-FFF2-40B4-BE49-F238E27FC236}">
                <a16:creationId xmlns:a16="http://schemas.microsoft.com/office/drawing/2014/main" id="{D45FC4BB-5EB3-40B3-BF21-3C036A690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6265"/>
            <a:ext cx="12192000" cy="5216694"/>
          </a:xfrm>
          <a:prstGeom prst="rect">
            <a:avLst/>
          </a:prstGeom>
        </p:spPr>
      </p:pic>
    </p:spTree>
    <p:extLst>
      <p:ext uri="{BB962C8B-B14F-4D97-AF65-F5344CB8AC3E}">
        <p14:creationId xmlns:p14="http://schemas.microsoft.com/office/powerpoint/2010/main" val="1717693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ABC4D-D585-49B7-B342-DD74520AC947}"/>
              </a:ext>
            </a:extLst>
          </p:cNvPr>
          <p:cNvSpPr>
            <a:spLocks noGrp="1"/>
          </p:cNvSpPr>
          <p:nvPr>
            <p:ph type="title"/>
          </p:nvPr>
        </p:nvSpPr>
        <p:spPr/>
        <p:txBody>
          <a:bodyPr/>
          <a:lstStyle/>
          <a:p>
            <a:r>
              <a:rPr lang="en-US" dirty="0"/>
              <a:t>Correlation :</a:t>
            </a:r>
          </a:p>
        </p:txBody>
      </p:sp>
      <p:sp>
        <p:nvSpPr>
          <p:cNvPr id="3" name="Content Placeholder 2">
            <a:extLst>
              <a:ext uri="{FF2B5EF4-FFF2-40B4-BE49-F238E27FC236}">
                <a16:creationId xmlns:a16="http://schemas.microsoft.com/office/drawing/2014/main" id="{6A9BE270-0706-4B4D-A0BE-8274F7D87EE2}"/>
              </a:ext>
            </a:extLst>
          </p:cNvPr>
          <p:cNvSpPr>
            <a:spLocks noGrp="1"/>
          </p:cNvSpPr>
          <p:nvPr>
            <p:ph idx="1"/>
          </p:nvPr>
        </p:nvSpPr>
        <p:spPr/>
        <p:txBody>
          <a:bodyPr/>
          <a:lstStyle/>
          <a:p>
            <a:r>
              <a:rPr lang="en-US" dirty="0"/>
              <a:t>Correlation for entire set :</a:t>
            </a:r>
          </a:p>
          <a:p>
            <a:endParaRPr lang="en-US" dirty="0"/>
          </a:p>
        </p:txBody>
      </p:sp>
      <p:pic>
        <p:nvPicPr>
          <p:cNvPr id="4" name="Picture 3">
            <a:extLst>
              <a:ext uri="{FF2B5EF4-FFF2-40B4-BE49-F238E27FC236}">
                <a16:creationId xmlns:a16="http://schemas.microsoft.com/office/drawing/2014/main" id="{38802D3F-FA00-4EE7-BF56-557FC73A66B0}"/>
              </a:ext>
            </a:extLst>
          </p:cNvPr>
          <p:cNvPicPr>
            <a:picLocks noChangeAspect="1"/>
          </p:cNvPicPr>
          <p:nvPr/>
        </p:nvPicPr>
        <p:blipFill>
          <a:blip r:embed="rId2"/>
          <a:stretch>
            <a:fillRect/>
          </a:stretch>
        </p:blipFill>
        <p:spPr>
          <a:xfrm>
            <a:off x="1466407" y="2286000"/>
            <a:ext cx="8429625" cy="4572000"/>
          </a:xfrm>
          <a:prstGeom prst="rect">
            <a:avLst/>
          </a:prstGeom>
        </p:spPr>
      </p:pic>
    </p:spTree>
    <p:extLst>
      <p:ext uri="{BB962C8B-B14F-4D97-AF65-F5344CB8AC3E}">
        <p14:creationId xmlns:p14="http://schemas.microsoft.com/office/powerpoint/2010/main" val="3489557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A26942-797B-4CDA-A561-CF6BAC372DE1}"/>
              </a:ext>
            </a:extLst>
          </p:cNvPr>
          <p:cNvSpPr>
            <a:spLocks noGrp="1"/>
          </p:cNvSpPr>
          <p:nvPr>
            <p:ph idx="1"/>
          </p:nvPr>
        </p:nvSpPr>
        <p:spPr>
          <a:xfrm>
            <a:off x="838200" y="603315"/>
            <a:ext cx="10515600" cy="5573648"/>
          </a:xfrm>
        </p:spPr>
        <p:txBody>
          <a:bodyPr/>
          <a:lstStyle/>
          <a:p>
            <a:r>
              <a:rPr lang="en-US"/>
              <a:t>Correlation for data set Target = 0</a:t>
            </a:r>
          </a:p>
          <a:p>
            <a:endParaRPr lang="en-US" dirty="0"/>
          </a:p>
        </p:txBody>
      </p:sp>
      <p:pic>
        <p:nvPicPr>
          <p:cNvPr id="4" name="Picture 3">
            <a:extLst>
              <a:ext uri="{FF2B5EF4-FFF2-40B4-BE49-F238E27FC236}">
                <a16:creationId xmlns:a16="http://schemas.microsoft.com/office/drawing/2014/main" id="{85081C79-0441-4D10-9BAA-FAE75AD32B79}"/>
              </a:ext>
            </a:extLst>
          </p:cNvPr>
          <p:cNvPicPr>
            <a:picLocks noChangeAspect="1"/>
          </p:cNvPicPr>
          <p:nvPr/>
        </p:nvPicPr>
        <p:blipFill>
          <a:blip r:embed="rId2"/>
          <a:stretch>
            <a:fillRect/>
          </a:stretch>
        </p:blipFill>
        <p:spPr>
          <a:xfrm>
            <a:off x="1866900" y="1138237"/>
            <a:ext cx="8458200" cy="4581525"/>
          </a:xfrm>
          <a:prstGeom prst="rect">
            <a:avLst/>
          </a:prstGeom>
        </p:spPr>
      </p:pic>
    </p:spTree>
    <p:extLst>
      <p:ext uri="{BB962C8B-B14F-4D97-AF65-F5344CB8AC3E}">
        <p14:creationId xmlns:p14="http://schemas.microsoft.com/office/powerpoint/2010/main" val="3657074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933D9-DBEC-4FD0-ADA8-DB70C8310A34}"/>
              </a:ext>
            </a:extLst>
          </p:cNvPr>
          <p:cNvSpPr>
            <a:spLocks noGrp="1"/>
          </p:cNvSpPr>
          <p:nvPr>
            <p:ph idx="1"/>
          </p:nvPr>
        </p:nvSpPr>
        <p:spPr>
          <a:xfrm>
            <a:off x="838200" y="433633"/>
            <a:ext cx="10515600" cy="5743330"/>
          </a:xfrm>
        </p:spPr>
        <p:txBody>
          <a:bodyPr/>
          <a:lstStyle/>
          <a:p>
            <a:r>
              <a:rPr lang="en-US" dirty="0"/>
              <a:t>Correlation for data set for target =1</a:t>
            </a:r>
          </a:p>
        </p:txBody>
      </p:sp>
      <p:pic>
        <p:nvPicPr>
          <p:cNvPr id="4" name="Picture 3">
            <a:extLst>
              <a:ext uri="{FF2B5EF4-FFF2-40B4-BE49-F238E27FC236}">
                <a16:creationId xmlns:a16="http://schemas.microsoft.com/office/drawing/2014/main" id="{1560081C-AB8E-44AE-9296-C0F13A1960DA}"/>
              </a:ext>
            </a:extLst>
          </p:cNvPr>
          <p:cNvPicPr>
            <a:picLocks noChangeAspect="1"/>
          </p:cNvPicPr>
          <p:nvPr/>
        </p:nvPicPr>
        <p:blipFill>
          <a:blip r:embed="rId2"/>
          <a:stretch>
            <a:fillRect/>
          </a:stretch>
        </p:blipFill>
        <p:spPr>
          <a:xfrm>
            <a:off x="1244632" y="1066922"/>
            <a:ext cx="9957515" cy="5258463"/>
          </a:xfrm>
          <a:prstGeom prst="rect">
            <a:avLst/>
          </a:prstGeom>
        </p:spPr>
      </p:pic>
    </p:spTree>
    <p:extLst>
      <p:ext uri="{BB962C8B-B14F-4D97-AF65-F5344CB8AC3E}">
        <p14:creationId xmlns:p14="http://schemas.microsoft.com/office/powerpoint/2010/main" val="4215021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4B05B9-853B-4714-BD65-C3A8F26A49DA}"/>
              </a:ext>
            </a:extLst>
          </p:cNvPr>
          <p:cNvSpPr/>
          <p:nvPr/>
        </p:nvSpPr>
        <p:spPr>
          <a:xfrm>
            <a:off x="1348033" y="1734532"/>
            <a:ext cx="8738647" cy="1908215"/>
          </a:xfrm>
          <a:prstGeom prst="rect">
            <a:avLst/>
          </a:prstGeom>
        </p:spPr>
        <p:txBody>
          <a:bodyPr wrap="square">
            <a:spAutoFit/>
          </a:bodyPr>
          <a:lstStyle/>
          <a:p>
            <a:r>
              <a:rPr lang="en-US" sz="2800" dirty="0">
                <a:latin typeface="CIDFont+F1"/>
              </a:rPr>
              <a:t>Application data</a:t>
            </a:r>
          </a:p>
          <a:p>
            <a:r>
              <a:rPr lang="en-US" dirty="0">
                <a:latin typeface="CIDFont+F3"/>
              </a:rPr>
              <a:t>• </a:t>
            </a:r>
            <a:r>
              <a:rPr lang="en-US" dirty="0">
                <a:latin typeface="CIDFont+F2"/>
              </a:rPr>
              <a:t>Key Metrics</a:t>
            </a:r>
          </a:p>
          <a:p>
            <a:r>
              <a:rPr lang="en-US" dirty="0">
                <a:latin typeface="CIDFont+F3"/>
              </a:rPr>
              <a:t>• </a:t>
            </a:r>
            <a:r>
              <a:rPr lang="en-US" dirty="0">
                <a:latin typeface="CIDFont+F2"/>
              </a:rPr>
              <a:t>Categorical</a:t>
            </a:r>
          </a:p>
          <a:p>
            <a:r>
              <a:rPr lang="en-US" dirty="0">
                <a:latin typeface="CIDFont+F2"/>
              </a:rPr>
              <a:t>- Gender, Occupation type, family status , Income type, Loan type</a:t>
            </a:r>
          </a:p>
          <a:p>
            <a:r>
              <a:rPr lang="en-US" dirty="0">
                <a:latin typeface="CIDFont+F3"/>
              </a:rPr>
              <a:t>• </a:t>
            </a:r>
            <a:r>
              <a:rPr lang="en-US" dirty="0">
                <a:latin typeface="CIDFont+F2"/>
              </a:rPr>
              <a:t>Quantitative</a:t>
            </a:r>
          </a:p>
          <a:p>
            <a:r>
              <a:rPr lang="en-US" dirty="0">
                <a:latin typeface="CIDFont+F2"/>
              </a:rPr>
              <a:t>- Annual income, loan amount, Annuity amt, Age, Work exp.</a:t>
            </a:r>
            <a:endParaRPr lang="en-US" dirty="0"/>
          </a:p>
        </p:txBody>
      </p:sp>
    </p:spTree>
    <p:extLst>
      <p:ext uri="{BB962C8B-B14F-4D97-AF65-F5344CB8AC3E}">
        <p14:creationId xmlns:p14="http://schemas.microsoft.com/office/powerpoint/2010/main" val="1664465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36E4933-0C89-40D8-B02B-ED0926462AB0}"/>
              </a:ext>
            </a:extLst>
          </p:cNvPr>
          <p:cNvPicPr>
            <a:picLocks noGrp="1" noChangeAspect="1"/>
          </p:cNvPicPr>
          <p:nvPr>
            <p:ph idx="1"/>
          </p:nvPr>
        </p:nvPicPr>
        <p:blipFill>
          <a:blip r:embed="rId2"/>
          <a:stretch>
            <a:fillRect/>
          </a:stretch>
        </p:blipFill>
        <p:spPr>
          <a:xfrm>
            <a:off x="433634" y="444746"/>
            <a:ext cx="5172075" cy="2590800"/>
          </a:xfrm>
          <a:prstGeom prst="rect">
            <a:avLst/>
          </a:prstGeom>
        </p:spPr>
      </p:pic>
      <p:sp>
        <p:nvSpPr>
          <p:cNvPr id="5" name="TextBox 4">
            <a:extLst>
              <a:ext uri="{FF2B5EF4-FFF2-40B4-BE49-F238E27FC236}">
                <a16:creationId xmlns:a16="http://schemas.microsoft.com/office/drawing/2014/main" id="{66B05D6E-AB44-48A7-85FA-6D339163555E}"/>
              </a:ext>
            </a:extLst>
          </p:cNvPr>
          <p:cNvSpPr txBox="1"/>
          <p:nvPr/>
        </p:nvSpPr>
        <p:spPr>
          <a:xfrm>
            <a:off x="433634" y="75414"/>
            <a:ext cx="3421930" cy="369332"/>
          </a:xfrm>
          <a:prstGeom prst="rect">
            <a:avLst/>
          </a:prstGeom>
          <a:noFill/>
        </p:spPr>
        <p:txBody>
          <a:bodyPr wrap="square" rtlCol="0">
            <a:spAutoFit/>
          </a:bodyPr>
          <a:lstStyle/>
          <a:p>
            <a:r>
              <a:rPr lang="en-US" dirty="0"/>
              <a:t>For  Target 1 correlation matrix </a:t>
            </a:r>
          </a:p>
        </p:txBody>
      </p:sp>
      <p:sp>
        <p:nvSpPr>
          <p:cNvPr id="7" name="TextBox 6">
            <a:extLst>
              <a:ext uri="{FF2B5EF4-FFF2-40B4-BE49-F238E27FC236}">
                <a16:creationId xmlns:a16="http://schemas.microsoft.com/office/drawing/2014/main" id="{37F25738-292E-4074-9837-C16A61506C88}"/>
              </a:ext>
            </a:extLst>
          </p:cNvPr>
          <p:cNvSpPr txBox="1"/>
          <p:nvPr/>
        </p:nvSpPr>
        <p:spPr>
          <a:xfrm>
            <a:off x="7173797" y="75414"/>
            <a:ext cx="4374037" cy="369332"/>
          </a:xfrm>
          <a:prstGeom prst="rect">
            <a:avLst/>
          </a:prstGeom>
          <a:noFill/>
        </p:spPr>
        <p:txBody>
          <a:bodyPr wrap="square" rtlCol="0">
            <a:spAutoFit/>
          </a:bodyPr>
          <a:lstStyle/>
          <a:p>
            <a:r>
              <a:rPr lang="en-US" dirty="0"/>
              <a:t>For Target 0 correlation matrix</a:t>
            </a:r>
          </a:p>
        </p:txBody>
      </p:sp>
      <p:pic>
        <p:nvPicPr>
          <p:cNvPr id="8" name="Picture 7">
            <a:extLst>
              <a:ext uri="{FF2B5EF4-FFF2-40B4-BE49-F238E27FC236}">
                <a16:creationId xmlns:a16="http://schemas.microsoft.com/office/drawing/2014/main" id="{25533D75-AB6F-4400-83DF-115C063A0795}"/>
              </a:ext>
            </a:extLst>
          </p:cNvPr>
          <p:cNvPicPr>
            <a:picLocks noChangeAspect="1"/>
          </p:cNvPicPr>
          <p:nvPr/>
        </p:nvPicPr>
        <p:blipFill>
          <a:blip r:embed="rId3"/>
          <a:stretch>
            <a:fillRect/>
          </a:stretch>
        </p:blipFill>
        <p:spPr>
          <a:xfrm>
            <a:off x="6643441" y="463796"/>
            <a:ext cx="5114925" cy="2571750"/>
          </a:xfrm>
          <a:prstGeom prst="rect">
            <a:avLst/>
          </a:prstGeom>
        </p:spPr>
      </p:pic>
      <p:sp>
        <p:nvSpPr>
          <p:cNvPr id="9" name="TextBox 8">
            <a:extLst>
              <a:ext uri="{FF2B5EF4-FFF2-40B4-BE49-F238E27FC236}">
                <a16:creationId xmlns:a16="http://schemas.microsoft.com/office/drawing/2014/main" id="{4DEE4185-7791-4459-999C-632C3D09F00D}"/>
              </a:ext>
            </a:extLst>
          </p:cNvPr>
          <p:cNvSpPr txBox="1"/>
          <p:nvPr/>
        </p:nvSpPr>
        <p:spPr>
          <a:xfrm>
            <a:off x="433634" y="3247534"/>
            <a:ext cx="11114200" cy="3739485"/>
          </a:xfrm>
          <a:prstGeom prst="rect">
            <a:avLst/>
          </a:prstGeom>
          <a:noFill/>
        </p:spPr>
        <p:txBody>
          <a:bodyPr wrap="square" rtlCol="0">
            <a:spAutoFit/>
          </a:bodyPr>
          <a:lstStyle/>
          <a:p>
            <a:r>
              <a:rPr lang="en-US" dirty="0"/>
              <a:t>Observations :</a:t>
            </a:r>
          </a:p>
          <a:p>
            <a:endParaRPr lang="en-US" dirty="0"/>
          </a:p>
          <a:p>
            <a:pPr marL="342900" indent="-342900">
              <a:buFont typeface="+mj-lt"/>
              <a:buAutoNum type="arabicPeriod"/>
            </a:pPr>
            <a:r>
              <a:rPr lang="en-US" sz="1500" dirty="0"/>
              <a:t>FLAG_EMP_PHONE &amp; DAYS_EMPLOYED 0.999758,</a:t>
            </a:r>
          </a:p>
          <a:p>
            <a:pPr marL="342900" indent="-342900">
              <a:buFont typeface="+mj-lt"/>
              <a:buAutoNum type="arabicPeriod"/>
            </a:pPr>
            <a:r>
              <a:rPr lang="en-US" sz="1500" dirty="0"/>
              <a:t>OBS_60_CNT_SOCIAL_CIRCLE &amp; OBS_30_CNT_SOCIAL_CIRCLE 0.998508</a:t>
            </a:r>
          </a:p>
          <a:p>
            <a:pPr marL="342900" indent="-342900">
              <a:buFont typeface="+mj-lt"/>
              <a:buAutoNum type="arabicPeriod"/>
            </a:pPr>
            <a:r>
              <a:rPr lang="en-US" sz="1500" dirty="0"/>
              <a:t>FLOORSMAX_MEDI &amp; FLOORSMAX_AVG 0.997018</a:t>
            </a:r>
          </a:p>
          <a:p>
            <a:pPr marL="342900" indent="-342900">
              <a:buFont typeface="+mj-lt"/>
              <a:buAutoNum type="arabicPeriod"/>
            </a:pPr>
            <a:r>
              <a:rPr lang="en-US" sz="1500" dirty="0"/>
              <a:t>YEARS_BEGINEXPLUATATION_MEDI &amp; YEARS_BEGINEXPLUATATION_AVG 0.993582</a:t>
            </a:r>
          </a:p>
          <a:p>
            <a:pPr marL="342900" indent="-342900">
              <a:buFont typeface="+mj-lt"/>
              <a:buAutoNum type="arabicPeriod"/>
            </a:pPr>
            <a:r>
              <a:rPr lang="en-US" sz="1500" dirty="0"/>
              <a:t>FLOORSMAX_MEDI &amp; FLOORSMAX_MODE 0.988153</a:t>
            </a:r>
          </a:p>
          <a:p>
            <a:pPr marL="342900" indent="-342900">
              <a:buFont typeface="+mj-lt"/>
              <a:buAutoNum type="arabicPeriod"/>
            </a:pPr>
            <a:r>
              <a:rPr lang="en-US" sz="1500" dirty="0"/>
              <a:t>AMT_GOODS_PRICE &amp; AMT_CREDIT 0.987250</a:t>
            </a:r>
          </a:p>
          <a:p>
            <a:pPr marL="342900" indent="-342900">
              <a:buFont typeface="+mj-lt"/>
              <a:buAutoNum type="arabicPeriod"/>
            </a:pPr>
            <a:r>
              <a:rPr lang="en-US" sz="1500" dirty="0"/>
              <a:t>FLOORSMAX_MODE &amp; FLOORSMAX_AVG 0.985603</a:t>
            </a:r>
          </a:p>
          <a:p>
            <a:pPr marL="342900" indent="-342900">
              <a:buFont typeface="+mj-lt"/>
              <a:buAutoNum type="arabicPeriod"/>
            </a:pPr>
            <a:r>
              <a:rPr lang="en-US" sz="1500" dirty="0"/>
              <a:t>YEARS_BEGINEXPLUATATION_MODE &amp; YEARS_BEGINEXPLUATATION_AVG 0.971032</a:t>
            </a:r>
          </a:p>
          <a:p>
            <a:pPr marL="342900" indent="-342900">
              <a:buFont typeface="+mj-lt"/>
              <a:buAutoNum type="arabicPeriod"/>
            </a:pPr>
            <a:r>
              <a:rPr lang="en-US" sz="1500" dirty="0"/>
              <a:t>YEARS_BEGINEXPLUATATION_MEDI &amp;YEARS_BEGINEXPLUATATION_MODE 0.962064</a:t>
            </a:r>
          </a:p>
          <a:p>
            <a:pPr marL="342900" indent="-342900">
              <a:buFont typeface="+mj-lt"/>
              <a:buAutoNum type="arabicPeriod"/>
            </a:pPr>
            <a:r>
              <a:rPr lang="en-US" sz="1500" dirty="0"/>
              <a:t>REGION_RATING_CLIENT_W_CITY &amp; REGION_RATING_CLIENT 0.950149</a:t>
            </a:r>
          </a:p>
          <a:p>
            <a:endParaRPr lang="en-US" sz="1500" dirty="0"/>
          </a:p>
          <a:p>
            <a:r>
              <a:rPr lang="en-US" sz="1500" b="1" i="1" u="sng" dirty="0"/>
              <a:t>It can be inferred from the top 10 co-related columns that that Target 0 &amp; Target 1 dataset following the same pattern</a:t>
            </a:r>
            <a:r>
              <a:rPr lang="en-US" b="1" i="1" u="sng" dirty="0"/>
              <a:t>.</a:t>
            </a:r>
          </a:p>
          <a:p>
            <a:endParaRPr lang="en-US" dirty="0"/>
          </a:p>
        </p:txBody>
      </p:sp>
    </p:spTree>
    <p:extLst>
      <p:ext uri="{BB962C8B-B14F-4D97-AF65-F5344CB8AC3E}">
        <p14:creationId xmlns:p14="http://schemas.microsoft.com/office/powerpoint/2010/main" val="2735426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3A7C69-ACE3-4B63-BD4A-7DBD9318BB38}"/>
              </a:ext>
            </a:extLst>
          </p:cNvPr>
          <p:cNvSpPr>
            <a:spLocks noGrp="1"/>
          </p:cNvSpPr>
          <p:nvPr>
            <p:ph idx="1"/>
          </p:nvPr>
        </p:nvSpPr>
        <p:spPr>
          <a:xfrm>
            <a:off x="838200" y="301658"/>
            <a:ext cx="10515600" cy="5875305"/>
          </a:xfrm>
        </p:spPr>
        <p:txBody>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66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558776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E7A89D-218F-40AE-9807-BB1C2CC590DB}"/>
              </a:ext>
            </a:extLst>
          </p:cNvPr>
          <p:cNvSpPr>
            <a:spLocks noGrp="1" noChangeArrowheads="1"/>
          </p:cNvSpPr>
          <p:nvPr>
            <p:ph type="ctrTitle"/>
          </p:nvPr>
        </p:nvSpPr>
        <p:spPr bwMode="auto">
          <a:xfrm>
            <a:off x="5923936" y="3810234"/>
            <a:ext cx="6268064" cy="93268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2000" b="1" i="0" strike="noStrike" cap="none" normalizeH="0" baseline="0" dirty="0">
                <a:ln>
                  <a:noFill/>
                </a:ln>
                <a:effectLst/>
                <a:highlight>
                  <a:srgbClr val="C0C0C0"/>
                </a:highlight>
              </a:rPr>
              <a:t>NAME_CONTRACT_TYPE</a:t>
            </a:r>
            <a:r>
              <a:rPr kumimoji="0" lang="en-US" altLang="en-US" sz="2000" b="1" i="0" strike="noStrike" cap="none" normalizeH="0" baseline="0" dirty="0">
                <a:ln>
                  <a:noFill/>
                </a:ln>
                <a:effectLst/>
              </a:rPr>
              <a:t> </a:t>
            </a:r>
          </a:p>
        </p:txBody>
      </p:sp>
      <p:sp>
        <p:nvSpPr>
          <p:cNvPr id="3" name="Subtitle 2">
            <a:extLst>
              <a:ext uri="{FF2B5EF4-FFF2-40B4-BE49-F238E27FC236}">
                <a16:creationId xmlns:a16="http://schemas.microsoft.com/office/drawing/2014/main" id="{317F6965-3BE8-41AE-8C32-E20CEC88A594}"/>
              </a:ext>
            </a:extLst>
          </p:cNvPr>
          <p:cNvSpPr>
            <a:spLocks noGrp="1"/>
          </p:cNvSpPr>
          <p:nvPr>
            <p:ph type="subTitle" idx="1"/>
          </p:nvPr>
        </p:nvSpPr>
        <p:spPr>
          <a:xfrm>
            <a:off x="5923936" y="4979962"/>
            <a:ext cx="6268064" cy="1223889"/>
          </a:xfrm>
        </p:spPr>
        <p:txBody>
          <a:bodyPr>
            <a:normAutofit/>
          </a:bodyPr>
          <a:lstStyle/>
          <a:p>
            <a:pPr marL="342900" indent="-342900" algn="l">
              <a:buFont typeface="Arial" panose="020B0604020202020204" pitchFamily="34" charset="0"/>
              <a:buChar char="•"/>
            </a:pPr>
            <a:r>
              <a:rPr lang="en-GB" sz="2000" u="sng" dirty="0"/>
              <a:t>Identification if loan is cash or revolving-  As identified from the plots that Cash Loan default rate is less</a:t>
            </a:r>
          </a:p>
        </p:txBody>
      </p:sp>
      <p:pic>
        <p:nvPicPr>
          <p:cNvPr id="6" name="Picture 5" descr="A screenshot of a cell phone&#10;&#10;Description automatically generated">
            <a:extLst>
              <a:ext uri="{FF2B5EF4-FFF2-40B4-BE49-F238E27FC236}">
                <a16:creationId xmlns:a16="http://schemas.microsoft.com/office/drawing/2014/main" id="{D762256C-2B76-4D64-B5E8-77A13129D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68" y="0"/>
            <a:ext cx="12192000" cy="6916008"/>
          </a:xfrm>
          <a:prstGeom prst="rect">
            <a:avLst/>
          </a:prstGeom>
        </p:spPr>
      </p:pic>
    </p:spTree>
    <p:extLst>
      <p:ext uri="{BB962C8B-B14F-4D97-AF65-F5344CB8AC3E}">
        <p14:creationId xmlns:p14="http://schemas.microsoft.com/office/powerpoint/2010/main" val="3656079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E7A89D-218F-40AE-9807-BB1C2CC590DB}"/>
              </a:ext>
            </a:extLst>
          </p:cNvPr>
          <p:cNvSpPr>
            <a:spLocks noGrp="1" noChangeArrowheads="1"/>
          </p:cNvSpPr>
          <p:nvPr>
            <p:ph type="ctrTitle"/>
          </p:nvPr>
        </p:nvSpPr>
        <p:spPr bwMode="auto">
          <a:xfrm>
            <a:off x="6208542" y="3747457"/>
            <a:ext cx="6268064" cy="93268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lvl="0" eaLnBrk="0" fontAlgn="base" hangingPunct="0">
              <a:spcAft>
                <a:spcPct val="0"/>
              </a:spcAft>
            </a:pPr>
            <a:r>
              <a:rPr kumimoji="0" lang="en-US" altLang="en-US" sz="2000" b="0" i="0" strike="noStrike" cap="none" normalizeH="0" baseline="0" dirty="0">
                <a:ln>
                  <a:noFill/>
                </a:ln>
                <a:effectLst/>
                <a:highlight>
                  <a:srgbClr val="C0C0C0"/>
                </a:highlight>
              </a:rPr>
              <a:t>CODE_GENDER </a:t>
            </a:r>
          </a:p>
        </p:txBody>
      </p:sp>
      <p:sp>
        <p:nvSpPr>
          <p:cNvPr id="3" name="Subtitle 2">
            <a:extLst>
              <a:ext uri="{FF2B5EF4-FFF2-40B4-BE49-F238E27FC236}">
                <a16:creationId xmlns:a16="http://schemas.microsoft.com/office/drawing/2014/main" id="{317F6965-3BE8-41AE-8C32-E20CEC88A594}"/>
              </a:ext>
            </a:extLst>
          </p:cNvPr>
          <p:cNvSpPr>
            <a:spLocks noGrp="1"/>
          </p:cNvSpPr>
          <p:nvPr>
            <p:ph type="subTitle" idx="1"/>
          </p:nvPr>
        </p:nvSpPr>
        <p:spPr>
          <a:xfrm>
            <a:off x="6693159" y="4819239"/>
            <a:ext cx="5298830" cy="932688"/>
          </a:xfrm>
        </p:spPr>
        <p:txBody>
          <a:bodyPr>
            <a:normAutofit fontScale="85000" lnSpcReduction="10000"/>
          </a:bodyPr>
          <a:lstStyle/>
          <a:p>
            <a:pPr marL="342900" indent="-342900">
              <a:buFont typeface="Arial" panose="020B0604020202020204" pitchFamily="34" charset="0"/>
              <a:buChar char="•"/>
            </a:pPr>
            <a:r>
              <a:rPr lang="en-GB" sz="2000" dirty="0"/>
              <a:t>Gender of the client-  </a:t>
            </a:r>
            <a:r>
              <a:rPr lang="en-GB" dirty="0"/>
              <a:t>Less number of males(</a:t>
            </a:r>
            <a:r>
              <a:rPr lang="en-GB" dirty="0" err="1"/>
              <a:t>hist</a:t>
            </a:r>
            <a:r>
              <a:rPr lang="en-GB" dirty="0"/>
              <a:t> plot) take loan but the defaulters are higher in case of males(</a:t>
            </a:r>
            <a:r>
              <a:rPr lang="en-GB" dirty="0" err="1"/>
              <a:t>dist</a:t>
            </a:r>
            <a:r>
              <a:rPr lang="en-GB" dirty="0"/>
              <a:t> plot).</a:t>
            </a:r>
            <a:endParaRPr lang="en-GB" sz="2000" dirty="0"/>
          </a:p>
        </p:txBody>
      </p:sp>
      <p:pic>
        <p:nvPicPr>
          <p:cNvPr id="5" name="Picture 4" descr="A screenshot of a cell phone&#10;&#10;Description automatically generated">
            <a:extLst>
              <a:ext uri="{FF2B5EF4-FFF2-40B4-BE49-F238E27FC236}">
                <a16:creationId xmlns:a16="http://schemas.microsoft.com/office/drawing/2014/main" id="{FDE7ACAD-1066-4F16-90BC-98BCBD87E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6270"/>
            <a:ext cx="12191999" cy="6914270"/>
          </a:xfrm>
          <a:prstGeom prst="rect">
            <a:avLst/>
          </a:prstGeom>
        </p:spPr>
      </p:pic>
    </p:spTree>
    <p:extLst>
      <p:ext uri="{BB962C8B-B14F-4D97-AF65-F5344CB8AC3E}">
        <p14:creationId xmlns:p14="http://schemas.microsoft.com/office/powerpoint/2010/main" val="2070549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E7A89D-218F-40AE-9807-BB1C2CC590DB}"/>
              </a:ext>
            </a:extLst>
          </p:cNvPr>
          <p:cNvSpPr>
            <a:spLocks noGrp="1" noChangeArrowheads="1"/>
          </p:cNvSpPr>
          <p:nvPr>
            <p:ph type="ctrTitle"/>
          </p:nvPr>
        </p:nvSpPr>
        <p:spPr bwMode="auto">
          <a:xfrm>
            <a:off x="6208542" y="3747457"/>
            <a:ext cx="6268064" cy="93268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lvl="0" eaLnBrk="0" fontAlgn="base" hangingPunct="0">
              <a:spcAft>
                <a:spcPct val="0"/>
              </a:spcAft>
            </a:pPr>
            <a:r>
              <a:rPr kumimoji="0" lang="en-US" altLang="en-US" sz="2000" b="0" i="0" strike="noStrike" cap="none" normalizeH="0" baseline="0" dirty="0">
                <a:ln>
                  <a:noFill/>
                </a:ln>
                <a:effectLst/>
                <a:highlight>
                  <a:srgbClr val="C0C0C0"/>
                </a:highlight>
              </a:rPr>
              <a:t>FLAG_OWN_CAR</a:t>
            </a:r>
            <a:r>
              <a:rPr kumimoji="0" lang="en-US" altLang="en-US" sz="4800" b="0" i="0" strike="noStrike" cap="none" normalizeH="0" baseline="0" dirty="0">
                <a:ln>
                  <a:noFill/>
                </a:ln>
                <a:effectLst/>
                <a:highlight>
                  <a:srgbClr val="C0C0C0"/>
                </a:highlight>
              </a:rPr>
              <a:t> </a:t>
            </a:r>
          </a:p>
        </p:txBody>
      </p:sp>
      <p:sp>
        <p:nvSpPr>
          <p:cNvPr id="3" name="Subtitle 2">
            <a:extLst>
              <a:ext uri="{FF2B5EF4-FFF2-40B4-BE49-F238E27FC236}">
                <a16:creationId xmlns:a16="http://schemas.microsoft.com/office/drawing/2014/main" id="{317F6965-3BE8-41AE-8C32-E20CEC88A594}"/>
              </a:ext>
            </a:extLst>
          </p:cNvPr>
          <p:cNvSpPr>
            <a:spLocks noGrp="1"/>
          </p:cNvSpPr>
          <p:nvPr>
            <p:ph type="subTitle" idx="1"/>
          </p:nvPr>
        </p:nvSpPr>
        <p:spPr>
          <a:xfrm>
            <a:off x="6693159" y="4819239"/>
            <a:ext cx="5298830" cy="932688"/>
          </a:xfrm>
        </p:spPr>
        <p:txBody>
          <a:bodyPr>
            <a:normAutofit/>
          </a:bodyPr>
          <a:lstStyle/>
          <a:p>
            <a:pPr marL="342900" indent="-342900">
              <a:buFont typeface="Arial" panose="020B0604020202020204" pitchFamily="34" charset="0"/>
              <a:buChar char="•"/>
            </a:pPr>
            <a:r>
              <a:rPr lang="en-GB" sz="2000" dirty="0"/>
              <a:t>Flag if the client owns a car-  As identified from the plots that the car owners defaulter rate higher then who are not a car owner. </a:t>
            </a:r>
          </a:p>
        </p:txBody>
      </p:sp>
      <p:sp>
        <p:nvSpPr>
          <p:cNvPr id="2" name="Rectangle 1">
            <a:extLst>
              <a:ext uri="{FF2B5EF4-FFF2-40B4-BE49-F238E27FC236}">
                <a16:creationId xmlns:a16="http://schemas.microsoft.com/office/drawing/2014/main" id="{C3A6ECF2-32D9-4B97-9E98-76D256CDAC5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descr="A screenshot of a cell phone&#10;&#10;Description automatically generated">
            <a:extLst>
              <a:ext uri="{FF2B5EF4-FFF2-40B4-BE49-F238E27FC236}">
                <a16:creationId xmlns:a16="http://schemas.microsoft.com/office/drawing/2014/main" id="{F19F9CF9-6180-4CCE-9F10-6A08EB0D3E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254524"/>
            <a:ext cx="12122164" cy="6513376"/>
          </a:xfrm>
          <a:prstGeom prst="rect">
            <a:avLst/>
          </a:prstGeom>
        </p:spPr>
      </p:pic>
    </p:spTree>
    <p:extLst>
      <p:ext uri="{BB962C8B-B14F-4D97-AF65-F5344CB8AC3E}">
        <p14:creationId xmlns:p14="http://schemas.microsoft.com/office/powerpoint/2010/main" val="579095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E7A89D-218F-40AE-9807-BB1C2CC590DB}"/>
              </a:ext>
            </a:extLst>
          </p:cNvPr>
          <p:cNvSpPr>
            <a:spLocks noGrp="1" noChangeArrowheads="1"/>
          </p:cNvSpPr>
          <p:nvPr>
            <p:ph type="ctrTitle"/>
          </p:nvPr>
        </p:nvSpPr>
        <p:spPr bwMode="auto">
          <a:xfrm>
            <a:off x="6208542" y="3747457"/>
            <a:ext cx="6268064" cy="93268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lvl="0" eaLnBrk="0" fontAlgn="base" hangingPunct="0">
              <a:spcAft>
                <a:spcPct val="0"/>
              </a:spcAft>
            </a:pPr>
            <a:r>
              <a:rPr kumimoji="0" lang="en-US" altLang="en-US" sz="2000" b="0" i="0" strike="noStrike" cap="none" normalizeH="0" baseline="0" dirty="0">
                <a:ln>
                  <a:noFill/>
                </a:ln>
                <a:effectLst/>
                <a:highlight>
                  <a:srgbClr val="C0C0C0"/>
                </a:highlight>
              </a:rPr>
              <a:t>FLAG_OWN_REALTY </a:t>
            </a:r>
          </a:p>
        </p:txBody>
      </p:sp>
      <p:sp>
        <p:nvSpPr>
          <p:cNvPr id="3" name="Subtitle 2">
            <a:extLst>
              <a:ext uri="{FF2B5EF4-FFF2-40B4-BE49-F238E27FC236}">
                <a16:creationId xmlns:a16="http://schemas.microsoft.com/office/drawing/2014/main" id="{317F6965-3BE8-41AE-8C32-E20CEC88A594}"/>
              </a:ext>
            </a:extLst>
          </p:cNvPr>
          <p:cNvSpPr>
            <a:spLocks noGrp="1"/>
          </p:cNvSpPr>
          <p:nvPr>
            <p:ph type="subTitle" idx="1"/>
          </p:nvPr>
        </p:nvSpPr>
        <p:spPr>
          <a:xfrm>
            <a:off x="6693159" y="4819239"/>
            <a:ext cx="5298830" cy="932688"/>
          </a:xfrm>
        </p:spPr>
        <p:txBody>
          <a:bodyPr>
            <a:normAutofit fontScale="92500"/>
          </a:bodyPr>
          <a:lstStyle/>
          <a:p>
            <a:pPr marL="342900" indent="-342900">
              <a:buFont typeface="Arial" panose="020B0604020202020204" pitchFamily="34" charset="0"/>
              <a:buChar char="•"/>
            </a:pPr>
            <a:r>
              <a:rPr lang="en-GB" sz="2000" dirty="0"/>
              <a:t>Flag if client owns a house or flat-  As identified from the plots that the flat owners defaulter rate higher then who are not a flat owner. </a:t>
            </a:r>
          </a:p>
        </p:txBody>
      </p:sp>
      <p:sp>
        <p:nvSpPr>
          <p:cNvPr id="2" name="Rectangle 1">
            <a:extLst>
              <a:ext uri="{FF2B5EF4-FFF2-40B4-BE49-F238E27FC236}">
                <a16:creationId xmlns:a16="http://schemas.microsoft.com/office/drawing/2014/main" id="{C3A6ECF2-32D9-4B97-9E98-76D256CDAC5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6" name="Picture 5" descr="A screenshot of a cell phone&#10;&#10;Description automatically generated">
            <a:extLst>
              <a:ext uri="{FF2B5EF4-FFF2-40B4-BE49-F238E27FC236}">
                <a16:creationId xmlns:a16="http://schemas.microsoft.com/office/drawing/2014/main" id="{33D7D873-1086-4621-BC61-2E9268FA9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77" y="0"/>
            <a:ext cx="11227323" cy="6858000"/>
          </a:xfrm>
          <a:prstGeom prst="rect">
            <a:avLst/>
          </a:prstGeom>
        </p:spPr>
      </p:pic>
    </p:spTree>
    <p:extLst>
      <p:ext uri="{BB962C8B-B14F-4D97-AF65-F5344CB8AC3E}">
        <p14:creationId xmlns:p14="http://schemas.microsoft.com/office/powerpoint/2010/main" val="356088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E7A89D-218F-40AE-9807-BB1C2CC590DB}"/>
              </a:ext>
            </a:extLst>
          </p:cNvPr>
          <p:cNvSpPr>
            <a:spLocks noGrp="1" noChangeArrowheads="1"/>
          </p:cNvSpPr>
          <p:nvPr>
            <p:ph type="ctrTitle"/>
          </p:nvPr>
        </p:nvSpPr>
        <p:spPr bwMode="auto">
          <a:xfrm>
            <a:off x="6208542" y="3747457"/>
            <a:ext cx="6268064" cy="93268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lvl="0" eaLnBrk="0" fontAlgn="base" hangingPunct="0">
              <a:spcAft>
                <a:spcPct val="0"/>
              </a:spcAft>
            </a:pPr>
            <a:r>
              <a:rPr kumimoji="0" lang="en-US" altLang="en-US" sz="2000" b="0" i="0" strike="noStrike" cap="none" normalizeH="0" baseline="0" dirty="0">
                <a:ln>
                  <a:noFill/>
                </a:ln>
                <a:effectLst/>
                <a:highlight>
                  <a:srgbClr val="C0C0C0"/>
                </a:highlight>
              </a:rPr>
              <a:t>NAME_TYPE_SUITE</a:t>
            </a:r>
          </a:p>
        </p:txBody>
      </p:sp>
      <p:sp>
        <p:nvSpPr>
          <p:cNvPr id="3" name="Subtitle 2">
            <a:extLst>
              <a:ext uri="{FF2B5EF4-FFF2-40B4-BE49-F238E27FC236}">
                <a16:creationId xmlns:a16="http://schemas.microsoft.com/office/drawing/2014/main" id="{317F6965-3BE8-41AE-8C32-E20CEC88A594}"/>
              </a:ext>
            </a:extLst>
          </p:cNvPr>
          <p:cNvSpPr>
            <a:spLocks noGrp="1"/>
          </p:cNvSpPr>
          <p:nvPr>
            <p:ph type="subTitle" idx="1"/>
          </p:nvPr>
        </p:nvSpPr>
        <p:spPr>
          <a:xfrm>
            <a:off x="6693159" y="4819239"/>
            <a:ext cx="5298830" cy="932688"/>
          </a:xfrm>
        </p:spPr>
        <p:txBody>
          <a:bodyPr>
            <a:normAutofit fontScale="92500" lnSpcReduction="20000"/>
          </a:bodyPr>
          <a:lstStyle/>
          <a:p>
            <a:pPr marL="342900" indent="-342900" algn="l">
              <a:buFont typeface="Arial" panose="020B0604020202020204" pitchFamily="34" charset="0"/>
              <a:buChar char="•"/>
            </a:pPr>
            <a:r>
              <a:rPr lang="en-GB" sz="2000" dirty="0"/>
              <a:t>Who was accompanying client when he was applying for the loan-  As identified from the plots that the those who unaccompanied has higher defaulter rate.</a:t>
            </a:r>
          </a:p>
        </p:txBody>
      </p:sp>
      <p:sp>
        <p:nvSpPr>
          <p:cNvPr id="2" name="Rectangle 1">
            <a:extLst>
              <a:ext uri="{FF2B5EF4-FFF2-40B4-BE49-F238E27FC236}">
                <a16:creationId xmlns:a16="http://schemas.microsoft.com/office/drawing/2014/main" id="{C3A6ECF2-32D9-4B97-9E98-76D256CDAC5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7" name="Picture 6" descr="A screenshot of a cell phone&#10;&#10;Description automatically generated">
            <a:extLst>
              <a:ext uri="{FF2B5EF4-FFF2-40B4-BE49-F238E27FC236}">
                <a16:creationId xmlns:a16="http://schemas.microsoft.com/office/drawing/2014/main" id="{9B764B15-75FF-4997-A9A4-0A73056B0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68" y="0"/>
            <a:ext cx="12093063" cy="6858000"/>
          </a:xfrm>
          <a:prstGeom prst="rect">
            <a:avLst/>
          </a:prstGeom>
        </p:spPr>
      </p:pic>
    </p:spTree>
    <p:extLst>
      <p:ext uri="{BB962C8B-B14F-4D97-AF65-F5344CB8AC3E}">
        <p14:creationId xmlns:p14="http://schemas.microsoft.com/office/powerpoint/2010/main" val="3549398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AE7A89D-218F-40AE-9807-BB1C2CC590DB}"/>
              </a:ext>
            </a:extLst>
          </p:cNvPr>
          <p:cNvSpPr>
            <a:spLocks noGrp="1" noChangeArrowheads="1"/>
          </p:cNvSpPr>
          <p:nvPr>
            <p:ph type="ctrTitle"/>
          </p:nvPr>
        </p:nvSpPr>
        <p:spPr bwMode="auto">
          <a:xfrm>
            <a:off x="6208542" y="3747457"/>
            <a:ext cx="6268064" cy="93268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lvl="0" eaLnBrk="0" fontAlgn="base" hangingPunct="0">
              <a:spcAft>
                <a:spcPct val="0"/>
              </a:spcAft>
            </a:pPr>
            <a:r>
              <a:rPr kumimoji="0" lang="en-US" altLang="en-US" sz="2000" b="0" i="0" strike="noStrike" cap="none" normalizeH="0" baseline="0" dirty="0">
                <a:ln>
                  <a:noFill/>
                </a:ln>
                <a:effectLst/>
                <a:highlight>
                  <a:srgbClr val="C0C0C0"/>
                </a:highlight>
              </a:rPr>
              <a:t>NAME_INCOME_TYPE</a:t>
            </a:r>
          </a:p>
        </p:txBody>
      </p:sp>
      <p:sp>
        <p:nvSpPr>
          <p:cNvPr id="3" name="Subtitle 2">
            <a:extLst>
              <a:ext uri="{FF2B5EF4-FFF2-40B4-BE49-F238E27FC236}">
                <a16:creationId xmlns:a16="http://schemas.microsoft.com/office/drawing/2014/main" id="{317F6965-3BE8-41AE-8C32-E20CEC88A594}"/>
              </a:ext>
            </a:extLst>
          </p:cNvPr>
          <p:cNvSpPr>
            <a:spLocks noGrp="1"/>
          </p:cNvSpPr>
          <p:nvPr>
            <p:ph type="subTitle" idx="1"/>
          </p:nvPr>
        </p:nvSpPr>
        <p:spPr>
          <a:xfrm>
            <a:off x="6693159" y="4819239"/>
            <a:ext cx="5298830" cy="1722238"/>
          </a:xfrm>
        </p:spPr>
        <p:txBody>
          <a:bodyPr>
            <a:normAutofit/>
          </a:bodyPr>
          <a:lstStyle/>
          <a:p>
            <a:pPr marL="342900" indent="-342900" algn="l">
              <a:buFont typeface="Arial" panose="020B0604020202020204" pitchFamily="34" charset="0"/>
              <a:buChar char="•"/>
            </a:pPr>
            <a:r>
              <a:rPr lang="en-GB" sz="1900" dirty="0"/>
              <a:t>Clients income type (businessman, working, maternity leave,…)-  As identified from the plots that the those who are working has higher defaulter rate.</a:t>
            </a:r>
          </a:p>
          <a:p>
            <a:pPr marL="342900" indent="-342900" algn="l">
              <a:buFont typeface="Arial" panose="020B0604020202020204" pitchFamily="34" charset="0"/>
              <a:buChar char="•"/>
            </a:pPr>
            <a:r>
              <a:rPr lang="en-GB" sz="1900" dirty="0"/>
              <a:t>Pensioner defaulter is lower than non-defaulter.</a:t>
            </a:r>
          </a:p>
          <a:p>
            <a:pPr marL="342900" indent="-342900" algn="l">
              <a:buFont typeface="Arial" panose="020B0604020202020204" pitchFamily="34" charset="0"/>
              <a:buChar char="•"/>
            </a:pPr>
            <a:endParaRPr lang="en-GB" sz="2000" dirty="0"/>
          </a:p>
        </p:txBody>
      </p:sp>
      <p:sp>
        <p:nvSpPr>
          <p:cNvPr id="2" name="Rectangle 1">
            <a:extLst>
              <a:ext uri="{FF2B5EF4-FFF2-40B4-BE49-F238E27FC236}">
                <a16:creationId xmlns:a16="http://schemas.microsoft.com/office/drawing/2014/main" id="{C3A6ECF2-32D9-4B97-9E98-76D256CDAC5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6" name="Picture 5" descr="A screenshot of a cell phone&#10;&#10;Description automatically generated">
            <a:extLst>
              <a:ext uri="{FF2B5EF4-FFF2-40B4-BE49-F238E27FC236}">
                <a16:creationId xmlns:a16="http://schemas.microsoft.com/office/drawing/2014/main" id="{D58A2CA7-392A-49B8-BCF0-551ABAC33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Tree>
    <p:extLst>
      <p:ext uri="{BB962C8B-B14F-4D97-AF65-F5344CB8AC3E}">
        <p14:creationId xmlns:p14="http://schemas.microsoft.com/office/powerpoint/2010/main" val="3724696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1237</Words>
  <Application>Microsoft Office PowerPoint</Application>
  <PresentationFormat>Widescreen</PresentationFormat>
  <Paragraphs>103</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CIDFont+F1</vt:lpstr>
      <vt:lpstr>CIDFont+F2</vt:lpstr>
      <vt:lpstr>CIDFont+F3</vt:lpstr>
      <vt:lpstr>Courier New</vt:lpstr>
      <vt:lpstr>Office Theme</vt:lpstr>
      <vt:lpstr>Credit EDA Case Study DS C17  </vt:lpstr>
      <vt:lpstr>PowerPoint Presentation</vt:lpstr>
      <vt:lpstr>PowerPoint Presentation</vt:lpstr>
      <vt:lpstr>NAME_CONTRACT_TYPE </vt:lpstr>
      <vt:lpstr>CODE_GENDER </vt:lpstr>
      <vt:lpstr>FLAG_OWN_CAR </vt:lpstr>
      <vt:lpstr>FLAG_OWN_REALTY </vt:lpstr>
      <vt:lpstr>NAME_TYPE_SUITE</vt:lpstr>
      <vt:lpstr>NAME_INCOME_TYPE</vt:lpstr>
      <vt:lpstr>NAME_EDUCATION_TYPE</vt:lpstr>
      <vt:lpstr>NAME_FAMILY_STATUS</vt:lpstr>
      <vt:lpstr>NAME_HOUSING_TYPE</vt:lpstr>
      <vt:lpstr>OCCUPATION_TYPE</vt:lpstr>
      <vt:lpstr>WEEKDAY_APPR_PROCESS_START</vt:lpstr>
      <vt:lpstr>ORGANIZATION_TYPE</vt:lpstr>
      <vt:lpstr>AMT_CREDIT</vt:lpstr>
      <vt:lpstr>AMT_INCOME_TOTAL</vt:lpstr>
      <vt:lpstr>AMT_ANNUITY</vt:lpstr>
      <vt:lpstr>DAYS_BIRTH</vt:lpstr>
      <vt:lpstr>DAYS_EMPLOYED</vt:lpstr>
      <vt:lpstr>Analysis Using the Previous Application Data </vt:lpstr>
      <vt:lpstr> Column Reference- NAME_EDUCATION_TYPE &amp; NAME_CONTRACT_STATUS</vt:lpstr>
      <vt:lpstr> Column Reference- Name_FAMILY_STATUS &amp; NAME_CONTRACT_STATUS</vt:lpstr>
      <vt:lpstr> Column Reference- Name_HOUSING_TYPE &amp; NAME_CONTRACT_STATUS</vt:lpstr>
      <vt:lpstr> Column Reference- ORGANIZATION_TYPE &amp; NAME_CONTRACT_STATUS</vt:lpstr>
      <vt:lpstr> Column Reference- ORGANIZATION_TYPE &amp; NAME_CONTRACT_STATUS</vt:lpstr>
      <vt:lpstr>Correlation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 DS C17  </dc:title>
  <dc:creator>Rituparna Das</dc:creator>
  <cp:lastModifiedBy>Amol Kulkarni</cp:lastModifiedBy>
  <cp:revision>15</cp:revision>
  <dcterms:created xsi:type="dcterms:W3CDTF">2020-05-04T10:30:59Z</dcterms:created>
  <dcterms:modified xsi:type="dcterms:W3CDTF">2020-05-04T12:53:37Z</dcterms:modified>
</cp:coreProperties>
</file>