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4" r:id="rId1"/>
  </p:sldMasterIdLst>
  <p:notesMasterIdLst>
    <p:notesMasterId r:id="rId26"/>
  </p:notesMasterIdLst>
  <p:sldIdLst>
    <p:sldId id="256" r:id="rId2"/>
    <p:sldId id="271" r:id="rId3"/>
    <p:sldId id="274" r:id="rId4"/>
    <p:sldId id="275" r:id="rId5"/>
    <p:sldId id="276" r:id="rId6"/>
    <p:sldId id="286" r:id="rId7"/>
    <p:sldId id="287" r:id="rId8"/>
    <p:sldId id="257" r:id="rId9"/>
    <p:sldId id="260" r:id="rId10"/>
    <p:sldId id="285" r:id="rId11"/>
    <p:sldId id="277" r:id="rId12"/>
    <p:sldId id="261" r:id="rId13"/>
    <p:sldId id="284" r:id="rId14"/>
    <p:sldId id="278" r:id="rId15"/>
    <p:sldId id="262" r:id="rId16"/>
    <p:sldId id="282" r:id="rId17"/>
    <p:sldId id="279" r:id="rId18"/>
    <p:sldId id="263" r:id="rId19"/>
    <p:sldId id="283" r:id="rId20"/>
    <p:sldId id="280" r:id="rId21"/>
    <p:sldId id="272" r:id="rId22"/>
    <p:sldId id="269" r:id="rId23"/>
    <p:sldId id="27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9C0321-3F8D-C143-9A9E-804CA6DFCA11}">
          <p14:sldIdLst>
            <p14:sldId id="256"/>
            <p14:sldId id="271"/>
            <p14:sldId id="274"/>
            <p14:sldId id="275"/>
            <p14:sldId id="276"/>
            <p14:sldId id="286"/>
            <p14:sldId id="287"/>
            <p14:sldId id="257"/>
            <p14:sldId id="260"/>
            <p14:sldId id="285"/>
            <p14:sldId id="277"/>
            <p14:sldId id="261"/>
            <p14:sldId id="284"/>
            <p14:sldId id="278"/>
            <p14:sldId id="262"/>
            <p14:sldId id="282"/>
            <p14:sldId id="279"/>
            <p14:sldId id="263"/>
            <p14:sldId id="283"/>
            <p14:sldId id="280"/>
            <p14:sldId id="272"/>
          </p14:sldIdLst>
        </p14:section>
        <p14:section name="Untitled Section" id="{C7C6A135-FF45-3046-8974-1F65CAC4DEAD}">
          <p14:sldIdLst>
            <p14:sldId id="269"/>
            <p14:sldId id="27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599"/>
  </p:normalViewPr>
  <p:slideViewPr>
    <p:cSldViewPr snapToGrid="0" snapToObjects="1">
      <p:cViewPr>
        <p:scale>
          <a:sx n="73" d="100"/>
          <a:sy n="73" d="100"/>
        </p:scale>
        <p:origin x="1528" y="888"/>
      </p:cViewPr>
      <p:guideLst/>
    </p:cSldViewPr>
  </p:slideViewPr>
  <p:outlineViewPr>
    <p:cViewPr>
      <p:scale>
        <a:sx n="33" d="100"/>
        <a:sy n="33" d="100"/>
      </p:scale>
      <p:origin x="0" y="-45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FFD2C-6565-4797-8E83-1E492ABA221E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7EFE5-8B5F-4850-B645-D40D5F56E03C}" type="pres">
      <dgm:prSet presAssocID="{2CEFFD2C-6565-4797-8E83-1E492ABA221E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6E2EC63-D620-473A-A7D3-865EC22AF5F2}" type="presOf" srcId="{2CEFFD2C-6565-4797-8E83-1E492ABA221E}" destId="{6937EFE5-8B5F-4850-B645-D40D5F56E03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0CCC-38BF-2C41-AEFA-DEC440830D6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75DAF-85B5-864C-9A1E-CFBC2AD9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0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5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0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8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2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2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4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6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4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samvat</a:t>
            </a:r>
            <a:r>
              <a:rPr lang="en-US" dirty="0" smtClean="0"/>
              <a:t>/</a:t>
            </a:r>
            <a:r>
              <a:rPr lang="en-US" dirty="0" err="1" smtClean="0"/>
              <a:t>ivmooc</a:t>
            </a:r>
            <a:r>
              <a:rPr lang="en-US" dirty="0" smtClean="0"/>
              <a:t>-</a:t>
            </a:r>
            <a:r>
              <a:rPr lang="en-US" dirty="0" err="1" smtClean="0"/>
              <a:t>gdelt</a:t>
            </a:r>
            <a:r>
              <a:rPr lang="en-US" dirty="0" smtClean="0"/>
              <a:t>-project/blob/master/The%20GDELT%20Project%20-%20Final%20Report.pdf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75DAF-85B5-864C-9A1E-CFBC2AD948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4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16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3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6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6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2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3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CD95B3-3220-3A42-9EBA-0079CDADCB04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89304D-E000-8241-88F5-CE9212B7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  <p:sldLayoutId id="2147484466" r:id="rId12"/>
    <p:sldLayoutId id="2147484467" r:id="rId13"/>
    <p:sldLayoutId id="2147484468" r:id="rId14"/>
    <p:sldLayoutId id="2147484469" r:id="rId15"/>
    <p:sldLayoutId id="2147484470" r:id="rId16"/>
    <p:sldLayoutId id="214748447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hyperlink" Target="https://public.tableau.com/profile/samvat.rastogi#!/vizhome/ComprehensiveInsightsonGlobalNewsImagery-Visualization1/Dashboard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s://samvat.github.io/ivmooc-gdelt-project/Visualization2.pdf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public.tableau.com/profile/samvat.rastogi#!/vizhome/ComprehensiveInsightsonGlobalNewsImagery-Visualization3/Dashboard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hyperlink" Target="https://public.tableau.com/profile/samvat.rastogi#!/vizhome/ComprehensiveInsightsonGlobalNewsImagery-Visualization4/Dashboard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deltproject.org/announcing-the-new-gdelt-visual-global-knowledge-graph-vgkg" TargetMode="External"/><Relationship Id="rId4" Type="http://schemas.openxmlformats.org/officeDocument/2006/relationships/hyperlink" Target="http://blog.gdeltproject.org/gdelt-daily-trend-reports/" TargetMode="External"/><Relationship Id="rId5" Type="http://schemas.openxmlformats.org/officeDocument/2006/relationships/hyperlink" Target="https://www.forbes.com/sites/kalevleetaru/2017/02/21/visual-geocoding-a-quarter-billion-global-news-photographs-using-googles-deep-learning-api/#68bf7a1217fa" TargetMode="External"/><Relationship Id="rId6" Type="http://schemas.openxmlformats.org/officeDocument/2006/relationships/hyperlink" Target="https://www.forbes.com/sites/kalevleetaru/2017/02/22/mapping-global-happiness-in-2016-through-a-quarter-billion-news-articles/#4141a764269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gquery.cloud.google.com/table/gdelt-bq:gdeltv2.cloudvis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wafa.ps/ar_page.aspx?id=RcYwVMa695154680682aRcYwV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151" y="597876"/>
            <a:ext cx="10828034" cy="24618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sz="4400" b="1" dirty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53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>Visualizing Our Global World</a:t>
            </a:r>
            <a:br>
              <a:rPr lang="en-US" sz="53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/>
            </a:r>
            <a:br>
              <a:rPr lang="en-US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</a:br>
            <a:r>
              <a:rPr lang="en-US" sz="3600" b="1" dirty="0" smtClean="0">
                <a:effectLst>
                  <a:outerShdw blurRad="50800" dist="50800" dir="5400000" algn="ctr" rotWithShape="0">
                    <a:srgbClr val="7030A0">
                      <a:alpha val="65000"/>
                    </a:srgbClr>
                  </a:outerShdw>
                </a:effectLst>
                <a:latin typeface="+mn-lt"/>
              </a:rPr>
              <a:t>Comprehensive Insights on Global News Imagery</a:t>
            </a:r>
            <a:endParaRPr lang="en-US" b="1" dirty="0">
              <a:effectLst>
                <a:outerShdw blurRad="50800" dist="50800" dir="5400000" algn="ctr" rotWithShape="0">
                  <a:srgbClr val="7030A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467" y="1337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848151" y="4158495"/>
            <a:ext cx="28840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Authorship</a:t>
            </a:r>
            <a:r>
              <a:rPr lang="en-US" b="1" dirty="0">
                <a:cs typeface="Arial" panose="020B0604020202020204" pitchFamily="34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Samvat</a:t>
            </a:r>
            <a:r>
              <a:rPr lang="en-US" dirty="0"/>
              <a:t> Rastogi</a:t>
            </a:r>
          </a:p>
          <a:p>
            <a:r>
              <a:rPr lang="en-US" dirty="0" err="1"/>
              <a:t>Nirad</a:t>
            </a:r>
            <a:r>
              <a:rPr lang="en-US" dirty="0"/>
              <a:t> Ranjan </a:t>
            </a:r>
            <a:r>
              <a:rPr lang="en-US" dirty="0" err="1"/>
              <a:t>Parhi</a:t>
            </a:r>
            <a:endParaRPr lang="en-US" dirty="0"/>
          </a:p>
          <a:p>
            <a:r>
              <a:rPr lang="en-US" dirty="0" err="1"/>
              <a:t>Sneha</a:t>
            </a:r>
            <a:r>
              <a:rPr lang="en-US" dirty="0"/>
              <a:t> Lakshmi </a:t>
            </a:r>
            <a:r>
              <a:rPr lang="en-US" dirty="0" err="1"/>
              <a:t>Nyayapati</a:t>
            </a:r>
            <a:endParaRPr lang="en-US" dirty="0"/>
          </a:p>
          <a:p>
            <a:r>
              <a:rPr lang="en-US" dirty="0"/>
              <a:t>Sreya Chakrabarti</a:t>
            </a:r>
          </a:p>
          <a:p>
            <a:r>
              <a:rPr lang="en-US" dirty="0" err="1"/>
              <a:t>Niketh</a:t>
            </a:r>
            <a:r>
              <a:rPr lang="en-US" dirty="0"/>
              <a:t> Shetty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156430"/>
            <a:ext cx="9410700" cy="52596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961185"/>
            <a:ext cx="1084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https://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public.tableau.com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/profile/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samvat.rastogi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#!/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vizhome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/ComprehensiveInsightsonGlobalNewsImagery-Visualization1/Dashboard1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>
                  <a:alpha val="9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48177"/>
            <a:ext cx="10364451" cy="1596177"/>
          </a:xfrm>
        </p:spPr>
        <p:txBody>
          <a:bodyPr/>
          <a:lstStyle/>
          <a:p>
            <a:r>
              <a:rPr lang="en-US" dirty="0" smtClean="0"/>
              <a:t>Insights </a:t>
            </a:r>
            <a:r>
              <a:rPr lang="en-US" dirty="0"/>
              <a:t>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73657"/>
            <a:ext cx="10363826" cy="3424107"/>
          </a:xfrm>
        </p:spPr>
        <p:txBody>
          <a:bodyPr>
            <a:normAutofit/>
          </a:bodyPr>
          <a:lstStyle/>
          <a:p>
            <a:r>
              <a:rPr lang="en-US" cap="none" dirty="0"/>
              <a:t>The label </a:t>
            </a:r>
            <a:r>
              <a:rPr lang="en-US" b="1" cap="none" dirty="0" smtClean="0"/>
              <a:t>person</a:t>
            </a:r>
            <a:r>
              <a:rPr lang="en-US" cap="none" dirty="0" smtClean="0"/>
              <a:t> </a:t>
            </a:r>
            <a:r>
              <a:rPr lang="en-US" cap="none" dirty="0"/>
              <a:t>is most frequently occurring in all the news articles </a:t>
            </a:r>
            <a:r>
              <a:rPr lang="en-US" cap="none" dirty="0" smtClean="0"/>
              <a:t>over the time range</a:t>
            </a:r>
            <a:endParaRPr lang="en-US" cap="none" dirty="0"/>
          </a:p>
          <a:p>
            <a:r>
              <a:rPr lang="en-US" cap="none" dirty="0"/>
              <a:t>Other frequently occurring labels are - </a:t>
            </a:r>
            <a:r>
              <a:rPr lang="en-US" b="1" cap="none" dirty="0"/>
              <a:t>people</a:t>
            </a:r>
            <a:r>
              <a:rPr lang="en-US" cap="none" dirty="0"/>
              <a:t>, </a:t>
            </a:r>
            <a:r>
              <a:rPr lang="en-US" b="1" cap="none" dirty="0"/>
              <a:t>profession</a:t>
            </a:r>
            <a:r>
              <a:rPr lang="en-US" cap="none" dirty="0"/>
              <a:t>, </a:t>
            </a:r>
            <a:r>
              <a:rPr lang="en-US" b="1" cap="none" dirty="0"/>
              <a:t>vehicle</a:t>
            </a:r>
            <a:r>
              <a:rPr lang="en-US" cap="none" dirty="0"/>
              <a:t>, </a:t>
            </a:r>
            <a:r>
              <a:rPr lang="en-US" b="1" cap="none" dirty="0"/>
              <a:t>athlete</a:t>
            </a:r>
            <a:r>
              <a:rPr lang="en-US" cap="none" dirty="0"/>
              <a:t>, </a:t>
            </a:r>
            <a:r>
              <a:rPr lang="en-US" b="1" cap="none" dirty="0" smtClean="0"/>
              <a:t>sports</a:t>
            </a:r>
            <a:endParaRPr lang="en-US" cap="none" dirty="0"/>
          </a:p>
          <a:p>
            <a:r>
              <a:rPr lang="en-US" cap="none" dirty="0"/>
              <a:t>We can conclude that the labels relating people like vehicle, sports are occurring most frequently as the day-to-day news articles are dominated by such </a:t>
            </a:r>
            <a:r>
              <a:rPr lang="en-US" cap="none" dirty="0" smtClean="0"/>
              <a:t>content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49045"/>
            <a:ext cx="10515600" cy="1076580"/>
          </a:xfrm>
          <a:effectLst>
            <a:outerShdw blurRad="50800" dist="165100" dir="5400000" sx="93000" sy="93000" algn="ctr" rotWithShape="0">
              <a:srgbClr val="7030A0">
                <a:alpha val="74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Quantified Relationship between Emotions and Associated Labels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r>
              <a:rPr lang="en-US" cap="none" dirty="0"/>
              <a:t>This </a:t>
            </a:r>
            <a:r>
              <a:rPr lang="en-US" cap="none" dirty="0" smtClean="0"/>
              <a:t>is a network visualization that </a:t>
            </a:r>
            <a:r>
              <a:rPr lang="en-US" cap="none" dirty="0"/>
              <a:t>helps </a:t>
            </a:r>
            <a:r>
              <a:rPr lang="en-US" cap="none" dirty="0" smtClean="0"/>
              <a:t>fetch insights about the co-</a:t>
            </a:r>
            <a:r>
              <a:rPr lang="en-US" cap="none" dirty="0" err="1" smtClean="0"/>
              <a:t>occurence</a:t>
            </a:r>
            <a:r>
              <a:rPr lang="en-US" cap="none" dirty="0" smtClean="0"/>
              <a:t> of emotions like </a:t>
            </a:r>
            <a:r>
              <a:rPr lang="en-US" sz="2400" b="1" cap="none" dirty="0"/>
              <a:t>joy, sorrow, anger </a:t>
            </a:r>
            <a:r>
              <a:rPr lang="en-US" cap="none" dirty="0"/>
              <a:t>and </a:t>
            </a:r>
            <a:r>
              <a:rPr lang="en-US" sz="2400" b="1" cap="none" dirty="0"/>
              <a:t>surprise</a:t>
            </a:r>
            <a:r>
              <a:rPr lang="en-US" cap="none" dirty="0"/>
              <a:t> by analyzing the likelihood of each emotion in the images tagged to </a:t>
            </a:r>
            <a:r>
              <a:rPr lang="en-US" cap="none" dirty="0" smtClean="0"/>
              <a:t>the corresponding labels in </a:t>
            </a:r>
            <a:r>
              <a:rPr lang="en-US" cap="none" dirty="0"/>
              <a:t>the </a:t>
            </a:r>
            <a:r>
              <a:rPr lang="en-US" cap="none" dirty="0" smtClean="0"/>
              <a:t>dataset</a:t>
            </a:r>
            <a:endParaRPr lang="en-US" cap="none" dirty="0"/>
          </a:p>
          <a:p>
            <a:r>
              <a:rPr lang="en-US" cap="none" dirty="0" smtClean="0"/>
              <a:t>We have determined the top 10 labels associated with all the four emotions</a:t>
            </a:r>
            <a:endParaRPr lang="en-US" cap="none" dirty="0"/>
          </a:p>
          <a:p>
            <a:r>
              <a:rPr lang="en-US" cap="none" dirty="0" smtClean="0"/>
              <a:t>It gives the quantified relationship between emotions and their associated labels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273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5846"/>
            <a:ext cx="9133490" cy="56094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9185" y="604910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https://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samvat.github.io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/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ivmooc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-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gdelt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-project/Visualization2.pdf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616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</a:t>
            </a:r>
            <a:r>
              <a:rPr lang="en-US" dirty="0"/>
              <a:t>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Out of the four categories of emotions i.e. "Joy", "Sorrow", "Surprise" and "Anger" , the emotion "Joy" is most frequently </a:t>
            </a:r>
            <a:r>
              <a:rPr lang="en-US" cap="none" dirty="0" err="1"/>
              <a:t>occuring</a:t>
            </a:r>
            <a:r>
              <a:rPr lang="en-US" cap="none" dirty="0"/>
              <a:t>.</a:t>
            </a:r>
          </a:p>
          <a:p>
            <a:r>
              <a:rPr lang="en-US" cap="none" dirty="0"/>
              <a:t>The top labels associated with all the 4 emotions are - Person, People, Protest, Crowd, </a:t>
            </a:r>
            <a:r>
              <a:rPr lang="en-US" cap="none" dirty="0" err="1"/>
              <a:t>Business,Social</a:t>
            </a:r>
            <a:r>
              <a:rPr lang="en-US" cap="none" dirty="0"/>
              <a:t> Group, Marriage etc.</a:t>
            </a:r>
          </a:p>
          <a:p>
            <a:r>
              <a:rPr lang="en-US" cap="none" dirty="0"/>
              <a:t>The labels occurring most frequently with "Joy“ are Family, Person, People, Profession etc.</a:t>
            </a:r>
          </a:p>
          <a:p>
            <a:r>
              <a:rPr lang="en-US" cap="none" dirty="0"/>
              <a:t>Similarly, we can see other frequently occurring labels with emotions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0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304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Geographical distribution of </a:t>
            </a:r>
            <a:r>
              <a:rPr lang="en-US" sz="4000" dirty="0" err="1"/>
              <a:t>SafeSearch</a:t>
            </a:r>
            <a:r>
              <a:rPr lang="en-US" sz="4000" dirty="0"/>
              <a:t> trends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51678" y="1761566"/>
            <a:ext cx="10178322" cy="3593591"/>
          </a:xfrm>
        </p:spPr>
        <p:txBody>
          <a:bodyPr/>
          <a:lstStyle/>
          <a:p>
            <a:r>
              <a:rPr lang="en-US" cap="none" dirty="0"/>
              <a:t>This visualization depicts the sources of news articles categorized as </a:t>
            </a:r>
            <a:r>
              <a:rPr lang="en-US" b="1" cap="none" dirty="0"/>
              <a:t>Medical</a:t>
            </a:r>
            <a:r>
              <a:rPr lang="en-US" sz="2400" cap="none" dirty="0"/>
              <a:t>, </a:t>
            </a:r>
            <a:r>
              <a:rPr lang="en-US" b="1" cap="none" dirty="0"/>
              <a:t>Violent</a:t>
            </a:r>
            <a:r>
              <a:rPr lang="en-US" sz="2400" cap="none" dirty="0"/>
              <a:t>, </a:t>
            </a:r>
            <a:r>
              <a:rPr lang="en-US" b="1" cap="none" dirty="0"/>
              <a:t>Adult</a:t>
            </a:r>
            <a:r>
              <a:rPr lang="en-US" sz="2400" cap="none" dirty="0"/>
              <a:t> </a:t>
            </a:r>
            <a:r>
              <a:rPr lang="en-US" cap="none" dirty="0"/>
              <a:t>and</a:t>
            </a:r>
            <a:r>
              <a:rPr lang="en-US" sz="2400" cap="none" dirty="0"/>
              <a:t> </a:t>
            </a:r>
            <a:r>
              <a:rPr lang="en-US" b="1" cap="none" dirty="0"/>
              <a:t>Spoof</a:t>
            </a:r>
            <a:r>
              <a:rPr lang="en-US" sz="2400" cap="none" dirty="0"/>
              <a:t> </a:t>
            </a:r>
            <a:r>
              <a:rPr lang="en-US" cap="none" dirty="0"/>
              <a:t>by the Google </a:t>
            </a:r>
            <a:r>
              <a:rPr lang="en-US" cap="none" dirty="0" err="1"/>
              <a:t>SafeSearch</a:t>
            </a:r>
            <a:r>
              <a:rPr lang="en-US" cap="none" dirty="0"/>
              <a:t> algorithm on a two dimensional map of the Earth.</a:t>
            </a:r>
          </a:p>
          <a:p>
            <a:r>
              <a:rPr lang="en-US" cap="none" dirty="0"/>
              <a:t>The Geolocations are marked with the number of articles in each category originating from the location in question.</a:t>
            </a:r>
          </a:p>
          <a:p>
            <a:r>
              <a:rPr lang="en-US" cap="none" dirty="0"/>
              <a:t>For this visualization, the two fields in use are </a:t>
            </a:r>
            <a:r>
              <a:rPr lang="en-US" cap="none" dirty="0" err="1"/>
              <a:t>GeoLandmarks</a:t>
            </a:r>
            <a:r>
              <a:rPr lang="en-US" cap="none" dirty="0"/>
              <a:t> and </a:t>
            </a:r>
            <a:r>
              <a:rPr lang="en-US" cap="none" dirty="0" err="1"/>
              <a:t>SafeSearch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0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" y="320958"/>
            <a:ext cx="10958146" cy="56402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9570" y="6084272"/>
            <a:ext cx="1049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https://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public.tableau.com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/profile/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samvat.rastogi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#!/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vizhome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alpha val="97000"/>
                  </a:schemeClr>
                </a:solidFill>
                <a:hlinkClick r:id="rId4"/>
              </a:rPr>
              <a:t>/ComprehensiveInsightsonGlobalNewsImagery-Visualization3/Dashboard1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>
                  <a:alpha val="9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gained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Adult content in the news articles are majorly generated from North America and Europe </a:t>
            </a:r>
            <a:r>
              <a:rPr lang="en-US" cap="none" dirty="0" smtClean="0"/>
              <a:t>Regions</a:t>
            </a:r>
            <a:endParaRPr lang="en-US" cap="none" dirty="0"/>
          </a:p>
          <a:p>
            <a:r>
              <a:rPr lang="en-US" cap="none" dirty="0"/>
              <a:t>In case of medical </a:t>
            </a:r>
            <a:r>
              <a:rPr lang="en-US" cap="none" dirty="0" smtClean="0"/>
              <a:t>content, </a:t>
            </a:r>
            <a:r>
              <a:rPr lang="en-US" cap="none" dirty="0"/>
              <a:t>Europe region dominates the </a:t>
            </a:r>
            <a:r>
              <a:rPr lang="en-US" cap="none" dirty="0" smtClean="0"/>
              <a:t>news. The U.S. , South </a:t>
            </a:r>
            <a:r>
              <a:rPr lang="en-US" cap="none" dirty="0"/>
              <a:t>Africa and Australia </a:t>
            </a:r>
            <a:r>
              <a:rPr lang="en-US" cap="none" dirty="0" smtClean="0"/>
              <a:t>are other significant contributors.</a:t>
            </a:r>
            <a:endParaRPr lang="en-US" cap="none" dirty="0"/>
          </a:p>
          <a:p>
            <a:r>
              <a:rPr lang="en-US" cap="none" dirty="0"/>
              <a:t>News articles coming under spoof category is generated in almost equal proportion from the developed </a:t>
            </a:r>
            <a:r>
              <a:rPr lang="en-US" cap="none" dirty="0" smtClean="0"/>
              <a:t>countries</a:t>
            </a:r>
            <a:endParaRPr lang="en-US" cap="none" dirty="0"/>
          </a:p>
          <a:p>
            <a:r>
              <a:rPr lang="en-US" cap="none" dirty="0"/>
              <a:t>News articles containing violent images are more predominantly generated from Europe, Russia, India and U.S.</a:t>
            </a:r>
          </a:p>
        </p:txBody>
      </p:sp>
    </p:spTree>
    <p:extLst>
      <p:ext uri="{BB962C8B-B14F-4D97-AF65-F5344CB8AC3E}">
        <p14:creationId xmlns:p14="http://schemas.microsoft.com/office/powerpoint/2010/main" val="177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dirty="0"/>
              <a:t>Top Labels based on </a:t>
            </a:r>
            <a:r>
              <a:rPr lang="en-US" dirty="0" err="1"/>
              <a:t>SafeSearch</a:t>
            </a:r>
            <a:r>
              <a:rPr lang="en-US" dirty="0"/>
              <a:t> Category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51678" y="1881353"/>
            <a:ext cx="10178322" cy="3998240"/>
          </a:xfrm>
        </p:spPr>
        <p:txBody>
          <a:bodyPr>
            <a:normAutofit/>
          </a:bodyPr>
          <a:lstStyle/>
          <a:p>
            <a:r>
              <a:rPr lang="en-US" sz="2400" cap="none" dirty="0"/>
              <a:t>This visualization is a </a:t>
            </a:r>
            <a:r>
              <a:rPr lang="en-US" sz="2400" cap="none" dirty="0" err="1"/>
              <a:t>TreeMap</a:t>
            </a:r>
            <a:r>
              <a:rPr lang="en-US" sz="2400" cap="none" dirty="0"/>
              <a:t> portraying the top 20 labels for each category of the Safe Search field.</a:t>
            </a:r>
          </a:p>
          <a:p>
            <a:r>
              <a:rPr lang="en-US" sz="2400" cap="none" dirty="0"/>
              <a:t>Through this visualization we are trying to find the most common labels or objects present in an image </a:t>
            </a:r>
            <a:r>
              <a:rPr lang="en-US" sz="2400" cap="none" dirty="0" smtClean="0"/>
              <a:t>that are linked to </a:t>
            </a:r>
            <a:r>
              <a:rPr lang="en-US" sz="2400" cap="none" dirty="0"/>
              <a:t>the type of search.</a:t>
            </a:r>
          </a:p>
          <a:p>
            <a:r>
              <a:rPr lang="en-US" sz="2400" cap="none" dirty="0"/>
              <a:t>There are four categories of search that can be represented here – </a:t>
            </a:r>
            <a:r>
              <a:rPr lang="en-US" sz="2400" b="1" cap="none" dirty="0"/>
              <a:t>Violent</a:t>
            </a:r>
            <a:r>
              <a:rPr lang="en-US" sz="2800" b="1" cap="none" dirty="0"/>
              <a:t> , </a:t>
            </a:r>
            <a:r>
              <a:rPr lang="en-US" sz="2400" b="1" cap="none" dirty="0"/>
              <a:t>Medical</a:t>
            </a:r>
            <a:r>
              <a:rPr lang="en-US" sz="2800" b="1" cap="none" dirty="0"/>
              <a:t> , </a:t>
            </a:r>
            <a:r>
              <a:rPr lang="en-US" sz="2400" b="1" cap="none" dirty="0"/>
              <a:t>Spoof</a:t>
            </a:r>
            <a:r>
              <a:rPr lang="en-US" sz="2800" b="1" cap="none" dirty="0"/>
              <a:t> </a:t>
            </a:r>
            <a:r>
              <a:rPr lang="en-US" sz="2400" cap="none" dirty="0"/>
              <a:t>and</a:t>
            </a:r>
            <a:r>
              <a:rPr lang="en-US" sz="2800" b="1" cap="none" dirty="0"/>
              <a:t> </a:t>
            </a:r>
            <a:r>
              <a:rPr lang="en-US" sz="2400" b="1" cap="none" dirty="0"/>
              <a:t>Adult</a:t>
            </a:r>
            <a:r>
              <a:rPr lang="en-US" sz="2800" b="1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9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860" y="295775"/>
            <a:ext cx="8437016" cy="52961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1" y="6119446"/>
            <a:ext cx="1032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https://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public.tableau.com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/profile/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samvat.rastogi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#!/</a:t>
            </a:r>
            <a:r>
              <a:rPr lang="en-US" dirty="0" err="1">
                <a:ln>
                  <a:solidFill>
                    <a:schemeClr val="tx1"/>
                  </a:solidFill>
                </a:ln>
                <a:hlinkClick r:id="rId4"/>
              </a:rPr>
              <a:t>vizhome</a:t>
            </a:r>
            <a:r>
              <a:rPr lang="en-US" dirty="0">
                <a:ln>
                  <a:solidFill>
                    <a:schemeClr val="tx1"/>
                  </a:solidFill>
                </a:ln>
                <a:hlinkClick r:id="rId4"/>
              </a:rPr>
              <a:t>/ComprehensiveInsightsonGlobalNewsImagery-Visualization4/Dashboard1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807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72171"/>
          </a:xfrm>
        </p:spPr>
        <p:txBody>
          <a:bodyPr/>
          <a:lstStyle/>
          <a:p>
            <a:r>
              <a:rPr lang="en-US" dirty="0"/>
              <a:t>GDELT and VGKG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515600" cy="4745971"/>
          </a:xfrm>
        </p:spPr>
        <p:txBody>
          <a:bodyPr>
            <a:normAutofit/>
          </a:bodyPr>
          <a:lstStyle/>
          <a:p>
            <a:r>
              <a:rPr lang="en-US" cap="none" dirty="0"/>
              <a:t>The Global Database of Events, Language and Tone is an open database collection of news articles from across the </a:t>
            </a:r>
            <a:r>
              <a:rPr lang="en-US" cap="none" dirty="0" smtClean="0"/>
              <a:t>globe from the year 1979. GDELT has three datasets :</a:t>
            </a:r>
            <a:endParaRPr lang="en-US" cap="none" dirty="0"/>
          </a:p>
          <a:p>
            <a:pPr lvl="4"/>
            <a:r>
              <a:rPr lang="en-US" sz="2000" dirty="0"/>
              <a:t>Events  Database</a:t>
            </a:r>
          </a:p>
          <a:p>
            <a:pPr lvl="4"/>
            <a:r>
              <a:rPr lang="en-US" sz="2000" dirty="0"/>
              <a:t>GKG</a:t>
            </a:r>
          </a:p>
          <a:p>
            <a:pPr lvl="4"/>
            <a:r>
              <a:rPr lang="en-US" sz="2000" dirty="0" smtClean="0"/>
              <a:t>VGKG</a:t>
            </a:r>
          </a:p>
          <a:p>
            <a:r>
              <a:rPr lang="en-US" cap="none" dirty="0" smtClean="0"/>
              <a:t>The </a:t>
            </a:r>
            <a:r>
              <a:rPr lang="en-US" cap="none" dirty="0"/>
              <a:t>Visual Global Knowledge Graph is an enhancement on top of the GKG, which uses the Google Cloud Vision API to extract meaningful information from a stream of visuals that are part of the world’s news </a:t>
            </a:r>
          </a:p>
        </p:txBody>
      </p:sp>
    </p:spTree>
    <p:extLst>
      <p:ext uri="{BB962C8B-B14F-4D97-AF65-F5344CB8AC3E}">
        <p14:creationId xmlns:p14="http://schemas.microsoft.com/office/powerpoint/2010/main" val="19373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InsightS</a:t>
            </a:r>
            <a:r>
              <a:rPr lang="en-US" dirty="0" smtClean="0"/>
              <a:t> </a:t>
            </a:r>
            <a:r>
              <a:rPr lang="en-US" dirty="0"/>
              <a:t>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4985"/>
            <a:ext cx="10363826" cy="4255477"/>
          </a:xfrm>
        </p:spPr>
        <p:txBody>
          <a:bodyPr>
            <a:noAutofit/>
          </a:bodyPr>
          <a:lstStyle/>
          <a:p>
            <a:r>
              <a:rPr lang="en-US" sz="2400" cap="none" dirty="0"/>
              <a:t>The top labels which generally trigger the Spoof category of Cloud Vision API are Person, Cartoon, profession, speech, sports etc.</a:t>
            </a:r>
          </a:p>
          <a:p>
            <a:r>
              <a:rPr lang="en-US" sz="2400" cap="none" dirty="0" smtClean="0"/>
              <a:t>For </a:t>
            </a:r>
            <a:r>
              <a:rPr lang="en-US" sz="2400" cap="none" dirty="0"/>
              <a:t>violence SafeSearch category, the top labels are - geological phenomenon, soldier, vehicle, disaster etc.</a:t>
            </a:r>
          </a:p>
          <a:p>
            <a:r>
              <a:rPr lang="en-US" sz="2400" cap="none" dirty="0"/>
              <a:t>Similarly, for the category "</a:t>
            </a:r>
            <a:r>
              <a:rPr lang="en-US" sz="2400" b="1" cap="none" dirty="0"/>
              <a:t>Medical</a:t>
            </a:r>
            <a:r>
              <a:rPr lang="en-US" sz="2400" cap="none" dirty="0"/>
              <a:t>", top labels are - </a:t>
            </a:r>
            <a:r>
              <a:rPr lang="en-US" sz="2400" b="1" cap="none" dirty="0"/>
              <a:t>chest, skin, nose, mouth, human body</a:t>
            </a:r>
            <a:r>
              <a:rPr lang="en-US" sz="240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cap="none" dirty="0"/>
              <a:t>The blog </a:t>
            </a:r>
            <a:r>
              <a:rPr lang="en-US" sz="2400" i="1" cap="none" dirty="0"/>
              <a:t>New GDELT Daily Trend Reports[3] </a:t>
            </a:r>
            <a:r>
              <a:rPr lang="en-US" sz="2400" cap="none" dirty="0"/>
              <a:t>discussed daily trends of conflict across the globe by correlating specific news items related to conflicts </a:t>
            </a:r>
          </a:p>
          <a:p>
            <a:r>
              <a:rPr lang="en-US" sz="2400" cap="none" dirty="0"/>
              <a:t>Work done by </a:t>
            </a:r>
            <a:r>
              <a:rPr lang="en-US" sz="2400" cap="none" dirty="0" err="1"/>
              <a:t>Kaleev</a:t>
            </a:r>
            <a:r>
              <a:rPr lang="en-US" sz="2400" cap="none" dirty="0"/>
              <a:t> </a:t>
            </a:r>
            <a:r>
              <a:rPr lang="en-US" sz="2400" cap="none" dirty="0" err="1"/>
              <a:t>Letaru</a:t>
            </a:r>
            <a:r>
              <a:rPr lang="en-US" sz="2400" cap="none" dirty="0"/>
              <a:t> to find geographical details from news articles and geocodes those articles to specific </a:t>
            </a:r>
            <a:r>
              <a:rPr lang="en-US" sz="2400" cap="none" dirty="0" smtClean="0"/>
              <a:t>locations[4]</a:t>
            </a:r>
            <a:endParaRPr lang="en-US" sz="2400" cap="none" dirty="0"/>
          </a:p>
          <a:p>
            <a:r>
              <a:rPr lang="en-US" sz="2400" cap="none" dirty="0"/>
              <a:t>Project undertaken by </a:t>
            </a:r>
            <a:r>
              <a:rPr lang="en-US" sz="2400" cap="none" dirty="0" err="1"/>
              <a:t>Kaleev</a:t>
            </a:r>
            <a:r>
              <a:rPr lang="en-US" sz="2400" cap="none" dirty="0"/>
              <a:t> </a:t>
            </a:r>
            <a:r>
              <a:rPr lang="en-US" sz="2400" cap="none" dirty="0" err="1"/>
              <a:t>Letaru</a:t>
            </a:r>
            <a:r>
              <a:rPr lang="en-US" sz="2400" cap="none" dirty="0"/>
              <a:t> to portray the positive or negative tone of the news articles based on the geo location using GKG </a:t>
            </a:r>
            <a:r>
              <a:rPr lang="en-US" sz="2400" cap="none" dirty="0" smtClean="0"/>
              <a:t>dataset[5]</a:t>
            </a:r>
            <a:endParaRPr lang="en-US" sz="2400" cap="none" dirty="0"/>
          </a:p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2633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8468" y="1003013"/>
            <a:ext cx="10515600" cy="381517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</a:rPr>
              <a:t>				  Challenges</a:t>
            </a:r>
            <a:endParaRPr lang="en-US" sz="3600" dirty="0" smtClean="0"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cap="none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 smtClean="0"/>
              <a:t>Only </a:t>
            </a:r>
            <a:r>
              <a:rPr lang="en-US" sz="2400" cap="none" dirty="0"/>
              <a:t>around 1.5% of the dataset has geographic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/>
              <a:t>Data is sparse in most columns of the dataset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/>
              <a:t>Huge size of the </a:t>
            </a:r>
            <a:r>
              <a:rPr lang="en-US" sz="2400" cap="none" dirty="0" smtClean="0"/>
              <a:t>dataset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 smtClean="0"/>
              <a:t>The </a:t>
            </a:r>
            <a:r>
              <a:rPr lang="en-US" sz="2400" cap="none" dirty="0" err="1" smtClean="0"/>
              <a:t>CloudVision</a:t>
            </a:r>
            <a:r>
              <a:rPr lang="en-US" sz="2400" cap="none" dirty="0" smtClean="0"/>
              <a:t> API parses the images and marks images as common nouns and does not give details such as name of a person etc.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 smtClean="0"/>
              <a:t>Data ranges only from 2016 – 2017 , posing a limitation on temporal analysis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cap="non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b="1" dirty="0"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3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52282"/>
            <a:ext cx="10515600" cy="472468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1] </a:t>
            </a:r>
            <a:r>
              <a:rPr lang="en-US" sz="2000" cap="none" dirty="0"/>
              <a:t>Börner, K. 2015. Atlas of Knowledge: Anyone Can Map. Cambridge, Massachusetts: The MIT Press.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cap="none" dirty="0"/>
              <a:t>[2] </a:t>
            </a:r>
            <a:r>
              <a:rPr lang="en-US" sz="2000" cap="none" dirty="0">
                <a:hlinkClick r:id="rId3"/>
              </a:rPr>
              <a:t>http://blog.gdeltproject.org/announcing-the-new-gdelt-visual-global-knowledge-graph-vgkg</a:t>
            </a:r>
            <a:endParaRPr lang="en-US" sz="2000" cap="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cap="none" dirty="0"/>
              <a:t>[3] </a:t>
            </a:r>
            <a:r>
              <a:rPr lang="en-US" sz="2000" cap="none" dirty="0">
                <a:hlinkClick r:id="rId4"/>
              </a:rPr>
              <a:t>http://blog.gdeltproject.org/gdelt-daily-trend-reports/</a:t>
            </a:r>
            <a:endParaRPr lang="en-US" sz="2000" cap="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cap="none" dirty="0"/>
              <a:t>[4] </a:t>
            </a:r>
            <a:r>
              <a:rPr lang="en-US" sz="2000" cap="none" dirty="0">
                <a:hlinkClick r:id="rId5"/>
              </a:rPr>
              <a:t>https://www.forbes.com/sites/kalevleetaru/2017/02/21/visual-geocoding-a-quarter-billion-global-news-photographs-using-googles-deep-learning-api/#68bf7a1217fa</a:t>
            </a:r>
            <a:endParaRPr lang="en-US" sz="2000" cap="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cap="none" dirty="0"/>
              <a:t>[5] </a:t>
            </a:r>
            <a:r>
              <a:rPr lang="en-US" sz="2000" cap="none" dirty="0">
                <a:hlinkClick r:id="rId6"/>
              </a:rPr>
              <a:t>https://www.forbes.com/sites/kalevleetaru/2017/02/22/mapping-global-happiness-in-2016-through-a-quarter-billion-news-articles/#4141a7642692</a:t>
            </a:r>
            <a:endParaRPr lang="en-US" sz="2000" cap="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cap="none" dirty="0"/>
              <a:t>[6] http://</a:t>
            </a:r>
            <a:r>
              <a:rPr lang="en-US" sz="2000" cap="none" dirty="0" err="1" smtClean="0"/>
              <a:t>analysis.gdeltproject.org</a:t>
            </a:r>
            <a:r>
              <a:rPr lang="en-US" sz="2000" cap="none" dirty="0" smtClean="0"/>
              <a:t>/module-</a:t>
            </a:r>
            <a:r>
              <a:rPr lang="en-US" sz="2000" cap="none" dirty="0" err="1" smtClean="0"/>
              <a:t>gkg</a:t>
            </a:r>
            <a:r>
              <a:rPr lang="en-US" sz="2000" cap="none" dirty="0" smtClean="0"/>
              <a:t>-</a:t>
            </a:r>
            <a:r>
              <a:rPr lang="en-US" sz="2000" cap="none" dirty="0" err="1" smtClean="0"/>
              <a:t>wordcloud.html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533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0" y="2341804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Questions ?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162" y="484631"/>
            <a:ext cx="7506987" cy="1638469"/>
          </a:xfrm>
        </p:spPr>
        <p:txBody>
          <a:bodyPr>
            <a:normAutofit/>
          </a:bodyPr>
          <a:lstStyle/>
          <a:p>
            <a:r>
              <a:rPr lang="en-US" dirty="0"/>
              <a:t>Details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2323" y="2443140"/>
            <a:ext cx="10603523" cy="393022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000000"/>
                </a:solidFill>
              </a:rPr>
              <a:t>We are accessing the data from Google </a:t>
            </a:r>
            <a:r>
              <a:rPr lang="en-US" cap="none" dirty="0" err="1">
                <a:solidFill>
                  <a:srgbClr val="000000"/>
                </a:solidFill>
              </a:rPr>
              <a:t>BigQuery</a:t>
            </a:r>
            <a:r>
              <a:rPr lang="en-US" cap="none" dirty="0">
                <a:solidFill>
                  <a:srgbClr val="000000"/>
                </a:solidFill>
              </a:rPr>
              <a:t> . </a:t>
            </a:r>
            <a:r>
              <a:rPr lang="en-US" cap="none" dirty="0" smtClean="0">
                <a:solidFill>
                  <a:srgbClr val="000000"/>
                </a:solidFill>
              </a:rPr>
              <a:t>The name of the table accessed is </a:t>
            </a:r>
            <a:r>
              <a:rPr lang="en-US" u="sng" cap="none" dirty="0">
                <a:solidFill>
                  <a:schemeClr val="tx1"/>
                </a:solidFill>
                <a:hlinkClick r:id="rId3"/>
              </a:rPr>
              <a:t>gdelt-bq:gdeltv2.cloudvision</a:t>
            </a:r>
            <a:endParaRPr lang="en-US" cap="none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rgbClr val="000000"/>
                </a:solidFill>
              </a:rPr>
              <a:t>The table has 248,841,467 rows of data ranging from around 31</a:t>
            </a:r>
            <a:r>
              <a:rPr lang="en-US" cap="none" baseline="30000" dirty="0">
                <a:solidFill>
                  <a:srgbClr val="000000"/>
                </a:solidFill>
              </a:rPr>
              <a:t>st</a:t>
            </a:r>
            <a:r>
              <a:rPr lang="en-US" cap="none" dirty="0">
                <a:solidFill>
                  <a:srgbClr val="000000"/>
                </a:solidFill>
              </a:rPr>
              <a:t> Dec 2015 to the present. It has a size of 2.12 TB</a:t>
            </a:r>
          </a:p>
          <a:p>
            <a:r>
              <a:rPr lang="en-US" cap="none" dirty="0">
                <a:solidFill>
                  <a:srgbClr val="000000"/>
                </a:solidFill>
              </a:rPr>
              <a:t>There are 12 columns in the table, out of which </a:t>
            </a:r>
            <a:r>
              <a:rPr lang="en-US" cap="none" dirty="0" smtClean="0">
                <a:solidFill>
                  <a:srgbClr val="000000"/>
                </a:solidFill>
              </a:rPr>
              <a:t>5 </a:t>
            </a:r>
            <a:r>
              <a:rPr lang="en-US" cap="none" dirty="0">
                <a:solidFill>
                  <a:srgbClr val="000000"/>
                </a:solidFill>
              </a:rPr>
              <a:t>are </a:t>
            </a:r>
            <a:r>
              <a:rPr lang="en-US" cap="none" dirty="0" smtClean="0">
                <a:solidFill>
                  <a:srgbClr val="000000"/>
                </a:solidFill>
              </a:rPr>
              <a:t>useful </a:t>
            </a:r>
            <a:r>
              <a:rPr lang="en-US" cap="none" dirty="0">
                <a:solidFill>
                  <a:srgbClr val="000000"/>
                </a:solidFill>
              </a:rPr>
              <a:t>to this project</a:t>
            </a:r>
          </a:p>
          <a:p>
            <a:r>
              <a:rPr lang="en-US" cap="none" dirty="0">
                <a:solidFill>
                  <a:srgbClr val="000000"/>
                </a:solidFill>
              </a:rPr>
              <a:t>The envisioned depictions are based on the relevance and meaning that each column has.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15491"/>
          </a:xfrm>
        </p:spPr>
        <p:txBody>
          <a:bodyPr>
            <a:normAutofit/>
          </a:bodyPr>
          <a:lstStyle/>
          <a:p>
            <a:r>
              <a:rPr lang="en-US" dirty="0"/>
              <a:t>Schema of the Cloud Vision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2072493"/>
              </p:ext>
            </p:extLst>
          </p:nvPr>
        </p:nvGraphicFramePr>
        <p:xfrm>
          <a:off x="838200" y="1483567"/>
          <a:ext cx="10515600" cy="493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69560"/>
              </p:ext>
            </p:extLst>
          </p:nvPr>
        </p:nvGraphicFramePr>
        <p:xfrm>
          <a:off x="4740032" y="1397876"/>
          <a:ext cx="2610338" cy="445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10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LABELS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GEOLANDMARKS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SAFESEARCH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FACES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LANGHINTS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WIDTHHEIGHT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RAWJSON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08" y="487895"/>
            <a:ext cx="10178322" cy="765280"/>
          </a:xfrm>
        </p:spPr>
        <p:txBody>
          <a:bodyPr>
            <a:normAutofit/>
          </a:bodyPr>
          <a:lstStyle/>
          <a:p>
            <a:r>
              <a:rPr lang="en-US" sz="3600" dirty="0"/>
              <a:t>Column specific </a:t>
            </a:r>
            <a:r>
              <a:rPr lang="en-US" sz="3600" dirty="0" smtClean="0"/>
              <a:t>information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2444954"/>
              </p:ext>
            </p:extLst>
          </p:nvPr>
        </p:nvGraphicFramePr>
        <p:xfrm>
          <a:off x="1250949" y="1771385"/>
          <a:ext cx="10179051" cy="40000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79051">
                  <a:extLst>
                    <a:ext uri="{9D8B030D-6E8A-4147-A177-3AD203B41FA5}">
                      <a16:colId xmlns="" xmlns:a16="http://schemas.microsoft.com/office/drawing/2014/main" val="1451640542"/>
                    </a:ext>
                  </a:extLst>
                </a:gridCol>
              </a:tblGrid>
              <a:tr h="76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DATE</a:t>
                      </a:r>
                      <a:r>
                        <a:rPr lang="en-US" sz="2000" b="0" dirty="0"/>
                        <a:t> – The date on</a:t>
                      </a:r>
                      <a:r>
                        <a:rPr lang="en-US" sz="2000" b="0" baseline="0" dirty="0"/>
                        <a:t> which that specific image was monitored and recorded by GDELT. This field is used in our timeline based </a:t>
                      </a:r>
                      <a:r>
                        <a:rPr lang="en-US" sz="2000" b="0" baseline="0" dirty="0" smtClean="0"/>
                        <a:t>visualizations</a:t>
                      </a:r>
                      <a:endParaRPr lang="en-US" sz="2000" b="0" dirty="0"/>
                    </a:p>
                  </a:txBody>
                  <a:tcPr marL="88515" marR="88515"/>
                </a:tc>
                <a:extLst>
                  <a:ext uri="{0D108BD9-81ED-4DB2-BD59-A6C34878D82A}">
                    <a16:rowId xmlns="" xmlns:a16="http://schemas.microsoft.com/office/drawing/2014/main" val="2633010553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r>
                        <a:rPr lang="en-US" sz="2000" b="1" dirty="0"/>
                        <a:t>LABELS</a:t>
                      </a:r>
                      <a:r>
                        <a:rPr lang="en-US" sz="2000" dirty="0"/>
                        <a:t> –</a:t>
                      </a:r>
                      <a:r>
                        <a:rPr lang="en-US" sz="2000" baseline="0" dirty="0"/>
                        <a:t> This column gives information about the contents/objects present in the image. This field can be extensively used to cover various use-cases on a wide variety of topics</a:t>
                      </a:r>
                      <a:endParaRPr lang="en-US" sz="2000" dirty="0"/>
                    </a:p>
                  </a:txBody>
                  <a:tcPr marL="88515" marR="88515"/>
                </a:tc>
                <a:extLst>
                  <a:ext uri="{0D108BD9-81ED-4DB2-BD59-A6C34878D82A}">
                    <a16:rowId xmlns="" xmlns:a16="http://schemas.microsoft.com/office/drawing/2014/main" val="2649606218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r>
                        <a:rPr lang="en-US" sz="2000" b="1" dirty="0"/>
                        <a:t>GEOLANDMARKS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smtClean="0"/>
                        <a:t>– </a:t>
                      </a:r>
                      <a:r>
                        <a:rPr lang="en-US" sz="2000" baseline="0" dirty="0" smtClean="0"/>
                        <a:t>The </a:t>
                      </a:r>
                      <a:r>
                        <a:rPr lang="en-US" sz="2000" baseline="0" dirty="0"/>
                        <a:t>attributes ‘Latitude’ and ‘Longitude’ of this entity are being used to plot specific information over the world map</a:t>
                      </a:r>
                      <a:endParaRPr lang="en-US" sz="2000" dirty="0"/>
                    </a:p>
                  </a:txBody>
                  <a:tcPr marL="88515" marR="88515"/>
                </a:tc>
                <a:extLst>
                  <a:ext uri="{0D108BD9-81ED-4DB2-BD59-A6C34878D82A}">
                    <a16:rowId xmlns="" xmlns:a16="http://schemas.microsoft.com/office/drawing/2014/main" val="1988280306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SAFESEARCH</a:t>
                      </a:r>
                      <a:r>
                        <a:rPr lang="en-US" sz="2000" dirty="0"/>
                        <a:t> – This column provides us information</a:t>
                      </a:r>
                      <a:r>
                        <a:rPr lang="en-US" sz="2000" baseline="0" dirty="0"/>
                        <a:t> about the content being offensive or non-offensive. The four attributes (Violence , Medical , Spoof , Adult) will be used to locate the kind of information </a:t>
                      </a:r>
                    </a:p>
                  </a:txBody>
                  <a:tcPr marL="88515" marR="88515"/>
                </a:tc>
                <a:extLst>
                  <a:ext uri="{0D108BD9-81ED-4DB2-BD59-A6C34878D82A}">
                    <a16:rowId xmlns="" xmlns:a16="http://schemas.microsoft.com/office/drawing/2014/main" val="2700778681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r>
                        <a:rPr lang="en-US" sz="2000" b="1" dirty="0"/>
                        <a:t>FACES</a:t>
                      </a:r>
                      <a:r>
                        <a:rPr lang="en-US" sz="2000" dirty="0"/>
                        <a:t> – This field will</a:t>
                      </a:r>
                      <a:r>
                        <a:rPr lang="en-US" sz="2000" baseline="0" dirty="0"/>
                        <a:t> be used extensively to extract information related to the emotions depicted in an image</a:t>
                      </a:r>
                    </a:p>
                  </a:txBody>
                  <a:tcPr marL="88515" marR="88515"/>
                </a:tc>
                <a:extLst>
                  <a:ext uri="{0D108BD9-81ED-4DB2-BD59-A6C34878D82A}">
                    <a16:rowId xmlns="" xmlns:a16="http://schemas.microsoft.com/office/drawing/2014/main" val="351171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9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1" y="883998"/>
            <a:ext cx="4607169" cy="3424237"/>
          </a:xfrm>
        </p:spPr>
      </p:pic>
      <p:sp>
        <p:nvSpPr>
          <p:cNvPr id="7" name="TextBox 6"/>
          <p:cNvSpPr txBox="1"/>
          <p:nvPr/>
        </p:nvSpPr>
        <p:spPr>
          <a:xfrm>
            <a:off x="1494692" y="4308235"/>
            <a:ext cx="9759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Query:</a:t>
            </a:r>
          </a:p>
          <a:p>
            <a:r>
              <a:rPr lang="en-US" dirty="0"/>
              <a:t>select Labels, GeoLandmarks, </a:t>
            </a:r>
            <a:r>
              <a:rPr lang="en-US" dirty="0" err="1"/>
              <a:t>DocumentIdentifier</a:t>
            </a:r>
            <a:r>
              <a:rPr lang="en-US" dirty="0"/>
              <a:t>, SafeSearch, Faces FROM [</a:t>
            </a:r>
            <a:r>
              <a:rPr lang="en-US" dirty="0" smtClean="0"/>
              <a:t>gdelt-bq:gdeltv2.cloudvision</a:t>
            </a:r>
            <a:r>
              <a:rPr lang="en-US" dirty="0"/>
              <a:t>] where </a:t>
            </a:r>
            <a:r>
              <a:rPr lang="en-US" dirty="0" err="1"/>
              <a:t>ImageURL</a:t>
            </a:r>
            <a:r>
              <a:rPr lang="en-US" dirty="0"/>
              <a:t> = "http://</a:t>
            </a:r>
            <a:r>
              <a:rPr lang="en-US" dirty="0" err="1"/>
              <a:t>www.wafa.ps</a:t>
            </a:r>
            <a:r>
              <a:rPr lang="en-US" dirty="0"/>
              <a:t>/http://</a:t>
            </a:r>
            <a:r>
              <a:rPr lang="en-US" dirty="0" err="1"/>
              <a:t>www.wafa.ps</a:t>
            </a:r>
            <a:r>
              <a:rPr lang="en-US" dirty="0"/>
              <a:t>/</a:t>
            </a:r>
            <a:r>
              <a:rPr lang="en-US" dirty="0" err="1"/>
              <a:t>userfiles</a:t>
            </a:r>
            <a:r>
              <a:rPr lang="en-US" dirty="0"/>
              <a:t>/image/multimedia/</a:t>
            </a:r>
            <a:r>
              <a:rPr lang="en-US" dirty="0" err="1"/>
              <a:t>samah.jpg</a:t>
            </a:r>
            <a:r>
              <a:rPr lang="en-US" dirty="0"/>
              <a:t>";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9046" y="246185"/>
            <a:ext cx="51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EXAMPLE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59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1006"/>
          </a:xfrm>
        </p:spPr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8215" y="1705708"/>
            <a:ext cx="10609385" cy="4085491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Labels : graduation&lt;FIELD&gt;0.98690468&lt;FIELD&gt;/m/016c3c&lt;RECORD&gt;academic dress&lt;FIELD&gt;0.92389059&lt;FIELD&gt;/m/01xqvb&lt;RECORD&gt;event&lt;FIELD&gt;0.55467749&lt;FIELD&gt;/m/081pkj&lt;RECORD&gt;costume&lt;FIELD&gt;0.55138981&lt;FIELD&gt;/m/0250x	</a:t>
            </a:r>
          </a:p>
          <a:p>
            <a:r>
              <a:rPr lang="en-US" sz="2900" dirty="0"/>
              <a:t>GeoLandmarks : </a:t>
            </a:r>
            <a:r>
              <a:rPr lang="en-US" sz="2900" dirty="0" smtClean="0"/>
              <a:t>null</a:t>
            </a:r>
            <a:endParaRPr lang="en-US" sz="2900" dirty="0"/>
          </a:p>
          <a:p>
            <a:r>
              <a:rPr lang="en-US" sz="2900" dirty="0" err="1"/>
              <a:t>DocumentIdentifier</a:t>
            </a:r>
            <a:r>
              <a:rPr lang="en-US" sz="2900" dirty="0"/>
              <a:t> : </a:t>
            </a:r>
            <a:r>
              <a:rPr lang="en-US" sz="2900" cap="none" dirty="0">
                <a:hlinkClick r:id="rId3"/>
              </a:rPr>
              <a:t>http://</a:t>
            </a:r>
            <a:r>
              <a:rPr lang="en-US" sz="2900" cap="none" dirty="0" err="1">
                <a:hlinkClick r:id="rId3"/>
              </a:rPr>
              <a:t>www.wafa.ps</a:t>
            </a:r>
            <a:r>
              <a:rPr lang="en-US" sz="2900" cap="none" dirty="0">
                <a:hlinkClick r:id="rId3"/>
              </a:rPr>
              <a:t>/</a:t>
            </a:r>
            <a:r>
              <a:rPr lang="en-US" sz="2900" cap="none" dirty="0" err="1">
                <a:hlinkClick r:id="rId3"/>
              </a:rPr>
              <a:t>ar_page.aspx?id</a:t>
            </a:r>
            <a:r>
              <a:rPr lang="en-US" sz="2900" cap="none" dirty="0">
                <a:hlinkClick r:id="rId3"/>
              </a:rPr>
              <a:t>=RcYwVMa695154680682aRcYwVM</a:t>
            </a:r>
            <a:endParaRPr lang="en-US" sz="2900" cap="none" dirty="0"/>
          </a:p>
          <a:p>
            <a:r>
              <a:rPr lang="en-US" sz="2900" dirty="0"/>
              <a:t>SafeSearch : -1&lt;FIELD&gt;0&lt;FIELD&gt;0&lt;FIELD&gt;0</a:t>
            </a:r>
          </a:p>
          <a:p>
            <a:endParaRPr lang="en-US" sz="2900" dirty="0"/>
          </a:p>
          <a:p>
            <a:r>
              <a:rPr lang="en-US" sz="2900" dirty="0"/>
              <a:t>Faces : </a:t>
            </a:r>
            <a:r>
              <a:rPr lang="tr-TR" sz="2900" dirty="0"/>
              <a:t>0.99955839&lt;FIELD&gt;12.286129&lt;FIELD&gt;30.525574&lt;FIELD&gt;-7.1071544&lt;FIELD&gt;0.5889504&lt;FIELD&gt;78,87;132,87;132,141;78,141&lt;FIELD&gt;0&lt;FIELD&gt;0&lt;FIELD&gt;0&lt;FIELD&gt;</a:t>
            </a:r>
            <a:r>
              <a:rPr lang="tr-TR" sz="2900" b="1" dirty="0"/>
              <a:t>2</a:t>
            </a:r>
            <a:r>
              <a:rPr lang="tr-TR" sz="2900" dirty="0"/>
              <a:t>&lt;FIELD&gt;0&lt;FIELD&gt;0&lt;FIELD&gt;0&lt;RECORD&gt;0.50865442&lt;FIELD&gt;6.1033735&lt;FIELD&gt;-5.2280416&lt;FIELD&gt;6.324564&lt;FIELD&gt;0.63740838&lt;FIELD&gt;146,69;196,69;196,119;146,119&lt;FIELD&gt;0&lt;FIELD&gt;0&lt;FIELD&gt;0&lt;FIELD&gt;</a:t>
            </a:r>
            <a:r>
              <a:rPr lang="tr-TR" sz="2900" b="1" dirty="0"/>
              <a:t>2</a:t>
            </a:r>
            <a:r>
              <a:rPr lang="tr-TR" sz="2900" dirty="0"/>
              <a:t>&lt;FIELD&gt;0&lt;FIELD&gt;0&lt;FIELD&gt;0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3338" y="2367092"/>
            <a:ext cx="10064262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There are four Visualizations in this project: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/>
              <a:t>Burst Analysis on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/>
              <a:t>Quantified Relationship between Emotions and Associated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/>
              <a:t>Geographical distribution of SafeSearch </a:t>
            </a:r>
            <a:r>
              <a:rPr lang="en-US" cap="none" dirty="0" smtClean="0"/>
              <a:t>trends</a:t>
            </a:r>
            <a:endParaRPr lang="en-US" cap="none" dirty="0"/>
          </a:p>
          <a:p>
            <a:pPr marL="514350" indent="-514350">
              <a:buFont typeface="+mj-lt"/>
              <a:buAutoNum type="arabicPeriod"/>
            </a:pPr>
            <a:r>
              <a:rPr lang="en-US" cap="none" dirty="0"/>
              <a:t>Top Labels based on </a:t>
            </a:r>
            <a:r>
              <a:rPr lang="en-US" cap="none" dirty="0" err="1"/>
              <a:t>SafeSearch</a:t>
            </a:r>
            <a:r>
              <a:rPr lang="en-US" cap="none" dirty="0"/>
              <a:t> category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798"/>
            <a:ext cx="10515600" cy="1434354"/>
          </a:xfrm>
          <a:effectLst>
            <a:outerShdw blurRad="50800" dist="50800" dir="2280000" sx="105000" sy="105000" algn="ctr" rotWithShape="0">
              <a:srgbClr val="7030A0">
                <a:alpha val="87000"/>
              </a:srgbClr>
            </a:outerShdw>
            <a:softEdge rad="0"/>
          </a:effectLst>
        </p:spPr>
        <p:txBody>
          <a:bodyPr>
            <a:noAutofit/>
          </a:bodyPr>
          <a:lstStyle/>
          <a:p>
            <a:r>
              <a:rPr lang="en-US" dirty="0"/>
              <a:t>Burst Analysis on Labels</a:t>
            </a:r>
            <a:br>
              <a:rPr lang="en-US" dirty="0"/>
            </a:b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208832"/>
            <a:ext cx="10363826" cy="3424107"/>
          </a:xfrm>
        </p:spPr>
        <p:txBody>
          <a:bodyPr>
            <a:normAutofit/>
          </a:bodyPr>
          <a:lstStyle/>
          <a:p>
            <a:r>
              <a:rPr lang="en-US" cap="none" dirty="0"/>
              <a:t>This Visualization intends to highlight the variation of interests in major news topics over time.</a:t>
            </a:r>
          </a:p>
          <a:p>
            <a:r>
              <a:rPr lang="en-US" cap="none" dirty="0"/>
              <a:t>The </a:t>
            </a:r>
            <a:r>
              <a:rPr lang="en-US" cap="none" dirty="0" smtClean="0"/>
              <a:t>topics </a:t>
            </a:r>
            <a:r>
              <a:rPr lang="en-US" cap="none" dirty="0"/>
              <a:t>of interests </a:t>
            </a:r>
            <a:r>
              <a:rPr lang="en-US" cap="none" dirty="0" smtClean="0"/>
              <a:t>from various news </a:t>
            </a:r>
            <a:r>
              <a:rPr lang="en-US" cap="none" dirty="0"/>
              <a:t>articles are shown with partitions of monthly time </a:t>
            </a:r>
            <a:r>
              <a:rPr lang="en-US" cap="none" dirty="0" smtClean="0"/>
              <a:t>slices </a:t>
            </a:r>
            <a:r>
              <a:rPr lang="en-US" cap="none" dirty="0"/>
              <a:t>for </a:t>
            </a:r>
            <a:r>
              <a:rPr lang="en-US" cap="none" dirty="0" smtClean="0"/>
              <a:t>the </a:t>
            </a:r>
            <a:r>
              <a:rPr lang="en-US" cap="none" dirty="0"/>
              <a:t>time period </a:t>
            </a:r>
            <a:r>
              <a:rPr lang="en-US" cap="none" dirty="0" smtClean="0"/>
              <a:t>- January </a:t>
            </a:r>
            <a:r>
              <a:rPr lang="en-US" cap="none" dirty="0"/>
              <a:t>2016 to March 2017.</a:t>
            </a:r>
          </a:p>
          <a:p>
            <a:r>
              <a:rPr lang="en-US" cap="none" dirty="0"/>
              <a:t>Each </a:t>
            </a:r>
            <a:r>
              <a:rPr lang="en-US" cap="none" dirty="0" smtClean="0"/>
              <a:t>label is </a:t>
            </a:r>
            <a:r>
              <a:rPr lang="en-US" cap="none" dirty="0"/>
              <a:t>represented by a bubble.</a:t>
            </a:r>
          </a:p>
          <a:p>
            <a:r>
              <a:rPr lang="en-US" cap="none" dirty="0"/>
              <a:t>The size of the bubble </a:t>
            </a:r>
            <a:r>
              <a:rPr lang="en-US" cap="none" dirty="0" smtClean="0"/>
              <a:t>denotes the frequency of appearance of a label </a:t>
            </a:r>
            <a:r>
              <a:rPr lang="en-US" cap="none" dirty="0"/>
              <a:t>number </a:t>
            </a:r>
            <a:r>
              <a:rPr lang="en-US" cap="none" dirty="0" smtClean="0"/>
              <a:t>in the news </a:t>
            </a:r>
            <a:r>
              <a:rPr lang="en-US" cap="none" dirty="0"/>
              <a:t>articles for the period in question.</a:t>
            </a:r>
          </a:p>
          <a:p>
            <a:r>
              <a:rPr lang="en-US" cap="none" dirty="0"/>
              <a:t>We captured 15 such subsets of data from </a:t>
            </a:r>
            <a:r>
              <a:rPr lang="en-US" cap="none" dirty="0" err="1" smtClean="0"/>
              <a:t>BigQuery</a:t>
            </a:r>
            <a:r>
              <a:rPr lang="en-US" cap="none" dirty="0" smtClean="0"/>
              <a:t> </a:t>
            </a:r>
            <a:r>
              <a:rPr lang="en-US" cap="none" dirty="0"/>
              <a:t>for </a:t>
            </a:r>
            <a:r>
              <a:rPr lang="en-US" cap="none" dirty="0" smtClean="0"/>
              <a:t>the entire time range.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785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1005</TotalTime>
  <Words>1283</Words>
  <Application>Microsoft Macintosh PowerPoint</Application>
  <PresentationFormat>Widescreen</PresentationFormat>
  <Paragraphs>166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Tw Cen MT</vt:lpstr>
      <vt:lpstr>Arial</vt:lpstr>
      <vt:lpstr>Droplet</vt:lpstr>
      <vt:lpstr>             Visualizing Our Global World  Comprehensive Insights on Global News Imagery</vt:lpstr>
      <vt:lpstr>GDELT and VGKG</vt:lpstr>
      <vt:lpstr>Details of the Dataset</vt:lpstr>
      <vt:lpstr>Schema of the Cloud Vision dataset</vt:lpstr>
      <vt:lpstr>Column specific information</vt:lpstr>
      <vt:lpstr>PowerPoint Presentation</vt:lpstr>
      <vt:lpstr>Example Continued</vt:lpstr>
      <vt:lpstr>About the visualizations</vt:lpstr>
      <vt:lpstr>Burst Analysis on Labels </vt:lpstr>
      <vt:lpstr>PowerPoint Presentation</vt:lpstr>
      <vt:lpstr>Insights gained</vt:lpstr>
      <vt:lpstr>Quantified Relationship between Emotions and Associated Labels</vt:lpstr>
      <vt:lpstr>PowerPoint Presentation</vt:lpstr>
      <vt:lpstr>Insights gained</vt:lpstr>
      <vt:lpstr>Geographical distribution of SafeSearch trends</vt:lpstr>
      <vt:lpstr>PowerPoint Presentation</vt:lpstr>
      <vt:lpstr>Insights gained </vt:lpstr>
      <vt:lpstr>Top Labels based on SafeSearch Category</vt:lpstr>
      <vt:lpstr>PowerPoint Presentation</vt:lpstr>
      <vt:lpstr>InsightS Gained</vt:lpstr>
      <vt:lpstr>Related Work</vt:lpstr>
      <vt:lpstr>PowerPoint Presentation</vt:lpstr>
      <vt:lpstr>References</vt:lpstr>
      <vt:lpstr>Questions 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Our Global World</dc:title>
  <dc:creator>sneha.nyayapati@gmail.com</dc:creator>
  <cp:lastModifiedBy>Parhi, Nirad Ranjan</cp:lastModifiedBy>
  <cp:revision>139</cp:revision>
  <dcterms:created xsi:type="dcterms:W3CDTF">2017-03-21T22:22:11Z</dcterms:created>
  <dcterms:modified xsi:type="dcterms:W3CDTF">2017-04-26T21:10:21Z</dcterms:modified>
</cp:coreProperties>
</file>