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3" r:id="rId5"/>
    <p:sldId id="262" r:id="rId6"/>
    <p:sldId id="261" r:id="rId7"/>
    <p:sldId id="258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8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E4B2-EEEA-4E4F-91BB-5AA456B773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C0FE-8A9D-4F11-9AEC-8C6A3C6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12" y="724930"/>
            <a:ext cx="4203843" cy="4039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1492" y="5132859"/>
            <a:ext cx="9525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Figure 1. </a:t>
            </a:r>
            <a:r>
              <a:rPr lang="en-US" sz="1400" dirty="0" smtClean="0"/>
              <a:t>Weber-Law adaptation preserves response tuning across a range of stimulus backgrounds. </a:t>
            </a:r>
            <a:r>
              <a:rPr lang="en-US" sz="1400" b="1" dirty="0" smtClean="0"/>
              <a:t>A </a:t>
            </a:r>
            <a:r>
              <a:rPr lang="en-US" sz="1400" dirty="0" smtClean="0"/>
              <a:t>Simulated tuning curves for increasing stimulus backgrounds (column-wise; </a:t>
            </a:r>
            <a:r>
              <a:rPr lang="en-US" sz="1400" i="1" dirty="0" smtClean="0"/>
              <a:t>s</a:t>
            </a:r>
            <a:r>
              <a:rPr lang="en-US" sz="1400" dirty="0" smtClean="0"/>
              <a:t> = 1e-2, 1e0, 1e2 from left to right) and increasing diversity in </a:t>
            </a:r>
            <a:r>
              <a:rPr lang="en-US" sz="1400" dirty="0"/>
              <a:t>activation free energies </a:t>
            </a:r>
            <a:r>
              <a:rPr lang="el-GR" sz="1400" dirty="0"/>
              <a:t>ε</a:t>
            </a:r>
            <a:r>
              <a:rPr lang="el-GR" sz="1400" baseline="-25000" dirty="0"/>
              <a:t>ρ</a:t>
            </a:r>
            <a:r>
              <a:rPr lang="en-US" sz="1400" baseline="-25000" dirty="0"/>
              <a:t> </a:t>
            </a:r>
            <a:r>
              <a:rPr lang="en-US" sz="1400" dirty="0" smtClean="0"/>
              <a:t>(row-wise), without adaptation. Activation </a:t>
            </a:r>
            <a:r>
              <a:rPr lang="en-US" sz="1400" dirty="0"/>
              <a:t>free energies </a:t>
            </a:r>
            <a:r>
              <a:rPr lang="en-US" sz="1400" dirty="0" smtClean="0"/>
              <a:t>for each receptor, </a:t>
            </a:r>
            <a:r>
              <a:rPr lang="el-GR" sz="1400" dirty="0" smtClean="0"/>
              <a:t>ε</a:t>
            </a:r>
            <a:r>
              <a:rPr lang="el-GR" sz="1400" baseline="-25000" dirty="0" smtClean="0"/>
              <a:t>ρ</a:t>
            </a:r>
            <a:r>
              <a:rPr lang="en-US" sz="1400" dirty="0" smtClean="0"/>
              <a:t>, are </a:t>
            </a:r>
            <a:r>
              <a:rPr lang="en-US" sz="1400" dirty="0"/>
              <a:t>plotted </a:t>
            </a:r>
            <a:r>
              <a:rPr lang="en-US" sz="1400" dirty="0" smtClean="0"/>
              <a:t>in </a:t>
            </a:r>
            <a:r>
              <a:rPr lang="en-US" sz="1400" dirty="0"/>
              <a:t>the final </a:t>
            </a:r>
            <a:r>
              <a:rPr lang="en-US" sz="1400" dirty="0" smtClean="0"/>
              <a:t>column. Tuning curve shapes are sensitive to (and saturate with) increasing stimulus, irrespective of </a:t>
            </a:r>
            <a:r>
              <a:rPr lang="el-GR" sz="1400" dirty="0"/>
              <a:t>ε</a:t>
            </a:r>
            <a:r>
              <a:rPr lang="el-GR" sz="1400" baseline="-25000" dirty="0"/>
              <a:t>ρ</a:t>
            </a:r>
            <a:r>
              <a:rPr lang="en-US" sz="1400" baseline="-25000" dirty="0"/>
              <a:t> 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diversity. </a:t>
            </a:r>
            <a:r>
              <a:rPr lang="en-US" sz="1400" b="1" dirty="0" smtClean="0"/>
              <a:t>B </a:t>
            </a:r>
            <a:r>
              <a:rPr lang="en-US" sz="1400" dirty="0" smtClean="0"/>
              <a:t>With Weber Law adaptation (</a:t>
            </a:r>
            <a:r>
              <a:rPr lang="el-GR" sz="1400" dirty="0" smtClean="0"/>
              <a:t>ε</a:t>
            </a:r>
            <a:r>
              <a:rPr lang="el-GR" sz="1400" baseline="-25000" dirty="0" smtClean="0"/>
              <a:t>ρ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~ ln(</a:t>
            </a:r>
            <a:r>
              <a:rPr lang="en-US" sz="1400" i="1" dirty="0" err="1" smtClean="0"/>
              <a:t>s</a:t>
            </a:r>
            <a:r>
              <a:rPr lang="en-US" sz="1400" i="1" baseline="-25000" dirty="0" err="1" smtClean="0"/>
              <a:t>i</a:t>
            </a:r>
            <a:r>
              <a:rPr lang="en-US" sz="1400" dirty="0" smtClean="0"/>
              <a:t>) + </a:t>
            </a:r>
            <a:r>
              <a:rPr lang="en-US" sz="1400" i="1" dirty="0" smtClean="0"/>
              <a:t>c</a:t>
            </a:r>
            <a:r>
              <a:rPr lang="en-US" sz="1400" dirty="0" smtClean="0"/>
              <a:t>), tuning curves are invariant over several magnitudes of stimulus backgrounds. </a:t>
            </a:r>
            <a:endParaRPr lang="en-US" sz="1400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375719" y="72493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					   B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5" y="724930"/>
            <a:ext cx="4203844" cy="40399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61041" y="724930"/>
            <a:ext cx="1562793" cy="4039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85200" y="2047164"/>
            <a:ext cx="423080" cy="271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7628" y="586608"/>
            <a:ext cx="3484009" cy="324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25" y="2058202"/>
            <a:ext cx="1790700" cy="82867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595" y="2082909"/>
            <a:ext cx="1790700" cy="8286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50" y="2107729"/>
            <a:ext cx="1347122" cy="5429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14677" y="1055104"/>
            <a:ext cx="140043" cy="140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4677" y="1195147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4677" y="775018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14677" y="915061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14677" y="1615276"/>
            <a:ext cx="140043" cy="1400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14677" y="1755319"/>
            <a:ext cx="140043" cy="140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14677" y="1335190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4677" y="1475233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6796" y="1095207"/>
            <a:ext cx="140043" cy="140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06796" y="1235250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06796" y="815121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06796" y="955164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06796" y="1655379"/>
            <a:ext cx="140043" cy="1400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06796" y="1795422"/>
            <a:ext cx="140043" cy="140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06796" y="1375293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06796" y="1515336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42750" y="1124353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42750" y="1264396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42750" y="844267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42750" y="984310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42750" y="1684525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42750" y="1824568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42750" y="1404439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2750" y="1544482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37322">
            <a:off x="1874970" y="2169840"/>
            <a:ext cx="436887" cy="40056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26229">
            <a:off x="3143485" y="2290246"/>
            <a:ext cx="436887" cy="40056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91004">
            <a:off x="4707912" y="2194810"/>
            <a:ext cx="436887" cy="40056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86922">
            <a:off x="6316737" y="2162713"/>
            <a:ext cx="436887" cy="40056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363369" y="1025185"/>
            <a:ext cx="140043" cy="140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63369" y="1165228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363369" y="745099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63369" y="885142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63369" y="1585357"/>
            <a:ext cx="140043" cy="1400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63369" y="1725400"/>
            <a:ext cx="140043" cy="140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63369" y="1305271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63369" y="1445314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06" y="2744694"/>
            <a:ext cx="712209" cy="55921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70145" y="3203271"/>
            <a:ext cx="752187" cy="630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13" y="2692003"/>
            <a:ext cx="752187" cy="63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05" y="2722215"/>
            <a:ext cx="758634" cy="52520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67" y="3227940"/>
            <a:ext cx="774309" cy="536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06" y="3229899"/>
            <a:ext cx="726173" cy="57018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990704" y="503336"/>
            <a:ext cx="334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Figure 2. </a:t>
            </a:r>
            <a:r>
              <a:rPr lang="en-US" sz="1400" smtClean="0"/>
              <a:t>TODO</a:t>
            </a:r>
            <a:endParaRPr lang="en-US" sz="1400" i="1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12772" y="3914133"/>
            <a:ext cx="0" cy="352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40350" y="3914133"/>
            <a:ext cx="0" cy="352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49879" y="3906131"/>
            <a:ext cx="0" cy="352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392201" y="3932931"/>
            <a:ext cx="0" cy="352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042750" y="4643008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42750" y="4783051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42750" y="4362922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42750" y="4502965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42750" y="5203180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42750" y="5343223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2750" y="4923094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42750" y="5063137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95756" y="4643008"/>
            <a:ext cx="140043" cy="140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95756" y="4783051"/>
            <a:ext cx="140043" cy="140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95756" y="4362922"/>
            <a:ext cx="140043" cy="140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95756" y="4502965"/>
            <a:ext cx="140043" cy="140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795756" y="5203180"/>
            <a:ext cx="140043" cy="1400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795756" y="5343223"/>
            <a:ext cx="140043" cy="140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95756" y="4923094"/>
            <a:ext cx="140043" cy="1400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795756" y="5063137"/>
            <a:ext cx="140043" cy="140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2857" y="4643008"/>
            <a:ext cx="140043" cy="140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52857" y="4783051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52857" y="4362922"/>
            <a:ext cx="140043" cy="140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52857" y="4502965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52857" y="5203180"/>
            <a:ext cx="140043" cy="140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252857" y="5343223"/>
            <a:ext cx="140043" cy="140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52857" y="4923094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52857" y="5063137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22179" y="4660303"/>
            <a:ext cx="140043" cy="1400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322179" y="4800346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22179" y="4380217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22179" y="4520260"/>
            <a:ext cx="140043" cy="140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322179" y="5220475"/>
            <a:ext cx="140043" cy="140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22179" y="5360518"/>
            <a:ext cx="140043" cy="140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22179" y="4940389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22179" y="5080432"/>
            <a:ext cx="140043" cy="140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952" y="955163"/>
            <a:ext cx="12027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Odor signal in high-D space</a:t>
            </a:r>
          </a:p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Receptor response</a:t>
            </a:r>
          </a:p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Inferred odor identity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41322" y="2726498"/>
            <a:ext cx="752187" cy="63051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17" y="3238422"/>
            <a:ext cx="752187" cy="6305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68610" y="2732838"/>
            <a:ext cx="2817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1200" i="1" dirty="0" err="1" smtClean="0">
                <a:solidFill>
                  <a:schemeClr val="accent1">
                    <a:lumMod val="75000"/>
                  </a:schemeClr>
                </a:solidFill>
              </a:rPr>
              <a:t>unadapted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                       adapted</a:t>
            </a:r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90" y="452961"/>
            <a:ext cx="4792753" cy="4455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7855" y="4976340"/>
            <a:ext cx="99042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Figure 3. </a:t>
            </a:r>
            <a:r>
              <a:rPr lang="en-US" sz="1400" dirty="0" smtClean="0"/>
              <a:t>Weber-law adaptation in a combinatorial code preserves the accuracy of odor recognition across a range of stimulus backgrounds. </a:t>
            </a:r>
            <a:r>
              <a:rPr lang="en-US" sz="1400" b="1" dirty="0" smtClean="0"/>
              <a:t>A </a:t>
            </a:r>
            <a:r>
              <a:rPr lang="en-US" sz="1400" dirty="0" smtClean="0"/>
              <a:t>Percentage of 100 randomly-generated sparse odor signals that are correctly estimated by the linearized compressed sensing scheme, as a function of signal background, with and without Weber-Law adaptation (red and blue plots, respectively). Signal background is the average value of the signal’s nonzero components. Varying levels of receptor diversity are considered; lighter plots represent more uniform tuning curves. </a:t>
            </a:r>
            <a:r>
              <a:rPr lang="en-US" sz="1400" b="1" dirty="0" smtClean="0"/>
              <a:t>B </a:t>
            </a:r>
            <a:r>
              <a:rPr lang="en-US" sz="1400" dirty="0" smtClean="0"/>
              <a:t>Histogram heat maps of the linearized gain for distinct background levels, with and without Weber-Law adaptation (upper red and lower blue plots, respectively), for increasing receptor diversity (left to right). With adaptation, the full distribution of the receptor gain scales as 1/</a:t>
            </a:r>
            <a:r>
              <a:rPr lang="en-US" sz="1400" i="1" dirty="0" smtClean="0"/>
              <a:t>s</a:t>
            </a:r>
            <a:r>
              <a:rPr lang="en-US" sz="1400" dirty="0" smtClean="0"/>
              <a:t>. </a:t>
            </a:r>
            <a:r>
              <a:rPr lang="en-US" sz="1400" b="1" dirty="0" smtClean="0"/>
              <a:t>C </a:t>
            </a:r>
            <a:r>
              <a:rPr lang="en-US" sz="1400" dirty="0" smtClean="0"/>
              <a:t>Indicative odor estimation at low stimulus (top) and </a:t>
            </a:r>
            <a:r>
              <a:rPr lang="en-US" sz="1400" smtClean="0"/>
              <a:t>high stimulus (bottom). </a:t>
            </a:r>
            <a:endParaRPr lang="en-US" sz="1400" i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2035036" y="452961"/>
            <a:ext cx="47776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A			      B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sz="1500" b="1" dirty="0"/>
          </a:p>
          <a:p>
            <a:endParaRPr lang="en-US" sz="1500" b="1" dirty="0" smtClean="0"/>
          </a:p>
          <a:p>
            <a:r>
              <a:rPr lang="en-US" b="1" dirty="0" smtClean="0"/>
              <a:t>     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199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7855" y="4976340"/>
            <a:ext cx="990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b="1" dirty="0" smtClean="0"/>
          </a:p>
          <a:p>
            <a:pPr algn="just"/>
            <a:r>
              <a:rPr lang="en-US" sz="1400" b="1" dirty="0" smtClean="0"/>
              <a:t>Figure 4. </a:t>
            </a:r>
            <a:r>
              <a:rPr lang="en-US" sz="1400" dirty="0" smtClean="0"/>
              <a:t>Discrimination: </a:t>
            </a:r>
            <a:r>
              <a:rPr lang="en-US" sz="1400" dirty="0" err="1" smtClean="0"/>
              <a:t>todo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90262" y="1927343"/>
            <a:ext cx="352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Correctly decoded signals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6011" y="4703027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Latent odor mean signal (signal 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9772" y="815546"/>
            <a:ext cx="2463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Red: adapted</a:t>
            </a:r>
          </a:p>
          <a:p>
            <a:endParaRPr lang="en-US" dirty="0"/>
          </a:p>
          <a:p>
            <a:r>
              <a:rPr lang="en-US" dirty="0" smtClean="0"/>
              <a:t>Blue: </a:t>
            </a:r>
            <a:r>
              <a:rPr lang="en-US" dirty="0" err="1" smtClean="0"/>
              <a:t>unadapted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Light to dark: # of background components: 1, 2, 4, with 7 total nonzero odorants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87" y="662238"/>
            <a:ext cx="5223000" cy="39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7855" y="4976340"/>
            <a:ext cx="99042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Figure 3. </a:t>
            </a:r>
            <a:r>
              <a:rPr lang="en-US" sz="1400" dirty="0" smtClean="0"/>
              <a:t>Weber-law adaptation in a combinatorial code preserves the accuracy of odor recognition across a range of stimulus backgrounds. </a:t>
            </a:r>
            <a:r>
              <a:rPr lang="en-US" sz="1400" b="1" dirty="0" smtClean="0"/>
              <a:t>A </a:t>
            </a:r>
            <a:r>
              <a:rPr lang="en-US" sz="1400" dirty="0" smtClean="0"/>
              <a:t>Percentage of 100 randomly-generated sparse odor signals that are correctly estimated by the linearized compressed sensing scheme, as a function of signal background, with and without Weber-Law adaptation (red and blue plots, respectively). Signal background is the average value of the signal’s nonzero components. Varying levels of receptor diversity are considered; lighter plots represent more uniform tuning curves. </a:t>
            </a:r>
            <a:r>
              <a:rPr lang="en-US" sz="1400" b="1" dirty="0" smtClean="0"/>
              <a:t>B </a:t>
            </a:r>
            <a:r>
              <a:rPr lang="en-US" sz="1400" dirty="0" smtClean="0"/>
              <a:t>Histogram heat maps of the </a:t>
            </a:r>
            <a:r>
              <a:rPr lang="en-US" sz="1400" dirty="0" err="1" smtClean="0"/>
              <a:t>lineareized</a:t>
            </a:r>
            <a:r>
              <a:rPr lang="en-US" sz="1400" dirty="0" smtClean="0"/>
              <a:t> gain for distinct background levels, with and without Weber-Law adaptation (upper red and lower blue plots, respectively), for increasing receptor diversity (left to right). With adaptation, the full distribution of the receptor gain scales as 1/</a:t>
            </a:r>
            <a:r>
              <a:rPr lang="en-US" sz="1400" i="1" dirty="0" smtClean="0"/>
              <a:t>s</a:t>
            </a:r>
            <a:r>
              <a:rPr lang="en-US" sz="1400" dirty="0" smtClean="0"/>
              <a:t>. </a:t>
            </a:r>
            <a:r>
              <a:rPr lang="en-US" sz="1400" b="1" dirty="0" smtClean="0"/>
              <a:t>C </a:t>
            </a:r>
            <a:r>
              <a:rPr lang="en-US" sz="1400" dirty="0" smtClean="0"/>
              <a:t>Indicative odor estimation </a:t>
            </a:r>
            <a:endParaRPr lang="en-US" sz="1400" i="1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47" y="1033166"/>
            <a:ext cx="6400509" cy="3544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9880" y="757761"/>
            <a:ext cx="4777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			      B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sz="1500" b="1" dirty="0"/>
          </a:p>
          <a:p>
            <a:endParaRPr lang="en-US" sz="1500" b="1" dirty="0" smtClean="0"/>
          </a:p>
          <a:p>
            <a:r>
              <a:rPr lang="en-US" b="1" dirty="0" smtClean="0"/>
              <a:t>     		                       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27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492" y="5132859"/>
            <a:ext cx="9525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Figure 1. </a:t>
            </a:r>
            <a:r>
              <a:rPr lang="en-US" sz="1400" dirty="0" smtClean="0"/>
              <a:t>Weber-Law adaptation preserves response tuning across a range of stimulus backgrounds. </a:t>
            </a:r>
            <a:r>
              <a:rPr lang="en-US" sz="1400" b="1" dirty="0" smtClean="0"/>
              <a:t>A </a:t>
            </a:r>
            <a:r>
              <a:rPr lang="en-US" sz="1400" dirty="0" smtClean="0"/>
              <a:t>Simulated tuning curves for increasing stimulus backgrounds (column-wise; </a:t>
            </a:r>
            <a:r>
              <a:rPr lang="en-US" sz="1400" i="1" dirty="0" smtClean="0"/>
              <a:t>s</a:t>
            </a:r>
            <a:r>
              <a:rPr lang="en-US" sz="1400" dirty="0" smtClean="0"/>
              <a:t> = 1e-2, 1e0, 1e2 from left to right) and increasing diversity in </a:t>
            </a:r>
            <a:r>
              <a:rPr lang="en-US" sz="1400" dirty="0"/>
              <a:t>activation free energies </a:t>
            </a:r>
            <a:r>
              <a:rPr lang="el-GR" sz="1400" dirty="0"/>
              <a:t>ε</a:t>
            </a:r>
            <a:r>
              <a:rPr lang="el-GR" sz="1400" baseline="-25000" dirty="0"/>
              <a:t>ρ</a:t>
            </a:r>
            <a:r>
              <a:rPr lang="en-US" sz="1400" baseline="-25000" dirty="0"/>
              <a:t> </a:t>
            </a:r>
            <a:r>
              <a:rPr lang="en-US" sz="1400" dirty="0" smtClean="0"/>
              <a:t>(row-wise), without adaptation. Activation </a:t>
            </a:r>
            <a:r>
              <a:rPr lang="en-US" sz="1400" dirty="0"/>
              <a:t>free energies </a:t>
            </a:r>
            <a:r>
              <a:rPr lang="en-US" sz="1400" dirty="0" smtClean="0"/>
              <a:t>for each receptor, </a:t>
            </a:r>
            <a:r>
              <a:rPr lang="el-GR" sz="1400" dirty="0" smtClean="0"/>
              <a:t>ε</a:t>
            </a:r>
            <a:r>
              <a:rPr lang="el-GR" sz="1400" baseline="-25000" dirty="0" smtClean="0"/>
              <a:t>ρ</a:t>
            </a:r>
            <a:r>
              <a:rPr lang="en-US" sz="1400" dirty="0" smtClean="0"/>
              <a:t>, are </a:t>
            </a:r>
            <a:r>
              <a:rPr lang="en-US" sz="1400" dirty="0"/>
              <a:t>plotted </a:t>
            </a:r>
            <a:r>
              <a:rPr lang="en-US" sz="1400" dirty="0" smtClean="0"/>
              <a:t>in </a:t>
            </a:r>
            <a:r>
              <a:rPr lang="en-US" sz="1400" dirty="0"/>
              <a:t>the final </a:t>
            </a:r>
            <a:r>
              <a:rPr lang="en-US" sz="1400" dirty="0" smtClean="0"/>
              <a:t>column. Tuning curve shapes are sensitive to (and saturate with) increasing stimulus, irrespective of </a:t>
            </a:r>
            <a:r>
              <a:rPr lang="el-GR" sz="1400" dirty="0"/>
              <a:t>ε</a:t>
            </a:r>
            <a:r>
              <a:rPr lang="el-GR" sz="1400" baseline="-25000" dirty="0"/>
              <a:t>ρ</a:t>
            </a:r>
            <a:r>
              <a:rPr lang="en-US" sz="1400" baseline="-25000" dirty="0"/>
              <a:t> 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diversity. </a:t>
            </a:r>
            <a:r>
              <a:rPr lang="en-US" sz="1400" b="1" dirty="0" smtClean="0"/>
              <a:t>B </a:t>
            </a:r>
            <a:r>
              <a:rPr lang="en-US" sz="1400" dirty="0" smtClean="0"/>
              <a:t>With Weber Law adaptation (</a:t>
            </a:r>
            <a:r>
              <a:rPr lang="el-GR" sz="1400" dirty="0" smtClean="0"/>
              <a:t>ε</a:t>
            </a:r>
            <a:r>
              <a:rPr lang="el-GR" sz="1400" baseline="-25000" dirty="0" smtClean="0"/>
              <a:t>ρ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~ ln(</a:t>
            </a:r>
            <a:r>
              <a:rPr lang="en-US" sz="1400" i="1" dirty="0" err="1" smtClean="0"/>
              <a:t>s</a:t>
            </a:r>
            <a:r>
              <a:rPr lang="en-US" sz="1400" i="1" baseline="-25000" dirty="0" err="1" smtClean="0"/>
              <a:t>i</a:t>
            </a:r>
            <a:r>
              <a:rPr lang="en-US" sz="1400" dirty="0" smtClean="0"/>
              <a:t>) + </a:t>
            </a:r>
            <a:r>
              <a:rPr lang="en-US" sz="1400" i="1" dirty="0" smtClean="0"/>
              <a:t>c</a:t>
            </a:r>
            <a:r>
              <a:rPr lang="en-US" sz="1400" dirty="0" smtClean="0"/>
              <a:t>), tuning curves are invariant over several magnitudes of stimulus backgrounds. </a:t>
            </a:r>
            <a:endParaRPr lang="en-US" sz="1400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021492" y="7331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					   B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40" y="917834"/>
            <a:ext cx="4069828" cy="3890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23" y="917835"/>
            <a:ext cx="4069828" cy="38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48" y="802664"/>
            <a:ext cx="6913285" cy="41736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7855" y="4976340"/>
            <a:ext cx="99042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Figure 2. </a:t>
            </a:r>
            <a:r>
              <a:rPr lang="en-US" sz="1400" dirty="0" smtClean="0"/>
              <a:t>Weber-law adaptation in a combinatorial code preserves the accuracy of odor recognition across a range of stimulus backgrounds. </a:t>
            </a:r>
            <a:r>
              <a:rPr lang="en-US" sz="1400" b="1" dirty="0" smtClean="0"/>
              <a:t>A </a:t>
            </a:r>
            <a:r>
              <a:rPr lang="en-US" sz="1400" dirty="0" smtClean="0"/>
              <a:t>Percentage of 100 randomly-generated sparse odor signals that are correctly estimated by the linearized compressed sensing scheme, as a function of signal background, with and without Weber-Law adaptation (red and blue plots, respectively). Signal background is the average value of the signal’s nonzero components. Varying levels of receptor diversity are considered; lighter plots represent more uniform tuning curves. </a:t>
            </a:r>
            <a:r>
              <a:rPr lang="en-US" sz="1400" b="1" dirty="0" smtClean="0"/>
              <a:t>B </a:t>
            </a:r>
            <a:r>
              <a:rPr lang="en-US" sz="1400" dirty="0" smtClean="0"/>
              <a:t>Histogram heat maps of the </a:t>
            </a:r>
            <a:r>
              <a:rPr lang="en-US" sz="1400" dirty="0" err="1" smtClean="0"/>
              <a:t>lineareized</a:t>
            </a:r>
            <a:r>
              <a:rPr lang="en-US" sz="1400" dirty="0" smtClean="0"/>
              <a:t> gain for distinct background levels, with and without Weber-Law adaptation (upper red and lower blue plots, respectively), for increasing receptor diversity (left to right). With adaptation, the full distribution of the receptor gain scales as 1/</a:t>
            </a:r>
            <a:r>
              <a:rPr lang="en-US" sz="1400" i="1" dirty="0" smtClean="0"/>
              <a:t>s</a:t>
            </a:r>
            <a:r>
              <a:rPr lang="en-US" sz="1400" dirty="0" smtClean="0"/>
              <a:t>. </a:t>
            </a:r>
            <a:r>
              <a:rPr lang="en-US" sz="1400" b="1" dirty="0" smtClean="0"/>
              <a:t>C </a:t>
            </a:r>
            <a:r>
              <a:rPr lang="en-US" sz="1400" dirty="0" smtClean="0"/>
              <a:t>Indicative odor estimation </a:t>
            </a:r>
            <a:endParaRPr lang="en-US" sz="1400" i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2545783" y="658907"/>
            <a:ext cx="4777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			             B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sz="1500" b="1" dirty="0"/>
          </a:p>
          <a:p>
            <a:endParaRPr lang="en-US" sz="1500" b="1" dirty="0" smtClean="0"/>
          </a:p>
          <a:p>
            <a:r>
              <a:rPr lang="en-US" sz="300" b="1" dirty="0" smtClean="0"/>
              <a:t> </a:t>
            </a:r>
            <a:r>
              <a:rPr lang="en-US" b="1" dirty="0" smtClean="0"/>
              <a:t>    		                             </a:t>
            </a:r>
          </a:p>
          <a:p>
            <a:r>
              <a:rPr lang="en-US" b="1" dirty="0" smtClean="0"/>
              <a:t>                                                                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30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492" y="5132859"/>
            <a:ext cx="9525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Figure 1. </a:t>
            </a:r>
            <a:r>
              <a:rPr lang="en-US" sz="1400" dirty="0" smtClean="0"/>
              <a:t>Weber-Law adaptation preserves response tuning across a range of stimulus backgrounds. </a:t>
            </a:r>
            <a:r>
              <a:rPr lang="en-US" sz="1400" b="1" dirty="0" smtClean="0"/>
              <a:t>A </a:t>
            </a:r>
            <a:r>
              <a:rPr lang="en-US" sz="1400" dirty="0" smtClean="0"/>
              <a:t>Simulated tuning curves for increasing stimulus backgrounds (column-wise; </a:t>
            </a:r>
            <a:r>
              <a:rPr lang="en-US" sz="1400" i="1" dirty="0" smtClean="0"/>
              <a:t>s</a:t>
            </a:r>
            <a:r>
              <a:rPr lang="en-US" sz="1400" dirty="0" smtClean="0"/>
              <a:t> = 1e-2, 1e0, 1e2 from left to right) and increasing diversity in </a:t>
            </a:r>
            <a:r>
              <a:rPr lang="en-US" sz="1400" dirty="0"/>
              <a:t>activation free energies </a:t>
            </a:r>
            <a:r>
              <a:rPr lang="el-GR" sz="1400" dirty="0"/>
              <a:t>ε</a:t>
            </a:r>
            <a:r>
              <a:rPr lang="el-GR" sz="1400" baseline="-25000" dirty="0"/>
              <a:t>ρ</a:t>
            </a:r>
            <a:r>
              <a:rPr lang="en-US" sz="1400" baseline="-25000" dirty="0"/>
              <a:t> </a:t>
            </a:r>
            <a:r>
              <a:rPr lang="en-US" sz="1400" dirty="0" smtClean="0"/>
              <a:t>(row-wise), without adaptation. Activation </a:t>
            </a:r>
            <a:r>
              <a:rPr lang="en-US" sz="1400" dirty="0"/>
              <a:t>free energies </a:t>
            </a:r>
            <a:r>
              <a:rPr lang="en-US" sz="1400" dirty="0" smtClean="0"/>
              <a:t>for each receptor, </a:t>
            </a:r>
            <a:r>
              <a:rPr lang="el-GR" sz="1400" dirty="0" smtClean="0"/>
              <a:t>ε</a:t>
            </a:r>
            <a:r>
              <a:rPr lang="el-GR" sz="1400" baseline="-25000" dirty="0" smtClean="0"/>
              <a:t>ρ</a:t>
            </a:r>
            <a:r>
              <a:rPr lang="en-US" sz="1400" dirty="0" smtClean="0"/>
              <a:t>, are </a:t>
            </a:r>
            <a:r>
              <a:rPr lang="en-US" sz="1400" dirty="0"/>
              <a:t>plotted </a:t>
            </a:r>
            <a:r>
              <a:rPr lang="en-US" sz="1400" dirty="0" smtClean="0"/>
              <a:t>in </a:t>
            </a:r>
            <a:r>
              <a:rPr lang="en-US" sz="1400" dirty="0"/>
              <a:t>the final </a:t>
            </a:r>
            <a:r>
              <a:rPr lang="en-US" sz="1400" dirty="0" smtClean="0"/>
              <a:t>column. Tuning curve shapes are sensitive to (and saturate with) increasing stimulus, irrespective of </a:t>
            </a:r>
            <a:r>
              <a:rPr lang="el-GR" sz="1400" dirty="0"/>
              <a:t>ε</a:t>
            </a:r>
            <a:r>
              <a:rPr lang="el-GR" sz="1400" baseline="-25000" dirty="0"/>
              <a:t>ρ</a:t>
            </a:r>
            <a:r>
              <a:rPr lang="en-US" sz="1400" baseline="-25000" dirty="0"/>
              <a:t> 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diversity. </a:t>
            </a:r>
            <a:r>
              <a:rPr lang="en-US" sz="1400" b="1" dirty="0" smtClean="0"/>
              <a:t>B </a:t>
            </a:r>
            <a:r>
              <a:rPr lang="en-US" sz="1400" dirty="0" smtClean="0"/>
              <a:t>With Weber Law adaptation (</a:t>
            </a:r>
            <a:r>
              <a:rPr lang="el-GR" sz="1400" dirty="0" smtClean="0"/>
              <a:t>ε</a:t>
            </a:r>
            <a:r>
              <a:rPr lang="el-GR" sz="1400" baseline="-25000" dirty="0" smtClean="0"/>
              <a:t>ρ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~ ln(</a:t>
            </a:r>
            <a:r>
              <a:rPr lang="en-US" sz="1400" i="1" dirty="0" err="1" smtClean="0"/>
              <a:t>s</a:t>
            </a:r>
            <a:r>
              <a:rPr lang="en-US" sz="1400" i="1" baseline="-25000" dirty="0" err="1" smtClean="0"/>
              <a:t>i</a:t>
            </a:r>
            <a:r>
              <a:rPr lang="en-US" sz="1400" dirty="0" smtClean="0"/>
              <a:t>) + </a:t>
            </a:r>
            <a:r>
              <a:rPr lang="en-US" sz="1400" i="1" dirty="0" smtClean="0"/>
              <a:t>c</a:t>
            </a:r>
            <a:r>
              <a:rPr lang="en-US" sz="1400" dirty="0" smtClean="0"/>
              <a:t>), tuning curves are invariant over several magnitudes of stimulus backgrounds. </a:t>
            </a:r>
            <a:endParaRPr lang="en-US" sz="1400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021492" y="7331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					   B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0" y="917834"/>
            <a:ext cx="4021945" cy="3845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32" y="917833"/>
            <a:ext cx="4021945" cy="38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6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844</Words>
  <Application>Microsoft Office PowerPoint</Application>
  <PresentationFormat>Widescreen</PresentationFormat>
  <Paragraphs>63</Paragraphs>
  <Slides>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Kadakia, Nirag</dc:creator>
  <cp:lastModifiedBy>Kadakia, Nirag</cp:lastModifiedBy>
  <cp:revision>99</cp:revision>
  <dcterms:created xsi:type="dcterms:W3CDTF">2017-10-05T21:41:43Z</dcterms:created>
  <dcterms:modified xsi:type="dcterms:W3CDTF">2017-10-30T17:36:44Z</dcterms:modified>
</cp:coreProperties>
</file>