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66" r:id="rId2"/>
    <p:sldId id="320" r:id="rId3"/>
    <p:sldId id="321" r:id="rId4"/>
    <p:sldId id="294" r:id="rId5"/>
    <p:sldId id="267" r:id="rId6"/>
    <p:sldId id="306" r:id="rId7"/>
    <p:sldId id="308" r:id="rId8"/>
    <p:sldId id="309" r:id="rId9"/>
    <p:sldId id="312" r:id="rId10"/>
    <p:sldId id="313" r:id="rId11"/>
    <p:sldId id="322" r:id="rId12"/>
    <p:sldId id="323" r:id="rId13"/>
    <p:sldId id="314" r:id="rId14"/>
    <p:sldId id="315" r:id="rId15"/>
    <p:sldId id="316" r:id="rId16"/>
    <p:sldId id="317" r:id="rId17"/>
    <p:sldId id="324" r:id="rId18"/>
    <p:sldId id="325" r:id="rId19"/>
    <p:sldId id="326" r:id="rId20"/>
    <p:sldId id="318" r:id="rId21"/>
    <p:sldId id="319" r:id="rId22"/>
    <p:sldId id="268" r:id="rId23"/>
    <p:sldId id="269" r:id="rId24"/>
    <p:sldId id="293" r:id="rId25"/>
    <p:sldId id="270" r:id="rId26"/>
    <p:sldId id="302" r:id="rId27"/>
    <p:sldId id="295" r:id="rId28"/>
    <p:sldId id="299" r:id="rId29"/>
    <p:sldId id="300" r:id="rId30"/>
    <p:sldId id="301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304800" y="990600"/>
            <a:ext cx="8610600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Attributes</a:t>
            </a:r>
            <a:endParaRPr sz="4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attribute is used to define the characteristics of an HTML element and is placed inside the element's opening tag. All attributes are made up of two parts: a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property you want to set. For example, the paragraph &lt;p&gt; element in the example carries an attribute whose name is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you can use to indicate the alignment of paragraph on the page.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what you want the value of the property to be set and always put within quotations. The below example shows three possible values of align attribute: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left, center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/>
            <a:r>
              <a:rPr lang="en-GB" sz="1800" dirty="0" smtClean="0"/>
              <a:t>Names of attributes and their values are not case-sensitive.</a:t>
            </a:r>
          </a:p>
          <a:p>
            <a:pPr lvl="0"/>
            <a:endParaRPr lang="en-GB" sz="1800" dirty="0" smtClean="0"/>
          </a:p>
          <a:p>
            <a:pPr lvl="0"/>
            <a:r>
              <a:rPr lang="en-GB" sz="1800" dirty="0" smtClean="0"/>
              <a:t>For example, BODY Tag, &lt;body&gt; carries many attributes such as </a:t>
            </a:r>
            <a:r>
              <a:rPr lang="en-GB" sz="1800" dirty="0" err="1" smtClean="0"/>
              <a:t>bgcolor</a:t>
            </a:r>
            <a:r>
              <a:rPr lang="en-GB" sz="1800" dirty="0" smtClean="0"/>
              <a:t>, background that you can implement for indicating the back </a:t>
            </a:r>
            <a:r>
              <a:rPr lang="en-GB" sz="1800" dirty="0" err="1" smtClean="0"/>
              <a:t>color</a:t>
            </a:r>
            <a:r>
              <a:rPr lang="en-GB" sz="1800" dirty="0" smtClean="0"/>
              <a:t> of your webpage, or give a specific image or background texture to your page, respectively.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Email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 smtClean="0"/>
              <a:t>&lt;!DOCTYPE html&gt;</a:t>
            </a:r>
          </a:p>
          <a:p>
            <a:pPr>
              <a:buNone/>
            </a:pPr>
            <a:r>
              <a:rPr lang="en-GB" dirty="0" smtClean="0"/>
              <a:t>&lt;html&gt;</a:t>
            </a:r>
          </a:p>
          <a:p>
            <a:pPr>
              <a:buNone/>
            </a:pPr>
            <a:r>
              <a:rPr lang="en-GB" dirty="0" smtClean="0"/>
              <a:t>&lt;body&gt;</a:t>
            </a:r>
          </a:p>
          <a:p>
            <a:pPr>
              <a:buNone/>
            </a:pPr>
            <a:r>
              <a:rPr lang="en-GB" dirty="0" smtClean="0"/>
              <a:t>&lt;p&gt;To know any information:&lt;/p&gt;</a:t>
            </a:r>
          </a:p>
          <a:p>
            <a:pPr>
              <a:buNone/>
            </a:pPr>
            <a:r>
              <a:rPr lang="en-GB" dirty="0" smtClean="0"/>
              <a:t>&lt;p&gt;&lt;a </a:t>
            </a:r>
            <a:r>
              <a:rPr lang="en-GB" dirty="0" err="1" smtClean="0"/>
              <a:t>href</a:t>
            </a:r>
            <a:r>
              <a:rPr lang="en-GB" dirty="0" smtClean="0"/>
              <a:t>="</a:t>
            </a:r>
            <a:r>
              <a:rPr lang="en-GB" dirty="0" smtClean="0"/>
              <a:t>mailto:deepali.27326@lpu.co.in</a:t>
            </a:r>
            <a:r>
              <a:rPr lang="en-GB" dirty="0" smtClean="0"/>
              <a:t>"&gt;Send email&lt;/a&gt;&lt;/p&gt;</a:t>
            </a:r>
          </a:p>
          <a:p>
            <a:pPr>
              <a:buNone/>
            </a:pPr>
            <a:r>
              <a:rPr lang="en-GB" dirty="0" smtClean="0"/>
              <a:t>&lt;/body&gt;</a:t>
            </a:r>
          </a:p>
          <a:p>
            <a:pPr>
              <a:buNone/>
            </a:pPr>
            <a:r>
              <a:rPr lang="en-GB" dirty="0" smtClean="0"/>
              <a:t>&lt;/html&gt;</a:t>
            </a:r>
          </a:p>
          <a:p>
            <a:pPr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target Attribute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GB" dirty="0" smtClean="0"/>
          </a:p>
          <a:p>
            <a:r>
              <a:rPr lang="en-GB" dirty="0" smtClean="0"/>
              <a:t>By default, the linked page will be displayed in the current browser window. To change this, you must specify another target for the link.</a:t>
            </a:r>
          </a:p>
          <a:p>
            <a:r>
              <a:rPr lang="en-GB" dirty="0" smtClean="0"/>
              <a:t>The target attribute specifies where to open the linked document.</a:t>
            </a:r>
          </a:p>
          <a:p>
            <a:r>
              <a:rPr lang="en-GB" dirty="0" smtClean="0"/>
              <a:t>_self - Default. Opens the document in the same window/tab as it was clicked</a:t>
            </a:r>
          </a:p>
          <a:p>
            <a:r>
              <a:rPr lang="en-GB" dirty="0" smtClean="0"/>
              <a:t>_blank - Opens the document in a new window or tab</a:t>
            </a:r>
          </a:p>
          <a:p>
            <a:endParaRPr lang="en-GB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dirty="0" smtClean="0"/>
              <a:t>&lt;!DOCTYPE html&gt;</a:t>
            </a:r>
          </a:p>
          <a:p>
            <a:pPr>
              <a:buNone/>
            </a:pPr>
            <a:r>
              <a:rPr lang="en-GB" dirty="0" smtClean="0"/>
              <a:t>&lt;html&gt;</a:t>
            </a:r>
          </a:p>
          <a:p>
            <a:pPr>
              <a:buNone/>
            </a:pPr>
            <a:r>
              <a:rPr lang="en-GB" dirty="0" smtClean="0"/>
              <a:t>&lt;body&gt;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&lt;h1&gt;The a target attribute&lt;/h1&gt;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&lt;p&gt;Open link in a new window or tab: &lt;a </a:t>
            </a:r>
            <a:r>
              <a:rPr lang="en-GB" dirty="0" err="1" smtClean="0"/>
              <a:t>href</a:t>
            </a:r>
            <a:r>
              <a:rPr lang="en-GB" dirty="0" smtClean="0"/>
              <a:t>="https://lpu.in/" target="_blank"&gt;Visit </a:t>
            </a:r>
            <a:r>
              <a:rPr lang="en-GB" dirty="0" err="1" smtClean="0"/>
              <a:t>lpu</a:t>
            </a:r>
            <a:r>
              <a:rPr lang="en-GB" dirty="0" smtClean="0"/>
              <a:t>&lt;/a&gt;&lt;/p&gt;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&lt;/body&gt;</a:t>
            </a:r>
          </a:p>
          <a:p>
            <a:pPr>
              <a:buNone/>
            </a:pPr>
            <a:r>
              <a:rPr lang="en-GB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1" y="977003"/>
            <a:ext cx="8229600" cy="600005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img</a:t>
            </a:r>
            <a:r>
              <a:rPr lang="en-GB" dirty="0" smtClean="0"/>
              <a:t> tag and </a:t>
            </a:r>
            <a:r>
              <a:rPr lang="en-GB" dirty="0" err="1" smtClean="0"/>
              <a:t>src</a:t>
            </a:r>
            <a:r>
              <a:rPr lang="en-GB" dirty="0" smtClean="0"/>
              <a:t> Attribute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 &lt;</a:t>
            </a:r>
            <a:r>
              <a:rPr lang="en-GB" dirty="0" err="1" smtClean="0"/>
              <a:t>img</a:t>
            </a:r>
            <a:r>
              <a:rPr lang="en-GB" dirty="0" smtClean="0"/>
              <a:t>&gt; tag is used to embed an image in an HTML page. </a:t>
            </a:r>
          </a:p>
          <a:p>
            <a:r>
              <a:rPr lang="en-GB" dirty="0" smtClean="0"/>
              <a:t>The </a:t>
            </a:r>
            <a:r>
              <a:rPr lang="en-GB" dirty="0" err="1" smtClean="0"/>
              <a:t>src</a:t>
            </a:r>
            <a:r>
              <a:rPr lang="en-GB" dirty="0" smtClean="0"/>
              <a:t> attribute specifies the path to the image to be displayed.</a:t>
            </a:r>
          </a:p>
          <a:p>
            <a:r>
              <a:rPr lang="en-GB" dirty="0" smtClean="0"/>
              <a:t>The &lt;</a:t>
            </a:r>
            <a:r>
              <a:rPr lang="en-GB" dirty="0" err="1" smtClean="0"/>
              <a:t>img</a:t>
            </a:r>
            <a:r>
              <a:rPr lang="en-GB" dirty="0" smtClean="0"/>
              <a:t>&gt; tag should also contain the width and height attributes, which specify the width and height of the image (in pixels)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&lt;!DOCTYPE html&gt;</a:t>
            </a:r>
          </a:p>
          <a:p>
            <a:r>
              <a:rPr lang="en-GB" dirty="0" smtClean="0"/>
              <a:t>&lt;html&gt;</a:t>
            </a:r>
          </a:p>
          <a:p>
            <a:r>
              <a:rPr lang="en-GB" dirty="0" smtClean="0"/>
              <a:t>&lt;body&gt;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&lt;h2&gt;The </a:t>
            </a:r>
            <a:r>
              <a:rPr lang="en-GB" dirty="0" err="1" smtClean="0"/>
              <a:t>src</a:t>
            </a:r>
            <a:r>
              <a:rPr lang="en-GB" dirty="0" smtClean="0"/>
              <a:t> Attribute&lt;/h2&gt;</a:t>
            </a:r>
          </a:p>
          <a:p>
            <a:r>
              <a:rPr lang="en-GB" dirty="0" smtClean="0"/>
              <a:t>&lt;p&gt;HTML images are defined with the </a:t>
            </a:r>
            <a:r>
              <a:rPr lang="en-GB" dirty="0" err="1" smtClean="0"/>
              <a:t>img</a:t>
            </a:r>
            <a:r>
              <a:rPr lang="en-GB" dirty="0" smtClean="0"/>
              <a:t> tag, and the filename of the image source is specified in the </a:t>
            </a:r>
            <a:r>
              <a:rPr lang="en-GB" dirty="0" err="1" smtClean="0"/>
              <a:t>src</a:t>
            </a:r>
            <a:r>
              <a:rPr lang="en-GB" dirty="0" smtClean="0"/>
              <a:t> attribute:&lt;/p&gt;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&lt;</a:t>
            </a:r>
            <a:r>
              <a:rPr lang="en-GB" dirty="0" err="1" smtClean="0"/>
              <a:t>img</a:t>
            </a:r>
            <a:r>
              <a:rPr lang="en-GB" dirty="0" smtClean="0"/>
              <a:t> </a:t>
            </a:r>
            <a:r>
              <a:rPr lang="en-GB" dirty="0" err="1" smtClean="0"/>
              <a:t>src</a:t>
            </a:r>
            <a:r>
              <a:rPr lang="en-GB" dirty="0" smtClean="0"/>
              <a:t>="C:\Users\ADMIN\Desktop\CSE326\image1.jpg" width="500" height="600"&gt;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&lt;/body&gt;</a:t>
            </a:r>
          </a:p>
          <a:p>
            <a:r>
              <a:rPr lang="en-GB" dirty="0" smtClean="0"/>
              <a:t>&lt;/html&gt;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678" y="56618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The alt Attribute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The required alt attribute for the &lt;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&gt; tag specifies an alternate text for an image, if the image for some reason cannot be displayed. This can be due to a slow connection, or an error in the 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 attribute, or if the user uses a screen reader.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dirty="0" smtClean="0"/>
              <a:t>&lt;!DOCTYPE html&gt;</a:t>
            </a:r>
          </a:p>
          <a:p>
            <a:pPr>
              <a:buNone/>
            </a:pPr>
            <a:r>
              <a:rPr lang="en-GB" dirty="0" smtClean="0"/>
              <a:t>&lt;html&gt;</a:t>
            </a:r>
          </a:p>
          <a:p>
            <a:pPr>
              <a:buNone/>
            </a:pPr>
            <a:r>
              <a:rPr lang="en-GB" dirty="0" smtClean="0"/>
              <a:t>&lt;body&gt;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&lt;h2&gt;The alt Attribute&lt;/h2&gt;</a:t>
            </a:r>
          </a:p>
          <a:p>
            <a:pPr>
              <a:buNone/>
            </a:pPr>
            <a:r>
              <a:rPr lang="en-GB" dirty="0" smtClean="0"/>
              <a:t>&lt;p&gt;The alt attribute should reflect the image content, so users who cannot see the image get an understanding of what the image contains:&lt;/p&gt;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&lt;</a:t>
            </a:r>
            <a:r>
              <a:rPr lang="en-GB" dirty="0" err="1" smtClean="0"/>
              <a:t>img</a:t>
            </a:r>
            <a:r>
              <a:rPr lang="en-GB" dirty="0" smtClean="0"/>
              <a:t> </a:t>
            </a:r>
            <a:r>
              <a:rPr lang="en-GB" dirty="0" err="1" smtClean="0"/>
              <a:t>src</a:t>
            </a:r>
            <a:r>
              <a:rPr lang="en-GB" dirty="0" smtClean="0"/>
              <a:t>="img_girl.jpg" alt="Girl with a jacket" width="500" height="600"&gt;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&lt;/body&gt;</a:t>
            </a:r>
          </a:p>
          <a:p>
            <a:pPr>
              <a:buNone/>
            </a:pPr>
            <a:r>
              <a:rPr lang="en-GB" dirty="0" smtClean="0"/>
              <a:t>&lt;/html&gt;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04" y="1043264"/>
            <a:ext cx="8229600" cy="50724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Use an Image as a Link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6084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To use an image as a link, just put the &lt;</a:t>
            </a:r>
            <a:r>
              <a:rPr lang="en-GB" dirty="0" err="1" smtClean="0"/>
              <a:t>img</a:t>
            </a:r>
            <a:r>
              <a:rPr lang="en-GB" dirty="0" smtClean="0"/>
              <a:t>&gt; tag inside the &lt;a&gt; tag:</a:t>
            </a:r>
          </a:p>
          <a:p>
            <a:pPr>
              <a:buNone/>
            </a:pPr>
            <a:r>
              <a:rPr lang="en-GB" dirty="0" smtClean="0"/>
              <a:t>Example:-</a:t>
            </a:r>
          </a:p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&lt;h2&gt;Image as a Link&lt;/h2&gt;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&lt;p&gt;The image below is a link. Try to click on it.&lt;/p&gt;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="default.asp"&gt;&lt;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="smiley.gif" alt="HTML tutorial" style="width:42px;height:42px;"&gt;&lt;/a&gt;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Link Colors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By default, a link will appear like this (in all browsers):</a:t>
            </a:r>
          </a:p>
          <a:p>
            <a:r>
              <a:rPr lang="en-GB" dirty="0" smtClean="0"/>
              <a:t>An unvisited link is underlined and blue</a:t>
            </a:r>
          </a:p>
          <a:p>
            <a:r>
              <a:rPr lang="en-GB" dirty="0" smtClean="0"/>
              <a:t>A visited link is underlined and purple</a:t>
            </a:r>
          </a:p>
          <a:p>
            <a:r>
              <a:rPr lang="en-GB" dirty="0" smtClean="0"/>
              <a:t>An active link is underlined and red</a:t>
            </a:r>
          </a:p>
          <a:p>
            <a:r>
              <a:rPr lang="en-GB" dirty="0" smtClean="0"/>
              <a:t>You can change the link state </a:t>
            </a:r>
            <a:r>
              <a:rPr lang="en-GB" dirty="0" err="1" smtClean="0"/>
              <a:t>colors</a:t>
            </a:r>
            <a:r>
              <a:rPr lang="en-GB" dirty="0" smtClean="0"/>
              <a:t>, by using CSS.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17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-1"/>
            <a:ext cx="8229600" cy="7513983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&lt;style&gt;</a:t>
            </a:r>
          </a:p>
          <a:p>
            <a:pPr>
              <a:buNone/>
            </a:pPr>
            <a:r>
              <a:rPr lang="en-US" dirty="0" smtClean="0"/>
              <a:t>a:link {</a:t>
            </a:r>
          </a:p>
          <a:p>
            <a:pPr>
              <a:buNone/>
            </a:pPr>
            <a:r>
              <a:rPr lang="en-US" dirty="0" smtClean="0"/>
              <a:t>  color: green;</a:t>
            </a:r>
          </a:p>
          <a:p>
            <a:pPr>
              <a:buNone/>
            </a:pPr>
            <a:r>
              <a:rPr lang="en-US" dirty="0" smtClean="0"/>
              <a:t>  background-color: transparent;</a:t>
            </a:r>
          </a:p>
          <a:p>
            <a:pPr>
              <a:buNone/>
            </a:pPr>
            <a:r>
              <a:rPr lang="en-US" dirty="0" smtClean="0"/>
              <a:t>  text-decoration: none;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a:visited {</a:t>
            </a:r>
          </a:p>
          <a:p>
            <a:pPr>
              <a:buNone/>
            </a:pPr>
            <a:r>
              <a:rPr lang="en-US" dirty="0" smtClean="0"/>
              <a:t>  color: pink;</a:t>
            </a:r>
          </a:p>
          <a:p>
            <a:pPr>
              <a:buNone/>
            </a:pPr>
            <a:r>
              <a:rPr lang="en-US" dirty="0" smtClean="0"/>
              <a:t>  background-color: transparent;</a:t>
            </a:r>
          </a:p>
          <a:p>
            <a:pPr>
              <a:buNone/>
            </a:pPr>
            <a:r>
              <a:rPr lang="en-US" dirty="0" smtClean="0"/>
              <a:t>  text-decoration: none;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a:hover {</a:t>
            </a:r>
          </a:p>
          <a:p>
            <a:pPr>
              <a:buNone/>
            </a:pPr>
            <a:r>
              <a:rPr lang="en-US" dirty="0" smtClean="0"/>
              <a:t>  color: red;</a:t>
            </a:r>
          </a:p>
          <a:p>
            <a:pPr>
              <a:buNone/>
            </a:pPr>
            <a:r>
              <a:rPr lang="en-US" dirty="0" smtClean="0"/>
              <a:t>  background-color: transparent;</a:t>
            </a:r>
          </a:p>
          <a:p>
            <a:pPr>
              <a:buNone/>
            </a:pPr>
            <a:r>
              <a:rPr lang="en-US" dirty="0" smtClean="0"/>
              <a:t>  text-decoration: underline;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a:active {</a:t>
            </a:r>
          </a:p>
          <a:p>
            <a:pPr>
              <a:buNone/>
            </a:pPr>
            <a:r>
              <a:rPr lang="en-US" dirty="0" smtClean="0"/>
              <a:t>  color: yellow;</a:t>
            </a:r>
          </a:p>
          <a:p>
            <a:pPr>
              <a:buNone/>
            </a:pPr>
            <a:r>
              <a:rPr lang="en-US" dirty="0" smtClean="0"/>
              <a:t>  background-color: transparent;</a:t>
            </a:r>
          </a:p>
          <a:p>
            <a:pPr>
              <a:buNone/>
            </a:pPr>
            <a:r>
              <a:rPr lang="en-US" dirty="0" smtClean="0"/>
              <a:t>  text-decoration: underline;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&lt;/style&gt;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&lt;h2&gt;Link Colors&lt;/h2&gt;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&lt;p&gt;You can change the default colors of links&lt;/p&gt;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="html_images.asp" target="_blank"&gt;HTML Images&lt;/a&gt;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191" y="884238"/>
            <a:ext cx="8229600" cy="7855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Single or Double Quotes?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Double quotes around attribute values are the most common in HTML, but single quotes can also be used.</a:t>
            </a:r>
          </a:p>
          <a:p>
            <a:r>
              <a:rPr lang="en-GB" dirty="0" smtClean="0"/>
              <a:t>In some situations, when the attribute value itself contains double quotes, it is necessary to use single quotes: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70" y="80472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The </a:t>
            </a:r>
            <a:r>
              <a:rPr lang="en-GB" dirty="0" err="1" smtClean="0"/>
              <a:t>lang</a:t>
            </a:r>
            <a:r>
              <a:rPr lang="en-GB" dirty="0" smtClean="0"/>
              <a:t> Attribute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You should always include the 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 attribute inside the &lt;html&gt; tag, to declare the language of the Web page. 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This is meant to assist search engines and browsers.</a:t>
            </a:r>
          </a:p>
          <a:p>
            <a:pPr>
              <a:buNone/>
            </a:pPr>
            <a:r>
              <a:rPr lang="en-GB" dirty="0" smtClean="0"/>
              <a:t>Example:-</a:t>
            </a:r>
          </a:p>
          <a:p>
            <a:pPr>
              <a:buNone/>
            </a:pPr>
            <a:r>
              <a:rPr lang="en-GB" sz="2600" dirty="0" smtClean="0"/>
              <a:t>&lt;!DOCTYPE html&gt;</a:t>
            </a:r>
            <a:br>
              <a:rPr lang="en-GB" sz="2600" dirty="0" smtClean="0"/>
            </a:br>
            <a:r>
              <a:rPr lang="en-GB" sz="2600" dirty="0" smtClean="0"/>
              <a:t>&lt;html </a:t>
            </a:r>
            <a:r>
              <a:rPr lang="en-GB" sz="2600" dirty="0" err="1" smtClean="0"/>
              <a:t>lang</a:t>
            </a:r>
            <a:r>
              <a:rPr lang="en-GB" sz="2600" dirty="0" smtClean="0"/>
              <a:t>="en"&gt;</a:t>
            </a:r>
            <a:br>
              <a:rPr lang="en-GB" sz="2600" dirty="0" smtClean="0"/>
            </a:br>
            <a:r>
              <a:rPr lang="en-GB" sz="2600" dirty="0" smtClean="0"/>
              <a:t>&lt;body&gt;</a:t>
            </a:r>
            <a:br>
              <a:rPr lang="en-GB" sz="2600" dirty="0" smtClean="0"/>
            </a:br>
            <a:r>
              <a:rPr lang="en-GB" sz="2600" dirty="0" smtClean="0"/>
              <a:t>...</a:t>
            </a:r>
            <a:br>
              <a:rPr lang="en-GB" sz="2600" dirty="0" smtClean="0"/>
            </a:br>
            <a:r>
              <a:rPr lang="en-GB" sz="2600" dirty="0" smtClean="0"/>
              <a:t>&lt;/body&gt;</a:t>
            </a:r>
            <a:br>
              <a:rPr lang="en-GB" sz="2600" dirty="0" smtClean="0"/>
            </a:br>
            <a:r>
              <a:rPr lang="en-GB" sz="2600" dirty="0" smtClean="0"/>
              <a:t>&lt;/html&gt;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lang</a:t>
            </a:r>
            <a:r>
              <a:rPr lang="en-GB" dirty="0" smtClean="0"/>
              <a:t> attribute continue...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Country codes can also be added to the language code in the </a:t>
            </a:r>
            <a:r>
              <a:rPr lang="en-GB" dirty="0" err="1" smtClean="0"/>
              <a:t>lang</a:t>
            </a:r>
            <a:r>
              <a:rPr lang="en-GB" dirty="0" smtClean="0"/>
              <a:t> attribute. So, the first two characters define the language of the HTML page, and the last two characters define the country.</a:t>
            </a:r>
          </a:p>
          <a:p>
            <a:pPr>
              <a:buNone/>
            </a:pPr>
            <a:r>
              <a:rPr lang="en-GB" dirty="0" smtClean="0"/>
              <a:t>Example:-</a:t>
            </a:r>
          </a:p>
          <a:p>
            <a:pPr>
              <a:buNone/>
            </a:pPr>
            <a:r>
              <a:rPr lang="en-GB" sz="2800" dirty="0" smtClean="0"/>
              <a:t>&lt;!DOCTYPE html&gt;</a:t>
            </a:r>
            <a:br>
              <a:rPr lang="en-GB" sz="2800" dirty="0" smtClean="0"/>
            </a:br>
            <a:r>
              <a:rPr lang="en-GB" sz="2800" dirty="0" smtClean="0"/>
              <a:t>&lt;html </a:t>
            </a:r>
            <a:r>
              <a:rPr lang="en-GB" sz="2800" dirty="0" err="1" smtClean="0"/>
              <a:t>lang</a:t>
            </a:r>
            <a:r>
              <a:rPr lang="en-GB" sz="2800" dirty="0" smtClean="0"/>
              <a:t>="en-US"&gt;</a:t>
            </a:r>
            <a:br>
              <a:rPr lang="en-GB" sz="2800" dirty="0" smtClean="0"/>
            </a:br>
            <a:r>
              <a:rPr lang="en-GB" sz="2800" dirty="0" smtClean="0"/>
              <a:t>&lt;body&gt;</a:t>
            </a:r>
            <a:br>
              <a:rPr lang="en-GB" sz="2800" dirty="0" smtClean="0"/>
            </a:br>
            <a:r>
              <a:rPr lang="en-GB" sz="2800" dirty="0" smtClean="0"/>
              <a:t>...</a:t>
            </a:r>
            <a:br>
              <a:rPr lang="en-GB" sz="2800" dirty="0" smtClean="0"/>
            </a:br>
            <a:r>
              <a:rPr lang="en-GB" sz="2800" dirty="0" smtClean="0"/>
              <a:t>&lt;/body&gt;</a:t>
            </a:r>
            <a:br>
              <a:rPr lang="en-GB" sz="2800" dirty="0" smtClean="0"/>
            </a:br>
            <a:r>
              <a:rPr lang="en-GB" sz="2800" dirty="0" smtClean="0"/>
              <a:t>&lt;/html&gt;</a:t>
            </a:r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/>
        </p:nvSpPr>
        <p:spPr>
          <a:xfrm>
            <a:off x="228600" y="503583"/>
            <a:ext cx="8610600" cy="597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Attributes</a:t>
            </a:r>
            <a:endParaRPr sz="4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four core attributes that can be used on the majority of HTML elements  are: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title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style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The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Attribute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1800" dirty="0" smtClean="0"/>
              <a:t>The id Attribute</a:t>
            </a:r>
          </a:p>
          <a:p>
            <a:r>
              <a:rPr lang="en-GB" sz="1800" dirty="0" smtClean="0"/>
              <a:t>The id attribute specifies a unique id for an HTML element. The value of the id attribute must be unique within the HTML document.</a:t>
            </a:r>
          </a:p>
          <a:p>
            <a:r>
              <a:rPr lang="en-GB" sz="1800" dirty="0" smtClean="0"/>
              <a:t>The id attribute is used to point to a specific style declaration in a style sheet. It is also used by JavaScript to access and manipulate the element with the specific id.</a:t>
            </a:r>
          </a:p>
          <a:p>
            <a:r>
              <a:rPr lang="en-GB" sz="1800" dirty="0" smtClean="0"/>
              <a:t>The syntax for id is: write a hash character (#), followed by an id name. Then, define the CSS properties within curly braces {}.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/>
        </p:nvSpPr>
        <p:spPr>
          <a:xfrm>
            <a:off x="762000" y="1202634"/>
            <a:ext cx="8382000" cy="627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 smtClean="0"/>
              <a:t>Example</a:t>
            </a:r>
          </a:p>
          <a:p>
            <a:r>
              <a:rPr lang="en-US" sz="1800" dirty="0" smtClean="0"/>
              <a:t>&lt;!DOCTYPE html&gt;</a:t>
            </a:r>
            <a:br>
              <a:rPr lang="en-US" sz="1800" dirty="0" smtClean="0"/>
            </a:br>
            <a:r>
              <a:rPr lang="en-US" sz="1800" dirty="0" smtClean="0"/>
              <a:t>&lt;html&gt;</a:t>
            </a:r>
            <a:br>
              <a:rPr lang="en-US" sz="1800" dirty="0" smtClean="0"/>
            </a:br>
            <a:r>
              <a:rPr lang="en-US" sz="1800" dirty="0" smtClean="0"/>
              <a:t>&lt;head&gt;</a:t>
            </a:r>
            <a:br>
              <a:rPr lang="en-US" sz="1800" dirty="0" smtClean="0"/>
            </a:br>
            <a:r>
              <a:rPr lang="en-US" sz="1800" dirty="0" smtClean="0"/>
              <a:t>&lt;style&gt;</a:t>
            </a:r>
            <a:br>
              <a:rPr lang="en-US" sz="1800" dirty="0" smtClean="0"/>
            </a:br>
            <a:r>
              <a:rPr lang="en-US" sz="1800" dirty="0" smtClean="0"/>
              <a:t>#</a:t>
            </a:r>
            <a:r>
              <a:rPr lang="en-US" sz="1800" dirty="0" err="1" smtClean="0"/>
              <a:t>myHeader</a:t>
            </a:r>
            <a:r>
              <a:rPr lang="en-US" sz="1800" dirty="0" smtClean="0"/>
              <a:t> {</a:t>
            </a:r>
            <a:br>
              <a:rPr lang="en-US" sz="1800" dirty="0" smtClean="0"/>
            </a:br>
            <a:r>
              <a:rPr lang="en-US" sz="1800" dirty="0" smtClean="0"/>
              <a:t>  background-color: </a:t>
            </a:r>
            <a:r>
              <a:rPr lang="en-US" sz="1800" dirty="0" err="1" smtClean="0"/>
              <a:t>lightblue</a:t>
            </a:r>
            <a:r>
              <a:rPr lang="en-US" sz="1800" dirty="0" smtClean="0"/>
              <a:t>;</a:t>
            </a:r>
            <a:br>
              <a:rPr lang="en-US" sz="1800" dirty="0" smtClean="0"/>
            </a:br>
            <a:r>
              <a:rPr lang="en-US" sz="1800" dirty="0" smtClean="0"/>
              <a:t>  color: black;</a:t>
            </a:r>
            <a:br>
              <a:rPr lang="en-US" sz="1800" dirty="0" smtClean="0"/>
            </a:br>
            <a:r>
              <a:rPr lang="en-US" sz="1800" dirty="0" smtClean="0"/>
              <a:t>  padding: 40px;</a:t>
            </a:r>
            <a:br>
              <a:rPr lang="en-US" sz="1800" dirty="0" smtClean="0"/>
            </a:br>
            <a:r>
              <a:rPr lang="en-US" sz="1800" dirty="0" smtClean="0"/>
              <a:t>  text-align: center;</a:t>
            </a:r>
            <a:br>
              <a:rPr lang="en-US" sz="1800" dirty="0" smtClean="0"/>
            </a:br>
            <a:r>
              <a:rPr lang="en-US" sz="1800" dirty="0" smtClean="0"/>
              <a:t>}</a:t>
            </a:r>
            <a:br>
              <a:rPr lang="en-US" sz="1800" dirty="0" smtClean="0"/>
            </a:br>
            <a:r>
              <a:rPr lang="en-US" sz="1800" dirty="0" smtClean="0"/>
              <a:t>&lt;/style&gt;</a:t>
            </a:r>
            <a:br>
              <a:rPr lang="en-US" sz="1800" dirty="0" smtClean="0"/>
            </a:br>
            <a:r>
              <a:rPr lang="en-US" sz="1800" dirty="0" smtClean="0"/>
              <a:t>&lt;/head&gt;</a:t>
            </a:r>
            <a:br>
              <a:rPr lang="en-US" sz="1800" dirty="0" smtClean="0"/>
            </a:br>
            <a:r>
              <a:rPr lang="en-US" sz="1800" dirty="0" smtClean="0"/>
              <a:t>&lt;body&gt;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&lt;h1 id="</a:t>
            </a:r>
            <a:r>
              <a:rPr lang="en-US" sz="1800" dirty="0" err="1" smtClean="0"/>
              <a:t>myHeader</a:t>
            </a:r>
            <a:r>
              <a:rPr lang="en-US" sz="1800" dirty="0" smtClean="0"/>
              <a:t>"&gt;My Header&lt;/h1&gt;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&lt;/body&gt;</a:t>
            </a:r>
            <a:br>
              <a:rPr lang="en-US" sz="1800" dirty="0" smtClean="0"/>
            </a:br>
            <a:r>
              <a:rPr lang="en-US" sz="1800" dirty="0" smtClean="0"/>
              <a:t>&lt;/html&gt;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 smtClean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443" y="738464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GB" b="1" dirty="0" smtClean="0"/>
              <a:t>2. The title Attribute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The title attribute specifies extra information about an element.</a:t>
            </a:r>
          </a:p>
          <a:p>
            <a:r>
              <a:rPr lang="en-GB" dirty="0" smtClean="0"/>
              <a:t>The information is most often shown as a tooltip text when the mouse moves over the element.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b="1" i="1" dirty="0" smtClean="0"/>
              <a:t>Example</a:t>
            </a:r>
            <a:endParaRPr lang="en-GB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&lt;!DOCTYPE html&gt;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&lt;html&gt;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&lt;head&gt;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&lt;title&gt;The title Attribute Example&lt;/title&gt;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&lt;/head&gt;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&lt;body&gt;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&lt;h3 title="Hello HTML!"&gt;This is information is important&lt;/h3&gt;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&lt;/body&gt;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/>
        </p:nvSpPr>
        <p:spPr>
          <a:xfrm>
            <a:off x="228600" y="914400"/>
            <a:ext cx="8915400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The </a:t>
            </a: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Attribute</a:t>
            </a:r>
            <a:endParaRPr sz="4000"/>
          </a:p>
          <a:p>
            <a:r>
              <a:rPr lang="en-GB" sz="1800" dirty="0" smtClean="0"/>
              <a:t>Difference Between Class and ID</a:t>
            </a:r>
          </a:p>
          <a:p>
            <a:r>
              <a:rPr lang="en-GB" sz="1800" dirty="0" smtClean="0"/>
              <a:t>A class name can be used by multiple HTML elements, while an id name must only be used by one HTML element within the page: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51180"/>
            <a:ext cx="4572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Example</a:t>
            </a:r>
          </a:p>
          <a:p>
            <a:r>
              <a:rPr lang="en-GB" dirty="0" smtClean="0"/>
              <a:t>&lt;style&gt;</a:t>
            </a:r>
            <a:br>
              <a:rPr lang="en-GB" dirty="0" smtClean="0"/>
            </a:br>
            <a:r>
              <a:rPr lang="en-GB" dirty="0" smtClean="0"/>
              <a:t>/* Style the element with the id "</a:t>
            </a:r>
            <a:r>
              <a:rPr lang="en-GB" dirty="0" err="1" smtClean="0"/>
              <a:t>myHeader</a:t>
            </a:r>
            <a:r>
              <a:rPr lang="en-GB" dirty="0" smtClean="0"/>
              <a:t>" */</a:t>
            </a:r>
            <a:br>
              <a:rPr lang="en-GB" dirty="0" smtClean="0"/>
            </a:br>
            <a:r>
              <a:rPr lang="en-GB" b="1" dirty="0" smtClean="0"/>
              <a:t>#</a:t>
            </a:r>
            <a:r>
              <a:rPr lang="en-GB" b="1" dirty="0" err="1" smtClean="0"/>
              <a:t>myHeader</a:t>
            </a:r>
            <a:r>
              <a:rPr lang="en-GB" dirty="0" smtClean="0"/>
              <a:t> {</a:t>
            </a:r>
            <a:br>
              <a:rPr lang="en-GB" dirty="0" smtClean="0"/>
            </a:br>
            <a:r>
              <a:rPr lang="en-GB" dirty="0" smtClean="0"/>
              <a:t>  background-</a:t>
            </a:r>
            <a:r>
              <a:rPr lang="en-GB" dirty="0" err="1" smtClean="0"/>
              <a:t>color</a:t>
            </a:r>
            <a:r>
              <a:rPr lang="en-GB" dirty="0" smtClean="0"/>
              <a:t>: </a:t>
            </a:r>
            <a:r>
              <a:rPr lang="en-GB" dirty="0" err="1" smtClean="0"/>
              <a:t>lightblue</a:t>
            </a:r>
            <a:r>
              <a:rPr lang="en-GB" dirty="0" smtClean="0"/>
              <a:t>;</a:t>
            </a:r>
            <a:br>
              <a:rPr lang="en-GB" dirty="0" smtClean="0"/>
            </a:br>
            <a:r>
              <a:rPr lang="en-GB" dirty="0" smtClean="0"/>
              <a:t>  </a:t>
            </a:r>
            <a:r>
              <a:rPr lang="en-GB" dirty="0" err="1" smtClean="0"/>
              <a:t>color</a:t>
            </a:r>
            <a:r>
              <a:rPr lang="en-GB" dirty="0" smtClean="0"/>
              <a:t>: black;</a:t>
            </a:r>
            <a:br>
              <a:rPr lang="en-GB" dirty="0" smtClean="0"/>
            </a:br>
            <a:r>
              <a:rPr lang="en-GB" dirty="0" smtClean="0"/>
              <a:t>  padding: 40px;</a:t>
            </a:r>
            <a:br>
              <a:rPr lang="en-GB" dirty="0" smtClean="0"/>
            </a:br>
            <a:r>
              <a:rPr lang="en-GB" dirty="0" smtClean="0"/>
              <a:t>  text-align: </a:t>
            </a:r>
            <a:r>
              <a:rPr lang="en-GB" dirty="0" err="1" smtClean="0"/>
              <a:t>center</a:t>
            </a:r>
            <a:r>
              <a:rPr lang="en-GB" dirty="0" smtClean="0"/>
              <a:t>;</a:t>
            </a:r>
            <a:br>
              <a:rPr lang="en-GB" dirty="0" smtClean="0"/>
            </a:br>
            <a:r>
              <a:rPr lang="en-GB" dirty="0" smtClean="0"/>
              <a:t>}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/* Style all elements with the class name "city" */</a:t>
            </a:r>
            <a:br>
              <a:rPr lang="en-GB" dirty="0" smtClean="0"/>
            </a:br>
            <a:r>
              <a:rPr lang="en-GB" b="1" dirty="0" smtClean="0"/>
              <a:t>.city </a:t>
            </a:r>
            <a:r>
              <a:rPr lang="en-GB" dirty="0" smtClean="0"/>
              <a:t>{</a:t>
            </a:r>
            <a:br>
              <a:rPr lang="en-GB" dirty="0" smtClean="0"/>
            </a:br>
            <a:r>
              <a:rPr lang="en-GB" dirty="0" smtClean="0"/>
              <a:t>  background-</a:t>
            </a:r>
            <a:r>
              <a:rPr lang="en-GB" dirty="0" err="1" smtClean="0"/>
              <a:t>color</a:t>
            </a:r>
            <a:r>
              <a:rPr lang="en-GB" dirty="0" smtClean="0"/>
              <a:t>: tomato;</a:t>
            </a:r>
            <a:br>
              <a:rPr lang="en-GB" dirty="0" smtClean="0"/>
            </a:br>
            <a:r>
              <a:rPr lang="en-GB" dirty="0" smtClean="0"/>
              <a:t>  </a:t>
            </a:r>
            <a:r>
              <a:rPr lang="en-GB" dirty="0" err="1" smtClean="0"/>
              <a:t>color</a:t>
            </a:r>
            <a:r>
              <a:rPr lang="en-GB" dirty="0" smtClean="0"/>
              <a:t>: white;</a:t>
            </a:r>
            <a:br>
              <a:rPr lang="en-GB" dirty="0" smtClean="0"/>
            </a:br>
            <a:r>
              <a:rPr lang="en-GB" dirty="0" smtClean="0"/>
              <a:t>  padding: 10px;</a:t>
            </a:r>
            <a:br>
              <a:rPr lang="en-GB" dirty="0" smtClean="0"/>
            </a:br>
            <a:r>
              <a:rPr lang="en-GB" dirty="0" smtClean="0"/>
              <a:t>}</a:t>
            </a:r>
            <a:br>
              <a:rPr lang="en-GB" dirty="0" smtClean="0"/>
            </a:br>
            <a:r>
              <a:rPr lang="en-GB" dirty="0" smtClean="0"/>
              <a:t>&lt;/style&gt;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&lt;!-- An element with a unique id --&gt;</a:t>
            </a:r>
            <a:br>
              <a:rPr lang="en-GB" dirty="0" smtClean="0"/>
            </a:br>
            <a:r>
              <a:rPr lang="en-GB" dirty="0" smtClean="0"/>
              <a:t>&lt;h1 id="</a:t>
            </a:r>
            <a:r>
              <a:rPr lang="en-GB" dirty="0" err="1" smtClean="0"/>
              <a:t>myHeader</a:t>
            </a:r>
            <a:r>
              <a:rPr lang="en-GB" dirty="0" smtClean="0"/>
              <a:t>"&gt;My Cities&lt;/h1&gt;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&lt;!-- Multiple elements with same class --&gt;</a:t>
            </a:r>
            <a:br>
              <a:rPr lang="en-GB" dirty="0" smtClean="0"/>
            </a:br>
            <a:r>
              <a:rPr lang="en-GB" dirty="0" smtClean="0"/>
              <a:t>&lt;h2 class="city"&gt;London&lt;/h2&gt;</a:t>
            </a:r>
            <a:br>
              <a:rPr lang="en-GB" dirty="0" smtClean="0"/>
            </a:br>
            <a:r>
              <a:rPr lang="en-GB" dirty="0" smtClean="0"/>
              <a:t>&lt;p&gt;London is the capital of England.&lt;/p&gt;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&lt;h2 class="city"&gt;Paris&lt;/h2&gt;</a:t>
            </a:r>
            <a:br>
              <a:rPr lang="en-GB" dirty="0" smtClean="0"/>
            </a:br>
            <a:r>
              <a:rPr lang="en-GB" dirty="0" smtClean="0"/>
              <a:t>&lt;p&gt;Paris is the capital of France.&lt;/p&gt;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&lt;h2 class="city"&gt;Tokyo&lt;/h2&gt;</a:t>
            </a:r>
            <a:br>
              <a:rPr lang="en-GB" dirty="0" smtClean="0"/>
            </a:br>
            <a:r>
              <a:rPr lang="en-GB" dirty="0" smtClean="0"/>
              <a:t>&lt;p&gt;Tokyo is the capital of Japan.&lt;/p&gt;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182" y="725212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GB" b="1" dirty="0" smtClean="0"/>
              <a:t>4. The style Attribute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3312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dirty="0" smtClean="0"/>
              <a:t>CSS can be added to HTML documents in 3 ways:</a:t>
            </a:r>
          </a:p>
          <a:p>
            <a:r>
              <a:rPr lang="en-GB" b="1" dirty="0" smtClean="0"/>
              <a:t>Inline</a:t>
            </a:r>
            <a:r>
              <a:rPr lang="en-GB" dirty="0" smtClean="0"/>
              <a:t> - by using the style attribute inside HTML elements</a:t>
            </a:r>
          </a:p>
          <a:p>
            <a:r>
              <a:rPr lang="en-GB" b="1" dirty="0" smtClean="0"/>
              <a:t>Internal</a:t>
            </a:r>
            <a:r>
              <a:rPr lang="en-GB" dirty="0" smtClean="0"/>
              <a:t> </a:t>
            </a:r>
          </a:p>
          <a:p>
            <a:r>
              <a:rPr lang="en-GB" b="1" dirty="0" smtClean="0"/>
              <a:t>External</a:t>
            </a:r>
          </a:p>
          <a:p>
            <a:pPr marL="0" lvl="0" indent="0">
              <a:spcBef>
                <a:spcPts val="0"/>
              </a:spcBef>
              <a:buNone/>
            </a:pPr>
            <a:endParaRPr lang="en-GB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&lt;!DOCTYPE html&gt;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&lt;html&gt;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&lt;head&gt;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&lt;title&gt;The style Attribute&lt;/title&gt;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&lt;/head&gt;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&lt;body&gt;&lt;p style="font-</a:t>
            </a:r>
            <a:r>
              <a:rPr lang="en-GB" dirty="0" err="1" smtClean="0"/>
              <a:t>family:arial</a:t>
            </a:r>
            <a:r>
              <a:rPr lang="en-GB" dirty="0" smtClean="0"/>
              <a:t>; </a:t>
            </a:r>
            <a:r>
              <a:rPr lang="en-GB" dirty="0" err="1" smtClean="0"/>
              <a:t>color</a:t>
            </a:r>
            <a:r>
              <a:rPr lang="en-GB" dirty="0" smtClean="0"/>
              <a:t>:#FF0000;"&gt;Some text...&lt;/p&gt;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&lt;/body&gt;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695" y="81797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The HTML &lt;meta&gt; Element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 &lt;meta&gt; element is typically used to specify the character set, page description, keywords, author of the document, and viewport settings.</a:t>
            </a:r>
          </a:p>
          <a:p>
            <a:r>
              <a:rPr lang="en-GB" dirty="0" smtClean="0"/>
              <a:t>The metadata will not be displayed on the page, but is used by browsers (how to display content or reload page), by search engines (keywords), and other web services.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948" y="80472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Define the character set used:</a:t>
            </a:r>
            <a:endParaRPr lang="en-US" dirty="0" smtClean="0"/>
          </a:p>
          <a:p>
            <a:r>
              <a:rPr lang="en-US" dirty="0" smtClean="0"/>
              <a:t>&lt;meta 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</a:p>
          <a:p>
            <a:r>
              <a:rPr lang="en-US" b="1" dirty="0" smtClean="0"/>
              <a:t>Define keywords for search engines:</a:t>
            </a:r>
            <a:endParaRPr lang="en-US" dirty="0" smtClean="0"/>
          </a:p>
          <a:p>
            <a:r>
              <a:rPr lang="en-US" dirty="0" smtClean="0"/>
              <a:t>&lt;meta name="keywords" content="HTML, CSS, JavaScript"&gt;</a:t>
            </a:r>
          </a:p>
          <a:p>
            <a:r>
              <a:rPr lang="en-US" b="1" dirty="0" smtClean="0"/>
              <a:t>Define a description of your web page:</a:t>
            </a:r>
            <a:endParaRPr lang="en-US" dirty="0" smtClean="0"/>
          </a:p>
          <a:p>
            <a:r>
              <a:rPr lang="en-US" dirty="0" smtClean="0"/>
              <a:t>&lt;meta name="description" content="Free Web tutorials"&gt;</a:t>
            </a:r>
          </a:p>
          <a:p>
            <a:r>
              <a:rPr lang="en-US" b="1" dirty="0" smtClean="0"/>
              <a:t>Define the author of a page:</a:t>
            </a:r>
            <a:endParaRPr lang="en-US" dirty="0" smtClean="0"/>
          </a:p>
          <a:p>
            <a:r>
              <a:rPr lang="en-US" dirty="0" smtClean="0"/>
              <a:t>&lt;meta name="author" content="John Doe"&gt;</a:t>
            </a:r>
          </a:p>
          <a:p>
            <a:r>
              <a:rPr lang="en-US" b="1" dirty="0" smtClean="0"/>
              <a:t>Refresh document every 30 seconds:</a:t>
            </a:r>
            <a:endParaRPr lang="en-US" dirty="0" smtClean="0"/>
          </a:p>
          <a:p>
            <a:r>
              <a:rPr lang="en-US" dirty="0" smtClean="0"/>
              <a:t>&lt;meta http-equiv="refresh" content="30"&gt;</a:t>
            </a:r>
          </a:p>
          <a:p>
            <a:r>
              <a:rPr lang="en-US" b="1" dirty="0" smtClean="0"/>
              <a:t>Setting the viewport to make your website look good on all devices:</a:t>
            </a:r>
            <a:endParaRPr lang="en-US" dirty="0" smtClean="0"/>
          </a:p>
          <a:p>
            <a:r>
              <a:rPr lang="en-US" dirty="0" smtClean="0"/>
              <a:t>&lt;meta name="viewport" content="width=device-width, initial-scale=1.0"&gt;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5948"/>
            <a:ext cx="8229600" cy="527436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 smtClean="0"/>
              <a:t>&lt;!DOCTYPE html&gt;</a:t>
            </a:r>
          </a:p>
          <a:p>
            <a:pPr>
              <a:buNone/>
            </a:pPr>
            <a:r>
              <a:rPr lang="en-GB" dirty="0" smtClean="0"/>
              <a:t>&lt;html&gt;</a:t>
            </a:r>
          </a:p>
          <a:p>
            <a:pPr>
              <a:buNone/>
            </a:pPr>
            <a:r>
              <a:rPr lang="en-GB" dirty="0" smtClean="0"/>
              <a:t>&lt;body&gt;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&lt;h2&gt;Single or Double Quotes?&lt;/h2&gt;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&lt;p title='John "</a:t>
            </a:r>
            <a:r>
              <a:rPr lang="en-GB" dirty="0" err="1" smtClean="0"/>
              <a:t>ShotGun</a:t>
            </a:r>
            <a:r>
              <a:rPr lang="en-GB" dirty="0" smtClean="0"/>
              <a:t>" Nelson'&gt;John with double quotes&lt;/p&gt;</a:t>
            </a:r>
          </a:p>
          <a:p>
            <a:pPr>
              <a:buNone/>
            </a:pPr>
            <a:r>
              <a:rPr lang="en-GB" dirty="0" smtClean="0"/>
              <a:t>&lt;p title="John '</a:t>
            </a:r>
            <a:r>
              <a:rPr lang="en-GB" dirty="0" err="1" smtClean="0"/>
              <a:t>ShotGun</a:t>
            </a:r>
            <a:r>
              <a:rPr lang="en-GB" dirty="0" smtClean="0"/>
              <a:t>' Nelson"&gt;John with single quotes&lt;/p&gt;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&lt;/body&gt;</a:t>
            </a:r>
          </a:p>
          <a:p>
            <a:pPr>
              <a:buNone/>
            </a:pPr>
            <a:r>
              <a:rPr lang="en-GB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32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2700" b="1" dirty="0" smtClean="0"/>
              <a:t>Setting the viewport to make your website look good on all devices: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&lt;meta name="viewport" content="width=device-width, initial-scale=1.0"&gt;</a:t>
            </a:r>
          </a:p>
          <a:p>
            <a:r>
              <a:rPr lang="en-GB" dirty="0" smtClean="0"/>
              <a:t>This gives the browser instructions on how to control the page's dimensions and scaling.</a:t>
            </a:r>
          </a:p>
          <a:p>
            <a:r>
              <a:rPr lang="en-GB" dirty="0" smtClean="0"/>
              <a:t>The width=device-width part sets the width of the page to follow the screen-width of the device (which will vary depending on the device).</a:t>
            </a:r>
          </a:p>
          <a:p>
            <a:r>
              <a:rPr lang="en-GB" dirty="0" smtClean="0"/>
              <a:t>The initial-scale=1.0 part sets the initial zoom level when the page is first loaded by the browser.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 &lt;html&gt; </a:t>
            </a:r>
          </a:p>
          <a:p>
            <a:pPr>
              <a:buNone/>
            </a:pPr>
            <a:r>
              <a:rPr lang="en-US" dirty="0" smtClean="0"/>
              <a:t>&lt;body </a:t>
            </a:r>
            <a:r>
              <a:rPr lang="en-US" dirty="0" err="1" smtClean="0"/>
              <a:t>bgcolor</a:t>
            </a:r>
            <a:r>
              <a:rPr lang="en-US" dirty="0" smtClean="0"/>
              <a:t>="#E6E6FA"&gt; 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 &lt;/html&gt;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/>
        </p:nvSpPr>
        <p:spPr>
          <a:xfrm>
            <a:off x="228601" y="1143000"/>
            <a:ext cx="8686799" cy="409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</a:t>
            </a:r>
            <a:endParaRPr sz="4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&lt;title&gt;Align Attribute  Example&lt;/title&gt;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 align="left"&gt;This is left aligned&lt;/p&gt;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 align="center"&gt;This is center aligned&lt;/p&gt;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 align="right"&gt;This is right aligned&lt;/p&gt;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/>
        </p:nvSpPr>
        <p:spPr>
          <a:xfrm>
            <a:off x="228601" y="838199"/>
            <a:ext cx="8686800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</a:t>
            </a:r>
            <a:r>
              <a:rPr lang="en-US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bdo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bdo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 stands for Bi-Directional Override and it is used to override the current text direction.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&lt;title&gt;Text Direction Example&lt;/title&gt;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&lt;p&gt;This text will go left to right.&lt;/p&gt;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&lt;p&gt;&lt;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dir="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"&gt;This text will go right to left.&lt;/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8221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Hyper link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 &lt;a&gt; tag defines a hyperlink. which is used to link from one page to another.</a:t>
            </a:r>
          </a:p>
          <a:p>
            <a:r>
              <a:rPr lang="en-GB" dirty="0" smtClean="0"/>
              <a:t>The </a:t>
            </a:r>
            <a:r>
              <a:rPr lang="en-GB" dirty="0" err="1" smtClean="0"/>
              <a:t>href</a:t>
            </a:r>
            <a:r>
              <a:rPr lang="en-GB" dirty="0" smtClean="0"/>
              <a:t> attribute specifies the URL of the page the link goes to:</a:t>
            </a:r>
          </a:p>
          <a:p>
            <a:r>
              <a:rPr lang="en-GB" dirty="0" smtClean="0"/>
              <a:t>Syntax: &lt;a </a:t>
            </a:r>
            <a:r>
              <a:rPr lang="en-GB" dirty="0" err="1" smtClean="0"/>
              <a:t>href</a:t>
            </a:r>
            <a:r>
              <a:rPr lang="en-GB" dirty="0" smtClean="0"/>
              <a:t>="</a:t>
            </a:r>
            <a:r>
              <a:rPr lang="en-GB" i="1" dirty="0" err="1" smtClean="0"/>
              <a:t>url</a:t>
            </a:r>
            <a:r>
              <a:rPr lang="en-GB" dirty="0" smtClean="0"/>
              <a:t>"&gt;</a:t>
            </a:r>
            <a:r>
              <a:rPr lang="en-GB" i="1" dirty="0" smtClean="0"/>
              <a:t>link text</a:t>
            </a:r>
            <a:r>
              <a:rPr lang="en-GB" dirty="0" smtClean="0"/>
              <a:t>&lt;/a&gt;</a:t>
            </a:r>
          </a:p>
          <a:p>
            <a:r>
              <a:rPr lang="en-GB" dirty="0" smtClean="0"/>
              <a:t>Example</a:t>
            </a:r>
          </a:p>
          <a:p>
            <a:pPr>
              <a:buNone/>
            </a:pPr>
            <a:r>
              <a:rPr lang="en-GB" dirty="0" smtClean="0"/>
              <a:t>&lt;a </a:t>
            </a:r>
            <a:r>
              <a:rPr lang="en-GB" dirty="0" err="1" smtClean="0"/>
              <a:t>href</a:t>
            </a:r>
            <a:r>
              <a:rPr lang="en-GB" dirty="0" smtClean="0"/>
              <a:t>="https://lpu.in/"&gt;click here&lt;/a&gt;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href</a:t>
            </a:r>
            <a:r>
              <a:rPr lang="en-IN" dirty="0" smtClean="0"/>
              <a:t>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 smtClean="0"/>
              <a:t>&lt;!DOCTYPE html&gt;</a:t>
            </a:r>
          </a:p>
          <a:p>
            <a:pPr>
              <a:buNone/>
            </a:pPr>
            <a:r>
              <a:rPr lang="en-GB" dirty="0" smtClean="0"/>
              <a:t>&lt;html&gt;</a:t>
            </a:r>
          </a:p>
          <a:p>
            <a:pPr>
              <a:buNone/>
            </a:pPr>
            <a:r>
              <a:rPr lang="en-GB" dirty="0" smtClean="0"/>
              <a:t>&lt;body&gt;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&lt;h1&gt;The a element&lt;/h1&gt;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&lt;a </a:t>
            </a:r>
            <a:r>
              <a:rPr lang="en-GB" dirty="0" err="1" smtClean="0"/>
              <a:t>href</a:t>
            </a:r>
            <a:r>
              <a:rPr lang="en-GB" dirty="0" smtClean="0"/>
              <a:t>="https://lpu.in/"&gt;Visit </a:t>
            </a:r>
            <a:r>
              <a:rPr lang="en-GB" dirty="0" err="1" smtClean="0"/>
              <a:t>lpu</a:t>
            </a:r>
            <a:r>
              <a:rPr lang="en-GB" dirty="0" smtClean="0"/>
              <a:t>&lt;/a&gt;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&lt;/body&gt;</a:t>
            </a:r>
          </a:p>
          <a:p>
            <a:pPr>
              <a:buNone/>
            </a:pPr>
            <a:r>
              <a:rPr lang="en-GB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96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Link to an Email Address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Use mailto: inside the </a:t>
            </a:r>
            <a:r>
              <a:rPr lang="en-GB" dirty="0" err="1" smtClean="0"/>
              <a:t>href</a:t>
            </a:r>
            <a:r>
              <a:rPr lang="en-GB" dirty="0" smtClean="0"/>
              <a:t> attribute to create a link that opens the user's email program (to let them send a new email):</a:t>
            </a:r>
          </a:p>
          <a:p>
            <a:r>
              <a:rPr lang="en-GB" dirty="0" smtClean="0"/>
              <a:t>Example</a:t>
            </a:r>
          </a:p>
          <a:p>
            <a:r>
              <a:rPr lang="en-GB" dirty="0" smtClean="0"/>
              <a:t>&lt;a </a:t>
            </a:r>
            <a:r>
              <a:rPr lang="en-GB" dirty="0" err="1" smtClean="0"/>
              <a:t>href</a:t>
            </a:r>
            <a:r>
              <a:rPr lang="en-GB" dirty="0" smtClean="0"/>
              <a:t>="mailto:someone@example.com"&gt;Send email&lt;/a&gt;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</TotalTime>
  <Words>1031</Words>
  <Application>Microsoft Office PowerPoint</Application>
  <PresentationFormat>On-screen Show (4:3)</PresentationFormat>
  <Paragraphs>271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Office Theme</vt:lpstr>
      <vt:lpstr>PowerPoint Presentation</vt:lpstr>
      <vt:lpstr>Single or Double Quotes? </vt:lpstr>
      <vt:lpstr>Example</vt:lpstr>
      <vt:lpstr>Example 1</vt:lpstr>
      <vt:lpstr>PowerPoint Presentation</vt:lpstr>
      <vt:lpstr>PowerPoint Presentation</vt:lpstr>
      <vt:lpstr>Hyper link</vt:lpstr>
      <vt:lpstr>href Example</vt:lpstr>
      <vt:lpstr>Link to an Email Address </vt:lpstr>
      <vt:lpstr>Email Example</vt:lpstr>
      <vt:lpstr>The target Attribute</vt:lpstr>
      <vt:lpstr>target Example</vt:lpstr>
      <vt:lpstr>img tag and src Attribute </vt:lpstr>
      <vt:lpstr>Example</vt:lpstr>
      <vt:lpstr>The alt Attribute </vt:lpstr>
      <vt:lpstr>Example</vt:lpstr>
      <vt:lpstr>Use an Image as a Link </vt:lpstr>
      <vt:lpstr>HTML Link Colors </vt:lpstr>
      <vt:lpstr>PowerPoint Presentation</vt:lpstr>
      <vt:lpstr>The lang Attribute </vt:lpstr>
      <vt:lpstr>lang attribute continue...</vt:lpstr>
      <vt:lpstr>PowerPoint Presentation</vt:lpstr>
      <vt:lpstr>PowerPoint Presentation</vt:lpstr>
      <vt:lpstr>2. The title Attribute </vt:lpstr>
      <vt:lpstr>PowerPoint Presentation</vt:lpstr>
      <vt:lpstr>PowerPoint Presentation</vt:lpstr>
      <vt:lpstr>4. The style Attribute </vt:lpstr>
      <vt:lpstr>The HTML &lt;meta&gt; Element </vt:lpstr>
      <vt:lpstr>Examples </vt:lpstr>
      <vt:lpstr>Setting the viewport to make your website look good on all devices: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DELL</cp:lastModifiedBy>
  <cp:revision>98</cp:revision>
  <dcterms:modified xsi:type="dcterms:W3CDTF">2022-09-12T05:00:50Z</dcterms:modified>
</cp:coreProperties>
</file>