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8" r:id="rId12"/>
    <p:sldId id="292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7" r:id="rId23"/>
    <p:sldId id="308" r:id="rId24"/>
    <p:sldId id="310" r:id="rId25"/>
    <p:sldId id="311" r:id="rId26"/>
    <p:sldId id="312" r:id="rId27"/>
    <p:sldId id="315" r:id="rId28"/>
    <p:sldId id="316" r:id="rId29"/>
    <p:sldId id="317" r:id="rId30"/>
    <p:sldId id="318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381000" y="990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FUNDAMENTALS OF HTML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81000" y="1066800"/>
            <a:ext cx="8382000" cy="467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1" u="sng">
              <a:solidFill>
                <a:srgbClr val="0080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sng" strike="noStrike" cap="none">
              <a:solidFill>
                <a:srgbClr val="0080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sng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sng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sng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sng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sng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sng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sng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33400" y="1524000"/>
            <a:ext cx="83820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stands for </a:t>
            </a: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yper</a:t>
            </a: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 </a:t>
            </a: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arkup </a:t>
            </a: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anguage, and it is the most widely used language to write Web Pages.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Hypertext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refers to the way in which Web pages (HTML documents) are linked together. Thus the link available on a webpage are called Hypertext.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HTML Document Example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&lt;title&gt;This is document title&lt;/title&gt;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&lt;h1&gt;This is a heading&lt;/h1&gt;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&lt;p&gt;Document content goes here.....&lt;/p&gt;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381000" y="762000"/>
            <a:ext cx="8229600" cy="455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Elements</a:t>
            </a:r>
            <a:endParaRPr sz="3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element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defined by a starting tag. If the element contains other content, it ends with a closing tag, where the element name is preceded by a forward slash as shown below with few tags: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Tag                      Content                                End Tag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              This is paragraph content.                     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            This is heading content.                         &lt;/h1&gt;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&lt;div&gt;           This is division content.                          &lt;/div&gt;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NB: There are some HTML elements which don't need to be closed, such as &lt;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.../&gt;, &lt;hr /&gt; and &lt;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/&gt; elements. These are known as 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void/empty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Nested HTML Elements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477078" y="1656521"/>
            <a:ext cx="8494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Elements can be nested, which means you can write an element, and before closing that element, you can start and finish another element within that outer element. 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800" dirty="0" smtClean="0"/>
              <a:t>&lt;!DOCTYPE html&gt; </a:t>
            </a:r>
          </a:p>
          <a:p>
            <a:pPr>
              <a:buNone/>
            </a:pPr>
            <a:r>
              <a:rPr lang="en-GB" sz="1800" dirty="0" smtClean="0"/>
              <a:t>&lt;html&gt;</a:t>
            </a:r>
          </a:p>
          <a:p>
            <a:pPr>
              <a:buNone/>
            </a:pPr>
            <a:r>
              <a:rPr lang="en-GB" sz="1800" dirty="0" smtClean="0"/>
              <a:t> &lt;head&gt; &lt;title&gt;Example for Nested HTML Elements&lt;/title&gt;</a:t>
            </a:r>
          </a:p>
          <a:p>
            <a:pPr>
              <a:buNone/>
            </a:pPr>
            <a:r>
              <a:rPr lang="en-GB" sz="1800" dirty="0" smtClean="0"/>
              <a:t> &lt;/head&gt;</a:t>
            </a:r>
          </a:p>
          <a:p>
            <a:pPr>
              <a:buNone/>
            </a:pPr>
            <a:r>
              <a:rPr lang="en-GB" sz="1800" dirty="0" smtClean="0"/>
              <a:t> &lt;body&gt; &lt;p&gt;This is my paragraph text with &lt;strong&gt;bold&lt;/strong&gt; word.&lt;/p&gt; &lt;/body&gt; </a:t>
            </a:r>
          </a:p>
          <a:p>
            <a:pPr>
              <a:buNone/>
            </a:pPr>
            <a:r>
              <a:rPr lang="en-GB" sz="1800" dirty="0" smtClean="0"/>
              <a:t>&lt;/html&gt;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/>
        </p:nvSpPr>
        <p:spPr>
          <a:xfrm>
            <a:off x="304800" y="685800"/>
            <a:ext cx="8686800" cy="51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Formatting Tags</a:t>
            </a:r>
            <a:endParaRPr sz="4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Anything that appears within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&lt;b&gt;...&lt;/b&gt;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element, is displayed in bold as shown below: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&lt;title&gt;Bold Text Example&lt;/title&gt;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&lt;p&gt;Welcome to &lt;b&gt;LPU&lt;/b&gt;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Jalandhar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/>
        </p:nvSpPr>
        <p:spPr>
          <a:xfrm>
            <a:off x="457201" y="914400"/>
            <a:ext cx="83820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Italic 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Anything that appears within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&lt;i&gt;...&lt;/i&gt;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 is displayed in italicized as shown below: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&lt;title&gt;Italic Text Example&lt;/title&gt;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&lt;p&gt;Welcome to  &lt;i&gt;LPU&lt;/i&gt; Jalandhar&lt;/p&gt;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/>
        </p:nvSpPr>
        <p:spPr>
          <a:xfrm>
            <a:off x="304800" y="990600"/>
            <a:ext cx="85344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Underlined 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Anything that appears within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&lt;u&gt;...&lt;/u&gt;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element, is displayed with underline as shown below: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&lt;title&gt;Underlined Text Example&lt;/title&gt;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&lt;p&gt;Welcome to &lt;u&gt;LPU&lt;/u&gt; Jalandhar&lt;/p&gt;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228601" y="914400"/>
            <a:ext cx="85344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Strike 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Anything that appears within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&lt;strike&gt;...&lt;/strike&gt;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 is displayed with strikethrough, which is a thin line through the text as shown below: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&lt;title&gt;Strike Text Example&lt;/title&gt;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&lt;p&gt;This is completely &lt;strike&gt;bad&lt;/strike&gt;idea&lt;/p&gt;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/>
        </p:nvSpPr>
        <p:spPr>
          <a:xfrm>
            <a:off x="304801" y="838200"/>
            <a:ext cx="838200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Superscript 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content of a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&lt;sup&gt;...&lt;/sup&gt;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 is written in superscript; the font size used is the same size as the characters surrounding it but is displayed half a character's height above the other characters.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&lt;title&gt;Superscript Text Example&lt;/title&gt;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&lt;p&gt;An example of &lt;sup&gt;superscript&lt;/sup&gt; formatting tag&lt;/p&gt;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/>
        </p:nvSpPr>
        <p:spPr>
          <a:xfrm>
            <a:off x="304800" y="1066800"/>
            <a:ext cx="8534401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 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content of a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&lt;sub&gt;...&lt;/sub&gt;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 is written in subscript; the font size used is the same as the characters surrounding it, but is displayed half a character's height beneath the other characters.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&lt;title&gt;Subscript Text Example&lt;/title&gt;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&lt;p&gt;An example of &lt;sub&gt;subscript&lt;/sub&gt; formatting tag&lt;/p&gt;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/>
        </p:nvSpPr>
        <p:spPr>
          <a:xfrm>
            <a:off x="228601" y="838200"/>
            <a:ext cx="87630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Inserted  and Deleted 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Anything that appears within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&lt;ins&gt;...&lt;/ins&gt;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 is displayed as inserted text.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Anything that appears within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&lt;del&gt;...&lt;/del&gt;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element, is displayed as deleted text.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&lt;title&gt;Inserted Text Example&lt;/title&gt;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&lt;p&gt;This is an example of &lt;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del&gt;old information&lt;/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del&gt; and &lt;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ins&gt;new information&lt;/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28601" y="1066800"/>
            <a:ext cx="8610600" cy="661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Tags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told earlier, HTML is a markup language and makes use of various tags to format the content. These tags are enclosed within angle braces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&lt;Tag Name&gt;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Except few tags, most of the tags have their corresponding closing tags. For example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its closing tag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tag has its closing tag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tag etc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dirty="0" smtClean="0"/>
              <a:t>A browser does not display the HTML tags, but uses them to determine how to display the document. HTML tags are not case sensitive.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Document Structure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typical HTML document will have following structure: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declaration tag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Document header related tags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Document body related tags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/>
        </p:nvSpPr>
        <p:spPr>
          <a:xfrm>
            <a:off x="304800" y="838200"/>
            <a:ext cx="86106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content of 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&lt;big&gt;...&lt;/big&gt;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 is displayed one font size larger than the rest of the text surrounding it as shown below: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&lt;title&gt;Larger Text Example&lt;/title&gt;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&lt;p&gt;Welcome to &lt;big&gt;LPU&lt;/big&gt;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Jalandhar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/>
        </p:nvSpPr>
        <p:spPr>
          <a:xfrm>
            <a:off x="381000" y="990600"/>
            <a:ext cx="85344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content of 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&lt;small&gt;...&lt;/small&gt;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 is displayed one font size smaller than the rest of the text surrounding it as shown below: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&lt;title&gt;Smaller Text Example&lt;/title&gt;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&lt;p&gt;Example of &lt;small&gt;small&lt;/small&gt; formatting tag&lt;/p&gt;&lt;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/>
        </p:nvSpPr>
        <p:spPr>
          <a:xfrm>
            <a:off x="304800" y="914400"/>
            <a:ext cx="853440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Emphasized 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Anything that appears within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 is displayed as emphasized text.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&lt;title&gt;Emphasized Text Example&lt;/title&gt;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&lt;p&gt;This is an example of &lt;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&gt;emphasized&lt;/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tag&lt;/p&gt;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/>
        </p:nvSpPr>
        <p:spPr>
          <a:xfrm>
            <a:off x="304800" y="914400"/>
            <a:ext cx="85344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Marked 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Anything that appears with-in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&lt;mark&gt;...&lt;/mark&gt;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element, is displayed as marked with yellow ink.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&lt;title&gt;Marked Text Example&lt;/title&gt;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&lt;p&gt;This is an example of &lt;mark&gt;marked&lt;/mark&gt; tag&lt;/p&gt;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/>
        </p:nvSpPr>
        <p:spPr>
          <a:xfrm>
            <a:off x="228600" y="864704"/>
            <a:ext cx="861060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Quotations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&lt;q&gt;...&lt;/q&gt;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 is used when you want to add a double quote within a sentence.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&lt;title&gt;Double Quote Example&lt;/title&gt;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&lt;p&gt;Welcome to  &lt;q&gt;LPU&lt;/q&gt;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Jalandhar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/>
        </p:nvSpPr>
        <p:spPr>
          <a:xfrm>
            <a:off x="381001" y="990600"/>
            <a:ext cx="8458200" cy="41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Code</a:t>
            </a:r>
            <a:endParaRPr/>
          </a:p>
          <a:p>
            <a:pPr lvl="0"/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content of the &lt;code&gt; element is presented in a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monospaced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font, just like the code in most programming books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600" dirty="0" err="1" smtClean="0"/>
              <a:t>Monospaced</a:t>
            </a:r>
            <a:r>
              <a:rPr lang="en-GB" sz="1600" dirty="0" smtClean="0"/>
              <a:t> typefaces are ones in which all or most characters take up the same amount of horizontal space. </a:t>
            </a:r>
            <a:endParaRPr sz="1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&lt;title&gt;Computer Code Example&lt;/title&gt;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&lt;p&gt;Regular text. &lt;code&gt;This is code.&lt;/code&gt; Regular text.&lt;/p&gt;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/>
              <a:t>&lt;!--This is a comment. Comments are not displayed in the browser--&gt;</a:t>
            </a:r>
          </a:p>
          <a:p>
            <a:pPr algn="just" eaLnBrk="1" hangingPunct="1">
              <a:buNone/>
            </a:pPr>
            <a:r>
              <a:rPr lang="en-US" b="1" dirty="0" smtClean="0"/>
              <a:t>Example</a:t>
            </a:r>
          </a:p>
          <a:p>
            <a:pPr algn="just" eaLnBrk="1" hangingPunct="1">
              <a:buNone/>
            </a:pPr>
            <a:r>
              <a:rPr lang="en-US" dirty="0" smtClean="0"/>
              <a:t>&lt;!DOCTYPE html&gt;</a:t>
            </a:r>
          </a:p>
          <a:p>
            <a:pPr algn="just" eaLnBrk="1" hangingPunct="1">
              <a:buNone/>
            </a:pPr>
            <a:r>
              <a:rPr lang="en-US" dirty="0" smtClean="0"/>
              <a:t>&lt;html&gt; </a:t>
            </a:r>
          </a:p>
          <a:p>
            <a:pPr algn="just" eaLnBrk="1" hangingPunct="1">
              <a:buNone/>
            </a:pPr>
            <a:r>
              <a:rPr lang="en-US" dirty="0" smtClean="0"/>
              <a:t>&lt;head&gt; </a:t>
            </a:r>
          </a:p>
          <a:p>
            <a:pPr algn="just" eaLnBrk="1" hangingPunct="1">
              <a:buNone/>
            </a:pPr>
            <a:r>
              <a:rPr lang="en-US" dirty="0" smtClean="0"/>
              <a:t>&lt;title&gt;Using Comment Tag&lt;/title&gt; </a:t>
            </a:r>
          </a:p>
          <a:p>
            <a:pPr algn="just" eaLnBrk="1" hangingPunct="1">
              <a:buNone/>
            </a:pPr>
            <a:r>
              <a:rPr lang="en-US" dirty="0" smtClean="0"/>
              <a:t>&lt;/head&gt;</a:t>
            </a:r>
          </a:p>
          <a:p>
            <a:pPr algn="just" eaLnBrk="1" hangingPunct="1">
              <a:buNone/>
            </a:pPr>
            <a:r>
              <a:rPr lang="en-US" dirty="0" smtClean="0"/>
              <a:t> &lt;body&gt;</a:t>
            </a:r>
          </a:p>
          <a:p>
            <a:pPr algn="just" eaLnBrk="1" hangingPunct="1">
              <a:buNone/>
            </a:pPr>
            <a:r>
              <a:rPr lang="en-US" dirty="0" smtClean="0"/>
              <a:t> &lt;p&gt;This is &lt;!—not--&gt; Internet Explorer.&lt;/p&gt;</a:t>
            </a:r>
          </a:p>
          <a:p>
            <a:pPr algn="just" eaLnBrk="1" hangingPunct="1">
              <a:buNone/>
            </a:pPr>
            <a:r>
              <a:rPr lang="en-US" dirty="0" smtClean="0"/>
              <a:t> &lt;/body&gt;</a:t>
            </a:r>
          </a:p>
          <a:p>
            <a:pPr algn="just" eaLnBrk="1" hangingPunct="1">
              <a:buNone/>
            </a:pPr>
            <a:r>
              <a:rPr lang="en-US" dirty="0" smtClean="0"/>
              <a:t>&lt;/html&gt;</a:t>
            </a:r>
            <a:endParaRPr lang="en-GB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The &lt;style&gt; tag is used to define style information for a document.</a:t>
            </a:r>
          </a:p>
          <a:p>
            <a:r>
              <a:rPr lang="en-GB" dirty="0" smtClean="0"/>
              <a:t>Inside the &lt;style&gt; element you specify how HTML elements should render in a browser.</a:t>
            </a:r>
          </a:p>
          <a:p>
            <a:pPr>
              <a:buNone/>
            </a:pPr>
            <a:r>
              <a:rPr lang="en-GB" dirty="0" smtClean="0"/>
              <a:t>       &lt;html&gt;</a:t>
            </a:r>
            <a:br>
              <a:rPr lang="en-GB" dirty="0" smtClean="0"/>
            </a:br>
            <a:r>
              <a:rPr lang="en-GB" dirty="0" smtClean="0"/>
              <a:t>&lt;head&gt;</a:t>
            </a:r>
            <a:br>
              <a:rPr lang="en-GB" dirty="0" smtClean="0"/>
            </a:br>
            <a:r>
              <a:rPr lang="en-GB" dirty="0" smtClean="0"/>
              <a:t>&lt;style&gt;</a:t>
            </a:r>
            <a:br>
              <a:rPr lang="en-GB" dirty="0" smtClean="0"/>
            </a:br>
            <a:r>
              <a:rPr lang="en-GB" dirty="0" smtClean="0"/>
              <a:t>  h1 {</a:t>
            </a:r>
            <a:r>
              <a:rPr lang="en-GB" dirty="0" err="1" smtClean="0"/>
              <a:t>color:red</a:t>
            </a:r>
            <a:r>
              <a:rPr lang="en-GB" dirty="0" smtClean="0"/>
              <a:t>;}</a:t>
            </a:r>
            <a:br>
              <a:rPr lang="en-GB" dirty="0" smtClean="0"/>
            </a:br>
            <a:r>
              <a:rPr lang="en-GB" dirty="0" smtClean="0"/>
              <a:t>  p {</a:t>
            </a:r>
            <a:r>
              <a:rPr lang="en-GB" dirty="0" err="1" smtClean="0"/>
              <a:t>color:blue</a:t>
            </a:r>
            <a:r>
              <a:rPr lang="en-GB" dirty="0" smtClean="0"/>
              <a:t>;}</a:t>
            </a:r>
            <a:br>
              <a:rPr lang="en-GB" dirty="0" smtClean="0"/>
            </a:br>
            <a:r>
              <a:rPr lang="en-GB" dirty="0" smtClean="0"/>
              <a:t>&lt;/style&gt;</a:t>
            </a:r>
            <a:br>
              <a:rPr lang="en-GB" dirty="0" smtClean="0"/>
            </a:br>
            <a:r>
              <a:rPr lang="en-GB" dirty="0" smtClean="0"/>
              <a:t>&lt;/head&gt;</a:t>
            </a:r>
            <a:br>
              <a:rPr lang="en-GB" dirty="0" smtClean="0"/>
            </a:br>
            <a:r>
              <a:rPr lang="en-GB" dirty="0" smtClean="0"/>
              <a:t>&lt;body&gt;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&lt;h1&gt;A heading&lt;/h1&gt;</a:t>
            </a:r>
            <a:br>
              <a:rPr lang="en-GB" dirty="0" smtClean="0"/>
            </a:br>
            <a:r>
              <a:rPr lang="en-GB" dirty="0" smtClean="0"/>
              <a:t>&lt;p&gt;A paragraph.&lt;/p&gt;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&lt;/body&gt;</a:t>
            </a:r>
            <a:br>
              <a:rPr lang="en-GB" dirty="0" smtClean="0"/>
            </a:br>
            <a:r>
              <a:rPr lang="en-GB" dirty="0" smtClean="0"/>
              <a:t>&lt;/html&gt;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79" y="7782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Multiple styles for the same elements:</a:t>
            </a:r>
          </a:p>
          <a:p>
            <a:pPr>
              <a:buNone/>
            </a:pPr>
            <a:r>
              <a:rPr lang="en-US" dirty="0" smtClean="0"/>
              <a:t>       &lt;html&gt;</a:t>
            </a:r>
            <a:br>
              <a:rPr lang="en-US" dirty="0" smtClean="0"/>
            </a:b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&lt;style&gt;</a:t>
            </a:r>
            <a:br>
              <a:rPr lang="en-US" dirty="0" smtClean="0"/>
            </a:br>
            <a:r>
              <a:rPr lang="en-US" dirty="0" smtClean="0"/>
              <a:t>  h1 {</a:t>
            </a:r>
            <a:r>
              <a:rPr lang="en-US" dirty="0" err="1" smtClean="0"/>
              <a:t>color:red</a:t>
            </a:r>
            <a:r>
              <a:rPr lang="en-US" dirty="0" smtClean="0"/>
              <a:t>;}</a:t>
            </a:r>
            <a:br>
              <a:rPr lang="en-US" dirty="0" smtClean="0"/>
            </a:br>
            <a:r>
              <a:rPr lang="en-US" dirty="0" smtClean="0"/>
              <a:t>  p {</a:t>
            </a:r>
            <a:r>
              <a:rPr lang="en-US" dirty="0" err="1" smtClean="0"/>
              <a:t>color:blue</a:t>
            </a:r>
            <a:r>
              <a:rPr lang="en-US" dirty="0" smtClean="0"/>
              <a:t>;}</a:t>
            </a:r>
            <a:br>
              <a:rPr lang="en-US" dirty="0" smtClean="0"/>
            </a:br>
            <a:r>
              <a:rPr lang="en-US" dirty="0" smtClean="0"/>
              <a:t>&lt;/style&gt;</a:t>
            </a:r>
            <a:br>
              <a:rPr lang="en-US" dirty="0" smtClean="0"/>
            </a:br>
            <a:r>
              <a:rPr lang="en-US" dirty="0" smtClean="0"/>
              <a:t>&lt;style&gt;</a:t>
            </a:r>
            <a:br>
              <a:rPr lang="en-US" dirty="0" smtClean="0"/>
            </a:br>
            <a:r>
              <a:rPr lang="en-US" dirty="0" smtClean="0"/>
              <a:t>  h1 {</a:t>
            </a:r>
            <a:r>
              <a:rPr lang="en-US" dirty="0" err="1" smtClean="0"/>
              <a:t>color:green</a:t>
            </a:r>
            <a:r>
              <a:rPr lang="en-US" dirty="0" smtClean="0"/>
              <a:t>;}</a:t>
            </a:r>
            <a:br>
              <a:rPr lang="en-US" dirty="0" smtClean="0"/>
            </a:br>
            <a:r>
              <a:rPr lang="en-US" dirty="0" smtClean="0"/>
              <a:t>  p {</a:t>
            </a:r>
            <a:r>
              <a:rPr lang="en-US" dirty="0" err="1" smtClean="0"/>
              <a:t>color:pink</a:t>
            </a:r>
            <a:r>
              <a:rPr lang="en-US" dirty="0" smtClean="0"/>
              <a:t>;}</a:t>
            </a:r>
            <a:br>
              <a:rPr lang="en-US" dirty="0" smtClean="0"/>
            </a:br>
            <a:r>
              <a:rPr lang="en-US" dirty="0" smtClean="0"/>
              <a:t>&lt;/style&gt;</a:t>
            </a:r>
            <a:br>
              <a:rPr lang="en-US" dirty="0" smtClean="0"/>
            </a:br>
            <a:r>
              <a:rPr lang="en-US" dirty="0" smtClean="0"/>
              <a:t>&lt;/head&gt;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&lt;h1&gt;This is a heading&lt;/h1&gt;</a:t>
            </a:r>
            <a:br>
              <a:rPr lang="en-US" dirty="0" smtClean="0"/>
            </a:br>
            <a:r>
              <a:rPr lang="en-US" dirty="0" smtClean="0"/>
              <a:t>&lt;p&gt;This is a paragraph.&lt;/p&gt;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/>
        </p:nvSpPr>
        <p:spPr>
          <a:xfrm>
            <a:off x="228601" y="838200"/>
            <a:ext cx="868680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Direction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bdo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&gt;...&lt;/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bdo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 stands for Bi-Directional Override and it is used to override the current text direction.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&lt;title&gt;Text Direction Example&lt;/title&gt;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&lt;p&gt;This text will go left to right.&lt;/p&gt;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&lt;p&gt;&lt;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dir="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"&gt;This text will go right to left.&lt;/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304800" y="990600"/>
            <a:ext cx="8534401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&lt;!DOCTYPE&gt; Declaration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&lt;!DOCTYPE&gt; declaration tag is used by the web browser to understand the type and  version of the HTML used in the document. </a:t>
            </a:r>
            <a:r>
              <a:rPr lang="en-GB" sz="1800" dirty="0" smtClean="0"/>
              <a:t>The &lt;!DOCTYPE&gt; declaration is not case sensitive.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of HTML is 5 and it makes use of the following declaration: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Basic Tags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 Tags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also has six levels of headings, which use the elements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&lt;h1&gt;, &lt;h2&gt;, &lt;h3&gt;, &lt;h4&gt;, &lt;h5&gt;, and &lt;h6&gt;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While displaying any heading, browser adds one line before and one line after that heading.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The &lt;cite&gt; tag defines the title of a creative work (e.g. a book, a poem, a song, a movie, a painting, a sculpture, etc.).</a:t>
            </a:r>
          </a:p>
          <a:p>
            <a:r>
              <a:rPr lang="en-GB" dirty="0" smtClean="0"/>
              <a:t>The text in the &lt;cite&gt; element usually renders in </a:t>
            </a:r>
            <a:r>
              <a:rPr lang="en-GB" i="1" dirty="0" smtClean="0"/>
              <a:t>italic</a:t>
            </a:r>
            <a:r>
              <a:rPr lang="en-GB" dirty="0" smtClean="0"/>
              <a:t>.</a:t>
            </a:r>
          </a:p>
          <a:p>
            <a:pPr>
              <a:buNone/>
            </a:pPr>
            <a:r>
              <a:rPr lang="en-GB" dirty="0" smtClean="0"/>
              <a:t>&lt;!DOCTYPE html&gt;</a:t>
            </a:r>
          </a:p>
          <a:p>
            <a:pPr>
              <a:buNone/>
            </a:pPr>
            <a:r>
              <a:rPr lang="en-GB" dirty="0" smtClean="0"/>
              <a:t>&lt;html&gt;</a:t>
            </a:r>
          </a:p>
          <a:p>
            <a:pPr>
              <a:buNone/>
            </a:pPr>
            <a:r>
              <a:rPr lang="en-GB" dirty="0" smtClean="0"/>
              <a:t>&lt;body&gt;</a:t>
            </a:r>
          </a:p>
          <a:p>
            <a:pPr>
              <a:buNone/>
            </a:pPr>
            <a:r>
              <a:rPr lang="en-GB" dirty="0" smtClean="0"/>
              <a:t>&lt;h1&gt;The cite element&lt;/h1&gt;</a:t>
            </a:r>
          </a:p>
          <a:p>
            <a:pPr>
              <a:buNone/>
            </a:pPr>
            <a:r>
              <a:rPr lang="en-GB" dirty="0" smtClean="0"/>
              <a:t>&lt;p&gt;&lt;cite&gt;The Scream&lt;/cite&gt; by Edward Munch. Painted in 1893.&lt;/p&gt;</a:t>
            </a:r>
          </a:p>
          <a:p>
            <a:pPr>
              <a:buNone/>
            </a:pPr>
            <a:r>
              <a:rPr lang="en-GB" dirty="0" smtClean="0"/>
              <a:t>&lt;/body&gt;</a:t>
            </a:r>
          </a:p>
          <a:p>
            <a:pPr>
              <a:buNone/>
            </a:pPr>
            <a:r>
              <a:rPr lang="en-GB" dirty="0" smtClean="0"/>
              <a:t>&lt;/html&gt;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381000" y="1143000"/>
            <a:ext cx="830580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&lt;title&gt;Heading Example&lt;/title&gt;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&lt;h1&gt;Hello LPU &lt;/h1&gt;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&lt;h2&gt;Hello LPU &lt;/h2&gt;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&lt;h3&gt;Hello LPU &lt;/h3&gt;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&lt;h4&gt;Hello LPU &lt;/h4&gt;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&lt;h5&gt;Hello LPU &lt;/h5&gt;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&lt;h6&gt;Hello LPU &lt;/h6&gt;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381000" y="762000"/>
            <a:ext cx="7772400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Paragraph Tag</a:t>
            </a:r>
            <a:endParaRPr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tag offers a way to structure your text into different paragraphs. Each paragraph of text should go in between an opening &lt;p&gt; and a closing &lt;/p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tag. </a:t>
            </a:r>
            <a:r>
              <a:rPr lang="en-GB" dirty="0" smtClean="0"/>
              <a:t>Browsers automatically add a single blank line before and after each &lt;p&gt; element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&lt;title&gt;Paragraph Example&lt;/title&gt;&lt;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&lt;p&gt;Here is a first paragraph of text.&lt;/p&gt;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p&gt;Here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second paragraph of text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.&lt;/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&lt;p&gt;Here is a third paragraph of text.&lt;/p&gt;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28600" y="1371600"/>
            <a:ext cx="8915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457200" y="990600"/>
            <a:ext cx="8001000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Break Tag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Whenever you use 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element, anything following it starts from the next line. This tag is an example of an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element, where you do not need opening and closing tags, as there is nothing to go in between them.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&lt;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/&gt; tag has a space between the characters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forward slash.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NB:  If you omit this space, older browsers will have trouble rendering the line break, while if you miss the forward slash character and just use &lt;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it is not valid in XHTML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&lt;title&gt;Line Break  Example&lt;/title&gt;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&lt;p&gt;Hello&lt;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LPU&lt;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-34&lt;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304800" y="762000"/>
            <a:ext cx="8610600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Centering Content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&lt;center&gt;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tag to put any content in the center of the page or any table cell.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Centring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Content Example&lt;/title&gt;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&lt;p&gt;Welcome to LPU&lt;/p&gt;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center&gt;Welcome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School of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CSE&lt;/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b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457200" y="685800"/>
            <a:ext cx="8305800" cy="577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Lines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lines are used to visually break up sections of a document. 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&lt;hr /&gt;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tag creates a line from the current position in the document to the right margin and breaks the line accordingly.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you may want to give a line between two paragraphs as in the given example below: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&lt;title&gt;Horizontal Line Example&lt;/title&gt;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&lt;p&gt;This is paragraph one and should be on top&lt;/p&gt;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&lt;hr /&gt;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&lt;p&gt;This is paragraph two and should be at bottom&lt;/p&gt;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304800" y="609600"/>
            <a:ext cx="8382000" cy="587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Preserve Formatting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you want your text to follow the exact format of how it is written in the HTML document. In those cases, you can use the preformatted tag &lt;pre&gt;.</a:t>
            </a:r>
            <a:endParaRPr/>
          </a:p>
          <a:p>
            <a:r>
              <a:rPr lang="en-GB" dirty="0" smtClean="0"/>
              <a:t>The &lt;pre&gt; tag defines preformatted text.</a:t>
            </a:r>
          </a:p>
          <a:p>
            <a:r>
              <a:rPr lang="en-GB" dirty="0" smtClean="0"/>
              <a:t>Text in a &lt;pre&gt; element is displayed in a fixed-width font, and the text preserves both spaces and line breaks. The text will be displayed exactly as written in the HTML source code.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&lt;title&gt;Preserve Formatting Example&lt;/title&gt;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&lt;pre&gt;function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testFunction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strText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strText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&lt;/pre&gt;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2006</Words>
  <PresentationFormat>On-screen Show (4:3)</PresentationFormat>
  <Paragraphs>410</Paragraphs>
  <Slides>30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Nested HTML Elements</vt:lpstr>
      <vt:lpstr>Example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Comment</vt:lpstr>
      <vt:lpstr>Style</vt:lpstr>
      <vt:lpstr>Example </vt:lpstr>
      <vt:lpstr>Slide 29</vt:lpstr>
      <vt:lpstr>Citation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49</cp:revision>
  <dcterms:modified xsi:type="dcterms:W3CDTF">2022-09-06T03:57:38Z</dcterms:modified>
</cp:coreProperties>
</file>