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319" r:id="rId2"/>
    <p:sldId id="315" r:id="rId3"/>
    <p:sldId id="316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948" y="513177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HTML Styles - CSS</a:t>
            </a:r>
            <a:br>
              <a:rPr lang="en-US" sz="3600" dirty="0" smtClean="0"/>
            </a:br>
            <a:r>
              <a:rPr lang="en-US" sz="3600" dirty="0" smtClean="0"/>
              <a:t> Cascading Style Sheets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CSS can be added to HTML documents in 3 ways:</a:t>
            </a:r>
          </a:p>
          <a:p>
            <a:r>
              <a:rPr lang="en-GB" b="1" dirty="0" smtClean="0"/>
              <a:t>Inline</a:t>
            </a:r>
            <a:r>
              <a:rPr lang="en-GB" dirty="0" smtClean="0"/>
              <a:t> </a:t>
            </a:r>
          </a:p>
          <a:p>
            <a:r>
              <a:rPr lang="en-GB" b="1" dirty="0" smtClean="0"/>
              <a:t>Internal</a:t>
            </a:r>
            <a:r>
              <a:rPr lang="en-GB" dirty="0" smtClean="0"/>
              <a:t> - by using a &lt;style&gt; element in the &lt;head&gt; section</a:t>
            </a:r>
          </a:p>
          <a:p>
            <a:r>
              <a:rPr lang="en-GB" b="1" dirty="0" smtClean="0"/>
              <a:t>External</a:t>
            </a:r>
            <a:r>
              <a:rPr lang="en-GB" dirty="0" smtClean="0"/>
              <a:t>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4151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40904"/>
            <a:ext cx="8229600" cy="5738192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&lt;head&gt;</a:t>
            </a:r>
          </a:p>
          <a:p>
            <a:pPr>
              <a:buNone/>
            </a:pPr>
            <a:r>
              <a:rPr lang="en-US" dirty="0" smtClean="0"/>
              <a:t>&lt;style&gt;</a:t>
            </a:r>
          </a:p>
          <a:p>
            <a:pPr>
              <a:buNone/>
            </a:pPr>
            <a:r>
              <a:rPr lang="en-US" dirty="0" smtClean="0"/>
              <a:t>p {</a:t>
            </a:r>
          </a:p>
          <a:p>
            <a:pPr>
              <a:buNone/>
            </a:pPr>
            <a:r>
              <a:rPr lang="en-US" dirty="0" smtClean="0"/>
              <a:t>  border: 2px solid </a:t>
            </a:r>
            <a:r>
              <a:rPr lang="en-US" dirty="0" err="1" smtClean="0"/>
              <a:t>powderblue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padding: 30px;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&lt;/style&gt;</a:t>
            </a:r>
          </a:p>
          <a:p>
            <a:pPr>
              <a:buNone/>
            </a:pPr>
            <a:r>
              <a:rPr lang="en-US" dirty="0" smtClean="0"/>
              <a:t>&lt;/head&gt;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&lt;h1&gt;This is a heading&lt;/h1&gt;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&lt;p&gt;This is a paragraph.&lt;/p&gt;</a:t>
            </a:r>
          </a:p>
          <a:p>
            <a:pPr>
              <a:buNone/>
            </a:pPr>
            <a:r>
              <a:rPr lang="en-US" dirty="0" smtClean="0"/>
              <a:t>&lt;p&gt;This is a paragraph.&lt;/p&gt;</a:t>
            </a:r>
          </a:p>
          <a:p>
            <a:pPr>
              <a:buNone/>
            </a:pPr>
            <a:r>
              <a:rPr lang="en-US" dirty="0" smtClean="0"/>
              <a:t>&lt;p&gt;This is a paragraph.&lt;/p&gt;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678" y="83123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Use of CSS border and margin properties: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939" y="2103782"/>
            <a:ext cx="8229600" cy="4525963"/>
          </a:xfrm>
        </p:spPr>
        <p:txBody>
          <a:bodyPr>
            <a:normAutofit/>
          </a:bodyPr>
          <a:lstStyle/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The CSS margin property defines a margin (space) outside the border.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183" y="0"/>
            <a:ext cx="8229600" cy="1143000"/>
          </a:xfrm>
        </p:spPr>
        <p:txBody>
          <a:bodyPr/>
          <a:lstStyle/>
          <a:p>
            <a:r>
              <a:rPr lang="en-GB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48139"/>
            <a:ext cx="8229600" cy="5791199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&lt;head&gt;</a:t>
            </a:r>
          </a:p>
          <a:p>
            <a:pPr>
              <a:buNone/>
            </a:pPr>
            <a:r>
              <a:rPr lang="en-US" dirty="0" smtClean="0"/>
              <a:t>&lt;style&gt;</a:t>
            </a:r>
          </a:p>
          <a:p>
            <a:pPr>
              <a:buNone/>
            </a:pPr>
            <a:r>
              <a:rPr lang="en-US" dirty="0" smtClean="0"/>
              <a:t>p {</a:t>
            </a:r>
          </a:p>
          <a:p>
            <a:pPr>
              <a:buNone/>
            </a:pPr>
            <a:r>
              <a:rPr lang="en-US" dirty="0" smtClean="0"/>
              <a:t>  border: 2px solid </a:t>
            </a:r>
            <a:r>
              <a:rPr lang="en-US" dirty="0" err="1" smtClean="0"/>
              <a:t>powderblue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margin: 50px;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&lt;/style&gt;</a:t>
            </a:r>
          </a:p>
          <a:p>
            <a:pPr>
              <a:buNone/>
            </a:pPr>
            <a:r>
              <a:rPr lang="en-US" dirty="0" smtClean="0"/>
              <a:t>&lt;/head&gt;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&lt;h1&gt;This is a heading&lt;/h1&gt;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&lt;p&gt;This is a paragraph.&lt;/p&gt;</a:t>
            </a:r>
          </a:p>
          <a:p>
            <a:pPr>
              <a:buNone/>
            </a:pPr>
            <a:r>
              <a:rPr lang="en-US" dirty="0" smtClean="0"/>
              <a:t>&lt;p&gt;This is a paragraph.&lt;/p&gt;</a:t>
            </a:r>
          </a:p>
          <a:p>
            <a:pPr>
              <a:buNone/>
            </a:pPr>
            <a:r>
              <a:rPr lang="en-US" dirty="0" smtClean="0"/>
              <a:t>&lt;p&gt;This is a paragraph.&lt;/p&gt;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 smtClean="0"/>
              <a:t>The &lt;style&gt; tag is used to define style information for a document.</a:t>
            </a:r>
          </a:p>
          <a:p>
            <a:r>
              <a:rPr lang="en-GB" dirty="0" smtClean="0"/>
              <a:t>Inside the &lt;style&gt; element you specify how HTML elements should render in a browser.</a:t>
            </a:r>
          </a:p>
          <a:p>
            <a:pPr>
              <a:buNone/>
            </a:pPr>
            <a:r>
              <a:rPr lang="en-GB" dirty="0" smtClean="0"/>
              <a:t>       &lt;html&gt;</a:t>
            </a:r>
            <a:br>
              <a:rPr lang="en-GB" dirty="0" smtClean="0"/>
            </a:br>
            <a:r>
              <a:rPr lang="en-GB" dirty="0" smtClean="0"/>
              <a:t>&lt;head&gt;</a:t>
            </a:r>
            <a:br>
              <a:rPr lang="en-GB" dirty="0" smtClean="0"/>
            </a:br>
            <a:r>
              <a:rPr lang="en-GB" b="1" dirty="0" smtClean="0"/>
              <a:t>&lt;style&gt;</a:t>
            </a:r>
            <a:br>
              <a:rPr lang="en-GB" b="1" dirty="0" smtClean="0"/>
            </a:br>
            <a:r>
              <a:rPr lang="en-GB" b="1" dirty="0" smtClean="0"/>
              <a:t>  h1 {</a:t>
            </a:r>
            <a:r>
              <a:rPr lang="en-GB" b="1" dirty="0" err="1" smtClean="0"/>
              <a:t>color:red</a:t>
            </a:r>
            <a:r>
              <a:rPr lang="en-GB" b="1" dirty="0" smtClean="0"/>
              <a:t>;}</a:t>
            </a:r>
            <a:br>
              <a:rPr lang="en-GB" b="1" dirty="0" smtClean="0"/>
            </a:br>
            <a:r>
              <a:rPr lang="en-GB" b="1" dirty="0" smtClean="0"/>
              <a:t>  p {</a:t>
            </a:r>
            <a:r>
              <a:rPr lang="en-GB" b="1" dirty="0" err="1" smtClean="0"/>
              <a:t>color:blue</a:t>
            </a:r>
            <a:r>
              <a:rPr lang="en-GB" b="1" dirty="0" smtClean="0"/>
              <a:t>;}</a:t>
            </a:r>
            <a:br>
              <a:rPr lang="en-GB" b="1" dirty="0" smtClean="0"/>
            </a:br>
            <a:r>
              <a:rPr lang="en-GB" b="1" dirty="0" smtClean="0"/>
              <a:t>&lt;/style&gt;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&lt;/head&gt;</a:t>
            </a:r>
            <a:br>
              <a:rPr lang="en-GB" dirty="0" smtClean="0"/>
            </a:br>
            <a:r>
              <a:rPr lang="en-GB" dirty="0" smtClean="0"/>
              <a:t>&lt;body&gt;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&lt;h1&gt;A heading&lt;/h1&gt;</a:t>
            </a:r>
            <a:br>
              <a:rPr lang="en-GB" dirty="0" smtClean="0"/>
            </a:br>
            <a:r>
              <a:rPr lang="en-GB" dirty="0" smtClean="0"/>
              <a:t>&lt;p&gt;A paragraph.&lt;/p&gt;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&lt;/body&gt;</a:t>
            </a:r>
            <a:br>
              <a:rPr lang="en-GB" dirty="0" smtClean="0"/>
            </a:br>
            <a:r>
              <a:rPr lang="en-GB" dirty="0" smtClean="0"/>
              <a:t>&lt;/html&gt;</a:t>
            </a:r>
          </a:p>
          <a:p>
            <a:pPr>
              <a:buNone/>
            </a:pP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183" y="55293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600" b="1" dirty="0" smtClean="0"/>
              <a:t>Multiple styles for the same elements:</a:t>
            </a:r>
          </a:p>
          <a:p>
            <a:pPr>
              <a:buNone/>
            </a:pPr>
            <a:r>
              <a:rPr lang="en-US" dirty="0" smtClean="0"/>
              <a:t>       &lt;html&gt;</a:t>
            </a:r>
            <a:br>
              <a:rPr lang="en-US" dirty="0" smtClean="0"/>
            </a:br>
            <a:r>
              <a:rPr lang="en-US" dirty="0" smtClean="0"/>
              <a:t>&lt;head&gt;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&lt;style&gt;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  h1 {</a:t>
            </a:r>
            <a:r>
              <a:rPr lang="en-US" dirty="0" err="1" smtClean="0">
                <a:solidFill>
                  <a:srgbClr val="FF0000"/>
                </a:solidFill>
              </a:rPr>
              <a:t>color:red</a:t>
            </a:r>
            <a:r>
              <a:rPr lang="en-US" dirty="0" smtClean="0">
                <a:solidFill>
                  <a:srgbClr val="FF0000"/>
                </a:solidFill>
              </a:rPr>
              <a:t>;}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  p {</a:t>
            </a:r>
            <a:r>
              <a:rPr lang="en-US" dirty="0" err="1" smtClean="0">
                <a:solidFill>
                  <a:srgbClr val="FF0000"/>
                </a:solidFill>
              </a:rPr>
              <a:t>color:blue</a:t>
            </a:r>
            <a:r>
              <a:rPr lang="en-US" dirty="0" smtClean="0">
                <a:solidFill>
                  <a:srgbClr val="FF0000"/>
                </a:solidFill>
              </a:rPr>
              <a:t>;}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&lt;/style&gt;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B050"/>
                </a:solidFill>
              </a:rPr>
              <a:t>&lt;style&gt;</a:t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  h1 {</a:t>
            </a:r>
            <a:r>
              <a:rPr lang="en-US" dirty="0" err="1" smtClean="0">
                <a:solidFill>
                  <a:srgbClr val="00B050"/>
                </a:solidFill>
              </a:rPr>
              <a:t>color:green</a:t>
            </a:r>
            <a:r>
              <a:rPr lang="en-US" dirty="0" smtClean="0">
                <a:solidFill>
                  <a:srgbClr val="00B050"/>
                </a:solidFill>
              </a:rPr>
              <a:t>;}</a:t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  p {</a:t>
            </a:r>
            <a:r>
              <a:rPr lang="en-US" dirty="0" err="1" smtClean="0">
                <a:solidFill>
                  <a:srgbClr val="00B050"/>
                </a:solidFill>
              </a:rPr>
              <a:t>color:pink</a:t>
            </a:r>
            <a:r>
              <a:rPr lang="en-US" dirty="0" smtClean="0">
                <a:solidFill>
                  <a:srgbClr val="00B050"/>
                </a:solidFill>
              </a:rPr>
              <a:t>;}</a:t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&lt;/style&gt;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&lt;/head&gt;</a:t>
            </a:r>
            <a:br>
              <a:rPr lang="en-US" dirty="0" smtClean="0"/>
            </a:br>
            <a:r>
              <a:rPr lang="en-US" dirty="0" smtClean="0"/>
              <a:t>&lt;body&gt;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&lt;h1&gt;This is a heading&lt;/h1&gt;</a:t>
            </a:r>
            <a:br>
              <a:rPr lang="en-US" dirty="0" smtClean="0"/>
            </a:br>
            <a:r>
              <a:rPr lang="en-US" dirty="0" smtClean="0"/>
              <a:t>&lt;p&gt;This is a paragraph.&lt;/p&gt;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&lt;/body&gt;</a:t>
            </a:r>
            <a:br>
              <a:rPr lang="en-US" dirty="0" smtClean="0"/>
            </a:b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&lt;!DOCTYPE html&gt;</a:t>
            </a:r>
            <a:br>
              <a:rPr lang="en-US" dirty="0" smtClean="0"/>
            </a:br>
            <a:r>
              <a:rPr lang="en-US" dirty="0" smtClean="0"/>
              <a:t>&lt;html&gt;</a:t>
            </a:r>
            <a:br>
              <a:rPr lang="en-US" dirty="0" smtClean="0"/>
            </a:br>
            <a:r>
              <a:rPr lang="en-US" dirty="0" smtClean="0"/>
              <a:t>&lt;head&gt;</a:t>
            </a:r>
            <a:br>
              <a:rPr lang="en-US" dirty="0" smtClean="0"/>
            </a:br>
            <a:r>
              <a:rPr lang="en-US" dirty="0" smtClean="0">
                <a:solidFill>
                  <a:srgbClr val="00B050"/>
                </a:solidFill>
              </a:rPr>
              <a:t>&lt;style&gt;</a:t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body {background-color: </a:t>
            </a:r>
            <a:r>
              <a:rPr lang="en-US" dirty="0" err="1" smtClean="0">
                <a:solidFill>
                  <a:srgbClr val="00B050"/>
                </a:solidFill>
              </a:rPr>
              <a:t>powderblue</a:t>
            </a:r>
            <a:r>
              <a:rPr lang="en-US" dirty="0" smtClean="0">
                <a:solidFill>
                  <a:srgbClr val="00B050"/>
                </a:solidFill>
              </a:rPr>
              <a:t>;}</a:t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h1   {color: blue;}</a:t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p    {color: red;}</a:t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&lt;/style&gt;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&lt;/head&gt;</a:t>
            </a:r>
            <a:br>
              <a:rPr lang="en-US" dirty="0" smtClean="0"/>
            </a:br>
            <a:r>
              <a:rPr lang="en-US" dirty="0" smtClean="0"/>
              <a:t>&lt;body&gt;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&lt;h1&gt;This is a heading&lt;/h1&gt;</a:t>
            </a:r>
            <a:br>
              <a:rPr lang="en-US" dirty="0" smtClean="0"/>
            </a:br>
            <a:r>
              <a:rPr lang="en-US" dirty="0" smtClean="0"/>
              <a:t>&lt;p&gt;This is a paragraph.&lt;/p&gt;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&lt;/body&gt;</a:t>
            </a:r>
            <a:br>
              <a:rPr lang="en-US" dirty="0" smtClean="0"/>
            </a:br>
            <a:r>
              <a:rPr lang="en-US" dirty="0" smtClean="0"/>
              <a:t>&lt;/html&gt;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22" y="96375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Use of CSS </a:t>
            </a:r>
            <a:r>
              <a:rPr lang="en-GB" dirty="0" err="1" smtClean="0"/>
              <a:t>color</a:t>
            </a:r>
            <a:r>
              <a:rPr lang="en-GB" dirty="0" smtClean="0"/>
              <a:t>, font-family and font-size properties: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922" y="2332037"/>
            <a:ext cx="8229600" cy="4525963"/>
          </a:xfrm>
        </p:spPr>
        <p:txBody>
          <a:bodyPr/>
          <a:lstStyle/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The CSS </a:t>
            </a:r>
            <a:r>
              <a:rPr lang="en-GB" sz="2800" dirty="0" err="1" smtClean="0"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 property defines the text </a:t>
            </a:r>
            <a:r>
              <a:rPr lang="en-GB" sz="2800" dirty="0" err="1" smtClean="0"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to be used.</a:t>
            </a:r>
          </a:p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The CSS font-family property defines the font to be used.</a:t>
            </a:r>
          </a:p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The CSS font-size property defines the text size to be used.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13177"/>
            <a:ext cx="8229600" cy="65301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86678"/>
            <a:ext cx="8229600" cy="5340626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&lt;!DOCTYPE html&gt;</a:t>
            </a:r>
            <a:br>
              <a:rPr lang="en-US" dirty="0" smtClean="0"/>
            </a:br>
            <a:r>
              <a:rPr lang="en-US" dirty="0" smtClean="0"/>
              <a:t>&lt;html&gt;</a:t>
            </a:r>
            <a:br>
              <a:rPr lang="en-US" dirty="0" smtClean="0"/>
            </a:br>
            <a:r>
              <a:rPr lang="en-US" dirty="0" smtClean="0"/>
              <a:t>&lt;head&gt;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&lt;style&gt;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B050"/>
                </a:solidFill>
              </a:rPr>
              <a:t>h1 {</a:t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  color: blue;</a:t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  font-family: </a:t>
            </a:r>
            <a:r>
              <a:rPr lang="en-US" dirty="0" err="1" smtClean="0">
                <a:solidFill>
                  <a:srgbClr val="00B050"/>
                </a:solidFill>
              </a:rPr>
              <a:t>verdana</a:t>
            </a:r>
            <a:r>
              <a:rPr lang="en-US" dirty="0" smtClean="0">
                <a:solidFill>
                  <a:srgbClr val="00B050"/>
                </a:solidFill>
              </a:rPr>
              <a:t>;</a:t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  font-size: 300%;</a:t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accent5"/>
                </a:solidFill>
              </a:rPr>
              <a:t>p {</a:t>
            </a:r>
            <a:br>
              <a:rPr lang="en-US" dirty="0" smtClean="0">
                <a:solidFill>
                  <a:schemeClr val="accent5"/>
                </a:solidFill>
              </a:rPr>
            </a:br>
            <a:r>
              <a:rPr lang="en-US" dirty="0" smtClean="0">
                <a:solidFill>
                  <a:schemeClr val="accent5"/>
                </a:solidFill>
              </a:rPr>
              <a:t>  color: red;</a:t>
            </a:r>
            <a:br>
              <a:rPr lang="en-US" dirty="0" smtClean="0">
                <a:solidFill>
                  <a:schemeClr val="accent5"/>
                </a:solidFill>
              </a:rPr>
            </a:br>
            <a:r>
              <a:rPr lang="en-US" dirty="0" smtClean="0">
                <a:solidFill>
                  <a:schemeClr val="accent5"/>
                </a:solidFill>
              </a:rPr>
              <a:t>  font-family: courier;</a:t>
            </a:r>
            <a:br>
              <a:rPr lang="en-US" dirty="0" smtClean="0">
                <a:solidFill>
                  <a:schemeClr val="accent5"/>
                </a:solidFill>
              </a:rPr>
            </a:br>
            <a:r>
              <a:rPr lang="en-US" dirty="0" smtClean="0">
                <a:solidFill>
                  <a:schemeClr val="accent5"/>
                </a:solidFill>
              </a:rPr>
              <a:t>  font-size: 160%;</a:t>
            </a:r>
            <a:br>
              <a:rPr lang="en-US" dirty="0" smtClean="0">
                <a:solidFill>
                  <a:schemeClr val="accent5"/>
                </a:solidFill>
              </a:rPr>
            </a:br>
            <a:r>
              <a:rPr lang="en-US" dirty="0" smtClean="0">
                <a:solidFill>
                  <a:schemeClr val="accent5"/>
                </a:solidFill>
              </a:rPr>
              <a:t>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&lt;/style&gt;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&lt;/head&gt;</a:t>
            </a:r>
            <a:br>
              <a:rPr lang="en-US" dirty="0" smtClean="0"/>
            </a:br>
            <a:r>
              <a:rPr lang="en-US" dirty="0" smtClean="0"/>
              <a:t>&lt;body&gt;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&lt;h1&gt;This is a heading&lt;/h1&gt;</a:t>
            </a:r>
            <a:br>
              <a:rPr lang="en-US" dirty="0" smtClean="0"/>
            </a:br>
            <a:r>
              <a:rPr lang="en-US" dirty="0" smtClean="0"/>
              <a:t>&lt;p&gt;This is a paragraph.&lt;/p&gt;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&lt;/body&gt;</a:t>
            </a:r>
            <a:br>
              <a:rPr lang="en-US" dirty="0" smtClean="0"/>
            </a:br>
            <a:r>
              <a:rPr lang="en-US" dirty="0" smtClean="0"/>
              <a:t>&lt;/html&gt;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931" y="685455"/>
            <a:ext cx="8229600" cy="785536"/>
          </a:xfrm>
        </p:spPr>
        <p:txBody>
          <a:bodyPr/>
          <a:lstStyle/>
          <a:p>
            <a:r>
              <a:rPr lang="en-GB" dirty="0" smtClean="0"/>
              <a:t>Use of CSS border property: 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The CSS border property defines a border around an HTML element.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4882"/>
            <a:ext cx="8229600" cy="61325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28870"/>
            <a:ext cx="8229600" cy="5897217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&lt;head&gt;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&lt;style&gt;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p {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border: 2px solid </a:t>
            </a:r>
            <a:r>
              <a:rPr lang="en-US" dirty="0" err="1" smtClean="0">
                <a:solidFill>
                  <a:srgbClr val="FF0000"/>
                </a:solidFill>
              </a:rPr>
              <a:t>powderblue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}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&lt;/style&gt;</a:t>
            </a:r>
          </a:p>
          <a:p>
            <a:pPr>
              <a:buNone/>
            </a:pPr>
            <a:r>
              <a:rPr lang="en-US" dirty="0" smtClean="0"/>
              <a:t>&lt;/head&gt;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&lt;h1&gt;This is a heading&lt;/h1&gt;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&lt;p&gt;This is a paragraph.&lt;/p&gt;</a:t>
            </a:r>
          </a:p>
          <a:p>
            <a:pPr>
              <a:buNone/>
            </a:pPr>
            <a:r>
              <a:rPr lang="en-US" dirty="0" smtClean="0"/>
              <a:t>&lt;p&gt;This is a paragraph.&lt;/p&gt;</a:t>
            </a:r>
          </a:p>
          <a:p>
            <a:pPr>
              <a:buNone/>
            </a:pPr>
            <a:r>
              <a:rPr lang="en-US" dirty="0" smtClean="0"/>
              <a:t>&lt;p&gt;This is a paragraph.&lt;/p&gt;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678" y="95049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Use of CSS border and padding properties: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4435" y="2332037"/>
            <a:ext cx="8229600" cy="4525963"/>
          </a:xfrm>
        </p:spPr>
        <p:txBody>
          <a:bodyPr>
            <a:normAutofit/>
          </a:bodyPr>
          <a:lstStyle/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The CSS padding property defines a padding (space) between the text and the border.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</TotalTime>
  <Words>296</Words>
  <PresentationFormat>On-screen Show (4:3)</PresentationFormat>
  <Paragraphs>89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HTML Styles - CSS  Cascading Style Sheets</vt:lpstr>
      <vt:lpstr>Style</vt:lpstr>
      <vt:lpstr>Example </vt:lpstr>
      <vt:lpstr>Example</vt:lpstr>
      <vt:lpstr>Use of CSS color, font-family and font-size properties:</vt:lpstr>
      <vt:lpstr>Example</vt:lpstr>
      <vt:lpstr>Use of CSS border property: </vt:lpstr>
      <vt:lpstr>Example</vt:lpstr>
      <vt:lpstr>Use of CSS border and padding properties:</vt:lpstr>
      <vt:lpstr>Example</vt:lpstr>
      <vt:lpstr>Use of CSS border and margin properties:</vt:lpstr>
      <vt:lpstr>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74</cp:revision>
  <dcterms:modified xsi:type="dcterms:W3CDTF">2022-09-06T04:50:03Z</dcterms:modified>
</cp:coreProperties>
</file>