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FB374-D81A-D21E-EE8C-F3D122B586BB}" v="1175" dt="2022-11-23T04:58:50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10907280" y="60840"/>
            <a:ext cx="1229400" cy="42804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6"/>
          <p:cNvPicPr/>
          <p:nvPr/>
        </p:nvPicPr>
        <p:blipFill>
          <a:blip r:embed="rId15"/>
          <a:stretch/>
        </p:blipFill>
        <p:spPr>
          <a:xfrm>
            <a:off x="8837280" y="60840"/>
            <a:ext cx="2057040" cy="6519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905840" y="471600"/>
            <a:ext cx="1206000" cy="696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2507040" y="1588680"/>
            <a:ext cx="7177320" cy="4587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77C79F61-A345-4AAD-B1A4-3E9E9ABF14F6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t>11/22/2022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1053440" y="6445440"/>
            <a:ext cx="246600" cy="195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C28A7B00-62F6-4FE8-B9E6-1457DC503A6A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0907280" y="60840"/>
            <a:ext cx="1229400" cy="42804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6"/>
          <p:cNvPicPr/>
          <p:nvPr/>
        </p:nvPicPr>
        <p:blipFill>
          <a:blip r:embed="rId15"/>
          <a:stretch/>
        </p:blipFill>
        <p:spPr>
          <a:xfrm>
            <a:off x="8837280" y="60840"/>
            <a:ext cx="2057040" cy="651960"/>
          </a:xfrm>
          <a:prstGeom prst="rect">
            <a:avLst/>
          </a:prstGeom>
          <a:ln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1905840" y="471600"/>
            <a:ext cx="1206000" cy="696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9315CA6C-8DE9-4473-8D30-A3E066FF067F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t>11/22/2022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11053440" y="6445440"/>
            <a:ext cx="246600" cy="195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C636FEAE-BF46-44A8-925A-CDF3937ADF94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907280" y="60840"/>
            <a:ext cx="1229400" cy="42804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Picture 6"/>
          <p:cNvPicPr/>
          <p:nvPr/>
        </p:nvPicPr>
        <p:blipFill>
          <a:blip r:embed="rId15"/>
          <a:stretch/>
        </p:blipFill>
        <p:spPr>
          <a:xfrm>
            <a:off x="8837280" y="60840"/>
            <a:ext cx="2057040" cy="651960"/>
          </a:xfrm>
          <a:prstGeom prst="rect">
            <a:avLst/>
          </a:prstGeom>
          <a:ln>
            <a:noFill/>
          </a:ln>
        </p:spPr>
      </p:pic>
      <p:sp>
        <p:nvSpPr>
          <p:cNvPr id="88" name="PlaceHolder 2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CC2A01AC-16FE-49C1-9452-4C0F14DB66A0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t>11/22/2022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/>
          </p:nvPr>
        </p:nvSpPr>
        <p:spPr>
          <a:xfrm>
            <a:off x="11053440" y="6445440"/>
            <a:ext cx="246600" cy="195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53536B67-B7DA-47A1-8A36-01C9E5356E32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07280" y="60840"/>
            <a:ext cx="1229400" cy="42804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Picture 6"/>
          <p:cNvPicPr/>
          <p:nvPr/>
        </p:nvPicPr>
        <p:blipFill>
          <a:blip r:embed="rId15"/>
          <a:stretch/>
        </p:blipFill>
        <p:spPr>
          <a:xfrm>
            <a:off x="8837280" y="60840"/>
            <a:ext cx="2057040" cy="651960"/>
          </a:xfrm>
          <a:prstGeom prst="rect">
            <a:avLst/>
          </a:prstGeom>
          <a:ln>
            <a:noFill/>
          </a:ln>
        </p:spPr>
      </p:pic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916920" y="325080"/>
            <a:ext cx="10357920" cy="1145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32" name="PlaceHolder 3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16D7846D-4D88-4A28-8EF6-CA43C13C8C0B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t>11/22/2022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11053440" y="6445440"/>
            <a:ext cx="246600" cy="195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D6BCB7D3-0D61-4180-A1B3-96F808300161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2"/>
          <p:cNvSpPr txBox="1"/>
          <p:nvPr/>
        </p:nvSpPr>
        <p:spPr>
          <a:xfrm>
            <a:off x="1603800" y="716760"/>
            <a:ext cx="8985600" cy="1762560"/>
          </a:xfrm>
          <a:prstGeom prst="rect">
            <a:avLst/>
          </a:prstGeom>
          <a:noFill/>
          <a:ln>
            <a:noFill/>
          </a:ln>
        </p:spPr>
        <p:txBody>
          <a:bodyPr lIns="0" tIns="116280" rIns="0" bIns="0">
            <a:noAutofit/>
          </a:bodyPr>
          <a:lstStyle/>
          <a:p>
            <a:pPr marL="12600" indent="2930400">
              <a:lnSpc>
                <a:spcPts val="6480"/>
              </a:lnSpc>
              <a:spcBef>
                <a:spcPts val="916"/>
              </a:spcBef>
              <a:tabLst>
                <a:tab pos="0" algn="l"/>
              </a:tabLst>
            </a:pPr>
            <a:r>
              <a:rPr lang="en-US" sz="6000" b="1" strike="noStrike" spc="-21">
                <a:solidFill>
                  <a:srgbClr val="000000"/>
                </a:solidFill>
                <a:latin typeface="Times New Roman"/>
              </a:rPr>
              <a:t>Lecture </a:t>
            </a:r>
            <a:r>
              <a:rPr lang="en-US" sz="6000" b="1" strike="noStrike" spc="-7">
                <a:solidFill>
                  <a:srgbClr val="000000"/>
                </a:solidFill>
                <a:latin typeface="Times New Roman"/>
              </a:rPr>
              <a:t>2  </a:t>
            </a:r>
            <a:r>
              <a:rPr lang="en-US" sz="6000" b="1" strike="noStrike" spc="-1">
                <a:solidFill>
                  <a:srgbClr val="000000"/>
                </a:solidFill>
                <a:latin typeface="Times New Roman"/>
              </a:rPr>
              <a:t>4CS015: Digital</a:t>
            </a:r>
            <a:r>
              <a:rPr lang="en-US" sz="6000" b="1" strike="noStrike" spc="-5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6000" b="1" strike="noStrike" spc="-15">
                <a:solidFill>
                  <a:srgbClr val="000000"/>
                </a:solidFill>
                <a:latin typeface="Times New Roman"/>
              </a:rPr>
              <a:t>Electronics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2847240" y="2590920"/>
            <a:ext cx="5943240" cy="33109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4"/>
          <p:cNvSpPr/>
          <p:nvPr/>
        </p:nvSpPr>
        <p:spPr>
          <a:xfrm>
            <a:off x="7620120" y="6319440"/>
            <a:ext cx="2318760" cy="2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1350" b="1" strike="noStrike" spc="-1">
                <a:solidFill>
                  <a:srgbClr val="000000"/>
                </a:solidFill>
                <a:latin typeface="Times New Roman"/>
              </a:rPr>
              <a:t>Prepared </a:t>
            </a:r>
            <a:r>
              <a:rPr lang="en-US" sz="1350" b="1" strike="noStrike" spc="-12">
                <a:solidFill>
                  <a:srgbClr val="000000"/>
                </a:solidFill>
                <a:latin typeface="Times New Roman"/>
              </a:rPr>
              <a:t>by: </a:t>
            </a:r>
            <a:r>
              <a:rPr lang="en-US" sz="1350" b="1" strike="noStrike" spc="-1">
                <a:solidFill>
                  <a:srgbClr val="000000"/>
                </a:solidFill>
                <a:latin typeface="Times New Roman"/>
              </a:rPr>
              <a:t>Uttam</a:t>
            </a:r>
            <a:r>
              <a:rPr lang="en-US" sz="1350" b="1" strike="noStrike" spc="-12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350" b="1" strike="noStrike" spc="-12">
                <a:solidFill>
                  <a:srgbClr val="000000"/>
                </a:solidFill>
                <a:latin typeface="Times New Roman"/>
              </a:rPr>
              <a:t>Acharya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11053440" y="6445440"/>
            <a:ext cx="247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8160">
              <a:lnSpc>
                <a:spcPts val="1429"/>
              </a:lnSpc>
            </a:pPr>
            <a:fld id="{3002E9C3-263C-4398-B8B4-24DD2D586875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916920" y="626400"/>
            <a:ext cx="7587000" cy="135432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5.1.1 The AND</a:t>
            </a:r>
            <a:r>
              <a:rPr lang="en-US" sz="4400" b="1" strike="noStrike" spc="-30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relationship.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1053440" y="6445440"/>
            <a:ext cx="247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8160">
              <a:lnSpc>
                <a:spcPts val="1429"/>
              </a:lnSpc>
            </a:pPr>
            <a:fld id="{91DA8CAA-C221-4FC6-A397-ACC7AFAB3C67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916920" y="1718640"/>
            <a:ext cx="10787400" cy="30791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7920" rIns="0" bIns="0" anchor="t">
            <a:spAutoFit/>
          </a:bodyPr>
          <a:lstStyle/>
          <a:p>
            <a:pPr marL="240665" indent="-228600">
              <a:spcBef>
                <a:spcPts val="771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Boolean</a:t>
            </a:r>
            <a:r>
              <a:rPr lang="en-US" sz="3200" b="0" strike="noStrike" spc="-1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representation</a:t>
            </a:r>
            <a:r>
              <a:rPr lang="en-US" sz="3200" spc="-7" dirty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strike="noStrike" spc="-7" dirty="0">
                <a:solidFill>
                  <a:srgbClr val="000000"/>
                </a:solidFill>
                <a:latin typeface="Times New Roman"/>
              </a:rPr>
              <a:t>.</a:t>
            </a:r>
            <a:endParaRPr lang="en-US" sz="3200" b="0" strike="noStrike" spc="-1" dirty="0">
              <a:latin typeface="Arial"/>
            </a:endParaRPr>
          </a:p>
          <a:p>
            <a:pPr marL="240665" indent="-228600">
              <a:spcBef>
                <a:spcPts val="669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If </a:t>
            </a:r>
            <a:r>
              <a:rPr lang="en-US" sz="3200" b="0" strike="noStrike" spc="-80" dirty="0">
                <a:solidFill>
                  <a:srgbClr val="000000"/>
                </a:solidFill>
                <a:latin typeface="Times New Roman"/>
              </a:rPr>
              <a:t>F,A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and B are Boolean</a:t>
            </a:r>
            <a:r>
              <a:rPr lang="en-US" sz="3200" b="0" strike="noStrike" spc="-8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variables.</a:t>
            </a:r>
            <a:endParaRPr lang="en-US" sz="3200" b="0" strike="noStrike" spc="-1" dirty="0">
              <a:latin typeface="Arial"/>
            </a:endParaRPr>
          </a:p>
          <a:p>
            <a:pPr marL="240665" indent="-228600">
              <a:spcBef>
                <a:spcPts val="666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  <a:tab pos="3279600" algn="l"/>
              </a:tabLst>
            </a:pP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Then</a:t>
            </a:r>
            <a:r>
              <a:rPr lang="en-US" sz="3200" b="0" strike="noStrike" spc="18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US" sz="3200" b="0" strike="noStrike" spc="29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expression	F = </a:t>
            </a:r>
            <a:r>
              <a:rPr lang="en-US" sz="3200" b="0" strike="noStrike" spc="-12" dirty="0">
                <a:solidFill>
                  <a:srgbClr val="000000"/>
                </a:solidFill>
                <a:latin typeface="Times New Roman"/>
              </a:rPr>
              <a:t>A∙B</a:t>
            </a:r>
            <a:r>
              <a:rPr lang="en-US" sz="3200" b="0" strike="noStrike" spc="-14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2" dirty="0">
                <a:solidFill>
                  <a:srgbClr val="000000"/>
                </a:solidFill>
                <a:latin typeface="Times New Roman"/>
              </a:rPr>
              <a:t>means</a:t>
            </a:r>
            <a:endParaRPr lang="en-US" sz="3200" b="0" strike="noStrike" spc="-1" dirty="0">
              <a:latin typeface="Arial"/>
            </a:endParaRPr>
          </a:p>
          <a:p>
            <a:pPr marL="697865" lvl="1" indent="-228600">
              <a:spcBef>
                <a:spcPts val="218"/>
              </a:spcBef>
              <a:buClr>
                <a:srgbClr val="000000"/>
              </a:buClr>
              <a:buFont typeface="Arial"/>
              <a:buChar char="•"/>
              <a:tabLst>
                <a:tab pos="699120" algn="l"/>
              </a:tabLst>
            </a:pPr>
            <a:r>
              <a:rPr lang="en-US" sz="2600" b="0" strike="noStrike" spc="-7" dirty="0">
                <a:solidFill>
                  <a:srgbClr val="000000"/>
                </a:solidFill>
                <a:latin typeface="Times New Roman"/>
              </a:rPr>
              <a:t>F is 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only true when </a:t>
            </a:r>
            <a:r>
              <a:rPr lang="en-US" sz="2600" b="0" strike="noStrike" spc="-7" dirty="0">
                <a:solidFill>
                  <a:srgbClr val="000000"/>
                </a:solidFill>
                <a:latin typeface="Times New Roman"/>
              </a:rPr>
              <a:t>A AND 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B are both</a:t>
            </a:r>
            <a:r>
              <a:rPr lang="en-US" sz="2600" b="0" strike="noStrike" spc="-42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true.</a:t>
            </a:r>
            <a:endParaRPr lang="en-US" sz="2600" b="0" strike="noStrike" spc="-1" dirty="0">
              <a:latin typeface="Arial"/>
            </a:endParaRPr>
          </a:p>
          <a:p>
            <a:pPr marL="240665" indent="-228600">
              <a:lnSpc>
                <a:spcPts val="3019"/>
              </a:lnSpc>
              <a:spcBef>
                <a:spcPts val="1040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As A is capable of being 1 or 0 and B is capable of being 1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or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3200" b="0" strike="noStrike" spc="-23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there</a:t>
            </a:r>
            <a:r>
              <a:rPr lang="en-US" sz="3200" spc="-7" dirty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 are 4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possible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states.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00,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01, 10 or</a:t>
            </a:r>
            <a:r>
              <a:rPr lang="en-US" sz="3200" b="0" strike="noStrike" spc="-5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60" dirty="0">
                <a:solidFill>
                  <a:srgbClr val="000000"/>
                </a:solidFill>
                <a:latin typeface="Times New Roman"/>
              </a:rPr>
              <a:t>11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916920" y="626400"/>
            <a:ext cx="502668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5.2 Logical</a:t>
            </a:r>
            <a:r>
              <a:rPr lang="en-US" sz="4400" b="1" strike="noStrike" spc="-9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'OR'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50" name="Group 2"/>
          <p:cNvGrpSpPr/>
          <p:nvPr/>
        </p:nvGrpSpPr>
        <p:grpSpPr>
          <a:xfrm>
            <a:off x="3506760" y="3727800"/>
            <a:ext cx="4685760" cy="2120040"/>
            <a:chOff x="3506760" y="3727800"/>
            <a:chExt cx="4685760" cy="2120040"/>
          </a:xfrm>
        </p:grpSpPr>
        <p:sp>
          <p:nvSpPr>
            <p:cNvPr id="251" name="CustomShape 3"/>
            <p:cNvSpPr/>
            <p:nvPr/>
          </p:nvSpPr>
          <p:spPr>
            <a:xfrm>
              <a:off x="3506760" y="3846600"/>
              <a:ext cx="2684880" cy="2001240"/>
            </a:xfrm>
            <a:custGeom>
              <a:avLst/>
              <a:gdLst/>
              <a:ahLst/>
              <a:cxnLst/>
              <a:rect l="l" t="t" r="r" b="b"/>
              <a:pathLst>
                <a:path w="2685415" h="2001520">
                  <a:moveTo>
                    <a:pt x="1999488" y="1658112"/>
                  </a:moveTo>
                  <a:lnTo>
                    <a:pt x="2002618" y="1611587"/>
                  </a:lnTo>
                  <a:lnTo>
                    <a:pt x="2011738" y="1566963"/>
                  </a:lnTo>
                  <a:lnTo>
                    <a:pt x="2026437" y="1524648"/>
                  </a:lnTo>
                  <a:lnTo>
                    <a:pt x="2046308" y="1485053"/>
                  </a:lnTo>
                  <a:lnTo>
                    <a:pt x="2070942" y="1448585"/>
                  </a:lnTo>
                  <a:lnTo>
                    <a:pt x="2099929" y="1415653"/>
                  </a:lnTo>
                  <a:lnTo>
                    <a:pt x="2132861" y="1386666"/>
                  </a:lnTo>
                  <a:lnTo>
                    <a:pt x="2169329" y="1362032"/>
                  </a:lnTo>
                  <a:lnTo>
                    <a:pt x="2208924" y="1342161"/>
                  </a:lnTo>
                  <a:lnTo>
                    <a:pt x="2251239" y="1327462"/>
                  </a:lnTo>
                  <a:lnTo>
                    <a:pt x="2295863" y="1318342"/>
                  </a:lnTo>
                  <a:lnTo>
                    <a:pt x="2342388" y="1315212"/>
                  </a:lnTo>
                  <a:lnTo>
                    <a:pt x="2388912" y="1318342"/>
                  </a:lnTo>
                  <a:lnTo>
                    <a:pt x="2433536" y="1327462"/>
                  </a:lnTo>
                  <a:lnTo>
                    <a:pt x="2475851" y="1342161"/>
                  </a:lnTo>
                  <a:lnTo>
                    <a:pt x="2515446" y="1362032"/>
                  </a:lnTo>
                  <a:lnTo>
                    <a:pt x="2551914" y="1386666"/>
                  </a:lnTo>
                  <a:lnTo>
                    <a:pt x="2584846" y="1415653"/>
                  </a:lnTo>
                  <a:lnTo>
                    <a:pt x="2613833" y="1448585"/>
                  </a:lnTo>
                  <a:lnTo>
                    <a:pt x="2638467" y="1485053"/>
                  </a:lnTo>
                  <a:lnTo>
                    <a:pt x="2658338" y="1524648"/>
                  </a:lnTo>
                  <a:lnTo>
                    <a:pt x="2673037" y="1566963"/>
                  </a:lnTo>
                  <a:lnTo>
                    <a:pt x="2682157" y="1611587"/>
                  </a:lnTo>
                  <a:lnTo>
                    <a:pt x="2685288" y="1658112"/>
                  </a:lnTo>
                  <a:lnTo>
                    <a:pt x="2682157" y="1704642"/>
                  </a:lnTo>
                  <a:lnTo>
                    <a:pt x="2673037" y="1749269"/>
                  </a:lnTo>
                  <a:lnTo>
                    <a:pt x="2658338" y="1791585"/>
                  </a:lnTo>
                  <a:lnTo>
                    <a:pt x="2638467" y="1831181"/>
                  </a:lnTo>
                  <a:lnTo>
                    <a:pt x="2613833" y="1867649"/>
                  </a:lnTo>
                  <a:lnTo>
                    <a:pt x="2584846" y="1900580"/>
                  </a:lnTo>
                  <a:lnTo>
                    <a:pt x="2551914" y="1929565"/>
                  </a:lnTo>
                  <a:lnTo>
                    <a:pt x="2515446" y="1954196"/>
                  </a:lnTo>
                  <a:lnTo>
                    <a:pt x="2475851" y="1974065"/>
                  </a:lnTo>
                  <a:lnTo>
                    <a:pt x="2433536" y="1988763"/>
                  </a:lnTo>
                  <a:lnTo>
                    <a:pt x="2388912" y="1997881"/>
                  </a:lnTo>
                  <a:lnTo>
                    <a:pt x="2342388" y="2001012"/>
                  </a:lnTo>
                  <a:lnTo>
                    <a:pt x="2295863" y="1997881"/>
                  </a:lnTo>
                  <a:lnTo>
                    <a:pt x="2251239" y="1988763"/>
                  </a:lnTo>
                  <a:lnTo>
                    <a:pt x="2208924" y="1974065"/>
                  </a:lnTo>
                  <a:lnTo>
                    <a:pt x="2169329" y="1954196"/>
                  </a:lnTo>
                  <a:lnTo>
                    <a:pt x="2132861" y="1929565"/>
                  </a:lnTo>
                  <a:lnTo>
                    <a:pt x="2099929" y="1900580"/>
                  </a:lnTo>
                  <a:lnTo>
                    <a:pt x="2070942" y="1867649"/>
                  </a:lnTo>
                  <a:lnTo>
                    <a:pt x="2046308" y="1831181"/>
                  </a:lnTo>
                  <a:lnTo>
                    <a:pt x="2026437" y="1791585"/>
                  </a:lnTo>
                  <a:lnTo>
                    <a:pt x="2011738" y="1749269"/>
                  </a:lnTo>
                  <a:lnTo>
                    <a:pt x="2002618" y="1704642"/>
                  </a:lnTo>
                  <a:lnTo>
                    <a:pt x="1999488" y="1658112"/>
                  </a:lnTo>
                  <a:close/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4"/>
            <p:cNvSpPr/>
            <p:nvPr/>
          </p:nvSpPr>
          <p:spPr>
            <a:xfrm>
              <a:off x="4187880" y="3727800"/>
              <a:ext cx="237240" cy="237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5"/>
            <p:cNvSpPr/>
            <p:nvPr/>
          </p:nvSpPr>
          <p:spPr>
            <a:xfrm>
              <a:off x="3506760" y="3846600"/>
              <a:ext cx="4170960" cy="1714320"/>
            </a:xfrm>
            <a:custGeom>
              <a:avLst/>
              <a:gdLst/>
              <a:ahLst/>
              <a:cxnLst/>
              <a:rect l="l" t="t" r="r" b="b"/>
              <a:pathLst>
                <a:path w="4171315" h="1714500">
                  <a:moveTo>
                    <a:pt x="0" y="0"/>
                  </a:moveTo>
                  <a:lnTo>
                    <a:pt x="0" y="1714500"/>
                  </a:lnTo>
                  <a:moveTo>
                    <a:pt x="0" y="1714500"/>
                  </a:moveTo>
                  <a:lnTo>
                    <a:pt x="1999488" y="1714500"/>
                  </a:lnTo>
                  <a:moveTo>
                    <a:pt x="2685288" y="1658112"/>
                  </a:moveTo>
                  <a:lnTo>
                    <a:pt x="4171187" y="1658112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6"/>
            <p:cNvSpPr/>
            <p:nvPr/>
          </p:nvSpPr>
          <p:spPr>
            <a:xfrm>
              <a:off x="4129920" y="4413600"/>
              <a:ext cx="237240" cy="237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7"/>
            <p:cNvSpPr/>
            <p:nvPr/>
          </p:nvSpPr>
          <p:spPr>
            <a:xfrm>
              <a:off x="4934880" y="3846600"/>
              <a:ext cx="972360" cy="360"/>
            </a:xfrm>
            <a:custGeom>
              <a:avLst/>
              <a:gdLst/>
              <a:ahLst/>
              <a:cxnLst/>
              <a:rect l="l" t="t" r="r" b="b"/>
              <a:pathLst>
                <a:path w="972820">
                  <a:moveTo>
                    <a:pt x="0" y="0"/>
                  </a:moveTo>
                  <a:lnTo>
                    <a:pt x="972312" y="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8"/>
            <p:cNvSpPr/>
            <p:nvPr/>
          </p:nvSpPr>
          <p:spPr>
            <a:xfrm>
              <a:off x="4701600" y="3727800"/>
              <a:ext cx="237240" cy="237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9"/>
            <p:cNvSpPr/>
            <p:nvPr/>
          </p:nvSpPr>
          <p:spPr>
            <a:xfrm>
              <a:off x="5678280" y="3846600"/>
              <a:ext cx="2514240" cy="1828440"/>
            </a:xfrm>
            <a:custGeom>
              <a:avLst/>
              <a:gdLst/>
              <a:ahLst/>
              <a:cxnLst/>
              <a:rect l="l" t="t" r="r" b="b"/>
              <a:pathLst>
                <a:path w="2514600" h="1828800">
                  <a:moveTo>
                    <a:pt x="0" y="0"/>
                  </a:moveTo>
                  <a:lnTo>
                    <a:pt x="685800" y="0"/>
                  </a:lnTo>
                  <a:moveTo>
                    <a:pt x="457200" y="0"/>
                  </a:moveTo>
                  <a:lnTo>
                    <a:pt x="2514600" y="0"/>
                  </a:lnTo>
                  <a:moveTo>
                    <a:pt x="2514600" y="0"/>
                  </a:moveTo>
                  <a:lnTo>
                    <a:pt x="2514600" y="1658112"/>
                  </a:lnTo>
                  <a:moveTo>
                    <a:pt x="2171700" y="1429512"/>
                  </a:moveTo>
                  <a:lnTo>
                    <a:pt x="2171700" y="182880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10"/>
            <p:cNvSpPr/>
            <p:nvPr/>
          </p:nvSpPr>
          <p:spPr>
            <a:xfrm>
              <a:off x="4759560" y="4413600"/>
              <a:ext cx="237240" cy="237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59" name="CustomShape 11"/>
          <p:cNvSpPr/>
          <p:nvPr/>
        </p:nvSpPr>
        <p:spPr>
          <a:xfrm>
            <a:off x="7735680" y="5047560"/>
            <a:ext cx="360" cy="79992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60" name="Group 12"/>
          <p:cNvGrpSpPr/>
          <p:nvPr/>
        </p:nvGrpSpPr>
        <p:grpSpPr>
          <a:xfrm>
            <a:off x="4249080" y="4130640"/>
            <a:ext cx="629640" cy="116640"/>
            <a:chOff x="4249080" y="4130640"/>
            <a:chExt cx="629640" cy="116640"/>
          </a:xfrm>
        </p:grpSpPr>
        <p:sp>
          <p:nvSpPr>
            <p:cNvPr id="261" name="CustomShape 13"/>
            <p:cNvSpPr/>
            <p:nvPr/>
          </p:nvSpPr>
          <p:spPr>
            <a:xfrm>
              <a:off x="4249080" y="4130640"/>
              <a:ext cx="629640" cy="4680"/>
            </a:xfrm>
            <a:custGeom>
              <a:avLst/>
              <a:gdLst/>
              <a:ahLst/>
              <a:cxnLst/>
              <a:rect l="l" t="t" r="r" b="b"/>
              <a:pathLst>
                <a:path w="629920" h="5079">
                  <a:moveTo>
                    <a:pt x="0" y="4572"/>
                  </a:moveTo>
                  <a:lnTo>
                    <a:pt x="629412" y="4572"/>
                  </a:lnTo>
                  <a:moveTo>
                    <a:pt x="0" y="0"/>
                  </a:moveTo>
                  <a:lnTo>
                    <a:pt x="629412" y="0"/>
                  </a:lnTo>
                </a:path>
              </a:pathLst>
            </a:custGeom>
            <a:noFill/>
            <a:ln w="46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14"/>
            <p:cNvSpPr/>
            <p:nvPr/>
          </p:nvSpPr>
          <p:spPr>
            <a:xfrm>
              <a:off x="4477680" y="4133160"/>
              <a:ext cx="228240" cy="11412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6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228600" y="1143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15"/>
            <p:cNvSpPr/>
            <p:nvPr/>
          </p:nvSpPr>
          <p:spPr>
            <a:xfrm>
              <a:off x="4477680" y="4133160"/>
              <a:ext cx="228240" cy="11412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0" y="114300"/>
                  </a:moveTo>
                  <a:lnTo>
                    <a:pt x="228600" y="1143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4" name="Group 16"/>
          <p:cNvGrpSpPr/>
          <p:nvPr/>
        </p:nvGrpSpPr>
        <p:grpSpPr>
          <a:xfrm>
            <a:off x="4306680" y="4758840"/>
            <a:ext cx="627480" cy="116280"/>
            <a:chOff x="4306680" y="4758840"/>
            <a:chExt cx="627480" cy="116280"/>
          </a:xfrm>
        </p:grpSpPr>
        <p:sp>
          <p:nvSpPr>
            <p:cNvPr id="265" name="CustomShape 17"/>
            <p:cNvSpPr/>
            <p:nvPr/>
          </p:nvSpPr>
          <p:spPr>
            <a:xfrm>
              <a:off x="4306680" y="4758840"/>
              <a:ext cx="627480" cy="4680"/>
            </a:xfrm>
            <a:custGeom>
              <a:avLst/>
              <a:gdLst/>
              <a:ahLst/>
              <a:cxnLst/>
              <a:rect l="l" t="t" r="r" b="b"/>
              <a:pathLst>
                <a:path w="628014" h="5079">
                  <a:moveTo>
                    <a:pt x="0" y="4572"/>
                  </a:moveTo>
                  <a:lnTo>
                    <a:pt x="627888" y="4572"/>
                  </a:lnTo>
                  <a:moveTo>
                    <a:pt x="0" y="0"/>
                  </a:moveTo>
                  <a:lnTo>
                    <a:pt x="627888" y="0"/>
                  </a:lnTo>
                </a:path>
              </a:pathLst>
            </a:custGeom>
            <a:noFill/>
            <a:ln w="46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18"/>
            <p:cNvSpPr/>
            <p:nvPr/>
          </p:nvSpPr>
          <p:spPr>
            <a:xfrm>
              <a:off x="4477680" y="4761000"/>
              <a:ext cx="228240" cy="11412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6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228600" y="1143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19"/>
            <p:cNvSpPr/>
            <p:nvPr/>
          </p:nvSpPr>
          <p:spPr>
            <a:xfrm>
              <a:off x="4477680" y="4761000"/>
              <a:ext cx="228240" cy="11412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0" y="114300"/>
                  </a:moveTo>
                  <a:lnTo>
                    <a:pt x="228600" y="1143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8" name="CustomShape 20"/>
          <p:cNvSpPr/>
          <p:nvPr/>
        </p:nvSpPr>
        <p:spPr>
          <a:xfrm>
            <a:off x="6889320" y="4875480"/>
            <a:ext cx="76212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Battery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9" name="CustomShape 21"/>
          <p:cNvSpPr/>
          <p:nvPr/>
        </p:nvSpPr>
        <p:spPr>
          <a:xfrm>
            <a:off x="5117040" y="3961080"/>
            <a:ext cx="89568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Switch</a:t>
            </a:r>
            <a:r>
              <a:rPr lang="en-US" sz="1800" b="1" strike="noStrike" spc="-1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1" strike="noStrike" spc="-7">
                <a:solidFill>
                  <a:srgbClr val="000000"/>
                </a:solidFill>
                <a:latin typeface="Times New Roman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" name="CustomShape 22"/>
          <p:cNvSpPr/>
          <p:nvPr/>
        </p:nvSpPr>
        <p:spPr>
          <a:xfrm>
            <a:off x="5128920" y="4673520"/>
            <a:ext cx="134712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ts val="1874"/>
              </a:lnSpc>
              <a:spcBef>
                <a:spcPts val="99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Switch</a:t>
            </a:r>
            <a:r>
              <a:rPr lang="en-US" sz="1800" b="1" strike="noStrike" spc="-3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US" sz="1800" b="0" strike="noStrike" spc="-1">
              <a:latin typeface="Arial"/>
            </a:endParaRPr>
          </a:p>
          <a:p>
            <a:pPr marL="800640">
              <a:lnSpc>
                <a:spcPts val="1874"/>
              </a:lnSpc>
            </a:pPr>
            <a:r>
              <a:rPr lang="en-US" sz="1800" b="1" strike="noStrike" spc="-7">
                <a:solidFill>
                  <a:srgbClr val="000000"/>
                </a:solidFill>
                <a:latin typeface="Times New Roman"/>
              </a:rPr>
              <a:t>Light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CustomShape 23"/>
          <p:cNvSpPr/>
          <p:nvPr/>
        </p:nvSpPr>
        <p:spPr>
          <a:xfrm>
            <a:off x="3506760" y="3846600"/>
            <a:ext cx="4686120" cy="1658160"/>
          </a:xfrm>
          <a:custGeom>
            <a:avLst/>
            <a:gdLst/>
            <a:ahLst/>
            <a:cxnLst/>
            <a:rect l="l" t="t" r="r" b="b"/>
            <a:pathLst>
              <a:path w="4686300" h="1658620">
                <a:moveTo>
                  <a:pt x="627888" y="685800"/>
                </a:moveTo>
                <a:lnTo>
                  <a:pt x="0" y="685800"/>
                </a:lnTo>
                <a:moveTo>
                  <a:pt x="4343400" y="1658112"/>
                </a:moveTo>
                <a:lnTo>
                  <a:pt x="4686300" y="1658112"/>
                </a:lnTo>
                <a:moveTo>
                  <a:pt x="1485900" y="743712"/>
                </a:moveTo>
                <a:lnTo>
                  <a:pt x="2685288" y="743712"/>
                </a:lnTo>
                <a:moveTo>
                  <a:pt x="2685288" y="743712"/>
                </a:moveTo>
                <a:lnTo>
                  <a:pt x="2685288" y="0"/>
                </a:lnTo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24"/>
          <p:cNvSpPr/>
          <p:nvPr/>
        </p:nvSpPr>
        <p:spPr>
          <a:xfrm>
            <a:off x="916920" y="1804320"/>
            <a:ext cx="6032520" cy="4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241200" indent="-22896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How </a:t>
            </a:r>
            <a:r>
              <a:rPr lang="en-US" sz="3200" b="0" strike="noStrike" spc="-12">
                <a:solidFill>
                  <a:srgbClr val="000000"/>
                </a:solidFill>
                <a:latin typeface="Times New Roman"/>
              </a:rPr>
              <a:t>can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we switch on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US" sz="3200" b="0" strike="noStrike" spc="-4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light?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3" name="CustomShape 25"/>
          <p:cNvSpPr/>
          <p:nvPr/>
        </p:nvSpPr>
        <p:spPr>
          <a:xfrm>
            <a:off x="11053440" y="6445440"/>
            <a:ext cx="247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8160">
              <a:lnSpc>
                <a:spcPts val="1429"/>
              </a:lnSpc>
            </a:pPr>
            <a:fld id="{B18605A3-1421-4823-8F5B-6FC0FA9BE42E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759240" y="257760"/>
            <a:ext cx="4269600" cy="1157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3600" b="1" strike="noStrike" spc="-7">
                <a:solidFill>
                  <a:srgbClr val="000000"/>
                </a:solidFill>
                <a:latin typeface="Times New Roman"/>
              </a:rPr>
              <a:t>5.2 Logical</a:t>
            </a:r>
            <a:r>
              <a:rPr lang="en-US" sz="3600" b="1" strike="noStrike" spc="-66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'OR'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1347480" y="1137600"/>
            <a:ext cx="320328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241200" indent="-22824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Boolean</a:t>
            </a:r>
            <a:r>
              <a:rPr lang="en-US" sz="2800" b="0" strike="noStrike" spc="-5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Expression: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1347480" y="1649880"/>
            <a:ext cx="3315960" cy="1366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926465">
              <a:lnSpc>
                <a:spcPts val="3189"/>
              </a:lnSpc>
              <a:spcBef>
                <a:spcPts val="96"/>
              </a:spcBef>
            </a:pPr>
            <a:r>
              <a:rPr lang="en-US" sz="2800" b="1" strike="noStrike" spc="-7" dirty="0">
                <a:solidFill>
                  <a:srgbClr val="000000"/>
                </a:solidFill>
                <a:latin typeface="Times New Roman"/>
              </a:rPr>
              <a:t>F = A OR</a:t>
            </a:r>
            <a:r>
              <a:rPr lang="en-US" sz="2800" b="1" spc="-457" dirty="0">
                <a:solidFill>
                  <a:srgbClr val="000000"/>
                </a:solidFill>
                <a:latin typeface="Times New Roman"/>
              </a:rPr>
              <a:t>    </a:t>
            </a:r>
            <a:r>
              <a:rPr lang="en-US" sz="2800" b="1" strike="noStrike" spc="-7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800" b="1" spc="-7" dirty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2800" b="1" spc="-157" dirty="0">
                <a:solidFill>
                  <a:srgbClr val="000000"/>
                </a:solidFill>
                <a:latin typeface="Times New Roman"/>
              </a:rPr>
              <a:t> </a:t>
            </a:r>
            <a:endParaRPr lang="en-US" sz="2800" b="0" strike="noStrike" spc="-1">
              <a:latin typeface="Arial"/>
            </a:endParaRPr>
          </a:p>
          <a:p>
            <a:pPr marL="926465">
              <a:lnSpc>
                <a:spcPts val="3189"/>
              </a:lnSpc>
              <a:spcBef>
                <a:spcPts val="96"/>
              </a:spcBef>
            </a:pPr>
            <a:endParaRPr lang="en-US" sz="2800" b="0" strike="noStrike" spc="-1">
              <a:latin typeface="Arial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en-US" sz="2800" b="0" strike="noStrike" spc="-7" dirty="0">
                <a:solidFill>
                  <a:srgbClr val="000000"/>
                </a:solidFill>
                <a:latin typeface="Times New Roman"/>
              </a:rPr>
              <a:t>Gate</a:t>
            </a:r>
            <a:r>
              <a:rPr lang="en-US" sz="2800" b="0" strike="noStrike" spc="-3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7" dirty="0">
                <a:solidFill>
                  <a:srgbClr val="000000"/>
                </a:solidFill>
                <a:latin typeface="Times New Roman"/>
              </a:rPr>
              <a:t>Diagram: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1372680" y="2103120"/>
            <a:ext cx="383940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  <a:tabLst>
                <a:tab pos="1963440" algn="l"/>
              </a:tabLst>
            </a:pP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alternati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ely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 b="1" strike="noStrike" spc="-7">
                <a:solidFill>
                  <a:srgbClr val="000000"/>
                </a:solidFill>
                <a:latin typeface="Times New Roman"/>
              </a:rPr>
              <a:t>F =A+B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1347480" y="3566880"/>
            <a:ext cx="199728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241200" indent="-22824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en-US" sz="2800" b="0" strike="noStrike" spc="-26">
                <a:solidFill>
                  <a:srgbClr val="000000"/>
                </a:solidFill>
                <a:latin typeface="Times New Roman"/>
              </a:rPr>
              <a:t>Truth</a:t>
            </a:r>
            <a:r>
              <a:rPr lang="en-US" sz="2800" b="0" strike="noStrike" spc="-11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35">
                <a:solidFill>
                  <a:srgbClr val="000000"/>
                </a:solidFill>
                <a:latin typeface="Times New Roman"/>
              </a:rPr>
              <a:t>Table: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10853280" y="6304680"/>
            <a:ext cx="421200" cy="2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US" sz="1800" b="0" strike="noStrike" spc="-7">
                <a:solidFill>
                  <a:srgbClr val="888888"/>
                </a:solidFill>
                <a:latin typeface="Arial"/>
              </a:rPr>
              <a:t>13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280" name="Table 7"/>
          <p:cNvGraphicFramePr/>
          <p:nvPr/>
        </p:nvGraphicFramePr>
        <p:xfrm>
          <a:off x="5003640" y="3823920"/>
          <a:ext cx="4571640" cy="1981200"/>
        </p:xfrm>
        <a:graphic>
          <a:graphicData uri="http://schemas.openxmlformats.org/drawingml/2006/table">
            <a:tbl>
              <a:tblPr/>
              <a:tblGrid>
                <a:gridCol w="152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20"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Input</a:t>
                      </a:r>
                      <a:r>
                        <a:rPr lang="en-US" sz="2000" b="1" strike="noStrike" spc="-35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Input</a:t>
                      </a:r>
                      <a:r>
                        <a:rPr lang="en-US" sz="2000" b="1" strike="noStrike" spc="-35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lang="en-US" sz="2000" b="1" strike="noStrike" spc="-7">
                          <a:solidFill>
                            <a:srgbClr val="000000"/>
                          </a:solidFill>
                          <a:latin typeface="Verdana"/>
                        </a:rPr>
                        <a:t>Output</a:t>
                      </a:r>
                      <a:r>
                        <a:rPr lang="en-US" sz="2000" b="1" strike="noStrike" spc="-21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F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1" name="Picture 2" descr="File:Logic-gate-or-us.png - Wikimedia Commons"/>
          <p:cNvPicPr/>
          <p:nvPr/>
        </p:nvPicPr>
        <p:blipFill>
          <a:blip r:embed="rId2"/>
          <a:stretch/>
        </p:blipFill>
        <p:spPr>
          <a:xfrm>
            <a:off x="6020280" y="2194560"/>
            <a:ext cx="3580920" cy="145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916920" y="626400"/>
            <a:ext cx="685512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5.2.1 The OR</a:t>
            </a:r>
            <a:r>
              <a:rPr lang="en-US" sz="4400" b="1" strike="noStrike" spc="-26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-12">
                <a:solidFill>
                  <a:srgbClr val="000000"/>
                </a:solidFill>
                <a:latin typeface="Times New Roman"/>
              </a:rPr>
              <a:t>relationship</a:t>
            </a:r>
            <a:r>
              <a:rPr lang="en-US" sz="4400" b="0" strike="noStrike" spc="-12">
                <a:solidFill>
                  <a:srgbClr val="000000"/>
                </a:solidFill>
                <a:latin typeface="Times New Roman"/>
              </a:rPr>
              <a:t>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11053440" y="6445440"/>
            <a:ext cx="24660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9DF2E103-8AA8-41CB-AE8E-91C7D1A4DF5B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916920" y="1706760"/>
            <a:ext cx="10040760" cy="30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5480" rIns="0" bIns="0">
            <a:spAutoFit/>
          </a:bodyPr>
          <a:lstStyle/>
          <a:p>
            <a:pPr marL="241200" indent="-228960">
              <a:lnSpc>
                <a:spcPct val="100000"/>
              </a:lnSpc>
              <a:spcBef>
                <a:spcPts val="831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Boolean representation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+</a:t>
            </a:r>
            <a:endParaRPr lang="en-US" sz="3200" b="0" strike="noStrike" spc="-1">
              <a:latin typeface="Arial"/>
            </a:endParaRPr>
          </a:p>
          <a:p>
            <a:pPr marL="241200" indent="-22896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If </a:t>
            </a:r>
            <a:r>
              <a:rPr lang="en-US" sz="3200" b="0" strike="noStrike" spc="-80">
                <a:solidFill>
                  <a:srgbClr val="000000"/>
                </a:solidFill>
                <a:latin typeface="Times New Roman"/>
              </a:rPr>
              <a:t>F,A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and B are Boolean</a:t>
            </a:r>
            <a:r>
              <a:rPr lang="en-US" sz="3200" b="0" strike="noStrike" spc="-8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variables.</a:t>
            </a:r>
            <a:endParaRPr lang="en-US" sz="3200" b="0" strike="noStrike" spc="-1">
              <a:latin typeface="Arial"/>
            </a:endParaRPr>
          </a:p>
          <a:p>
            <a:pPr marL="241200" indent="-22896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  <a:tab pos="3279240" algn="l"/>
              </a:tabLst>
            </a:pP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Then</a:t>
            </a:r>
            <a:r>
              <a:rPr lang="en-US" sz="3200" b="0" strike="noStrike" spc="18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US" sz="3200" b="0" strike="noStrike" spc="24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expression	F = A+B</a:t>
            </a:r>
            <a:r>
              <a:rPr lang="en-US" sz="3200" b="0" strike="noStrike" spc="-15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2">
                <a:solidFill>
                  <a:srgbClr val="000000"/>
                </a:solidFill>
                <a:latin typeface="Times New Roman"/>
              </a:rPr>
              <a:t>means</a:t>
            </a:r>
            <a:endParaRPr lang="en-US" sz="3200" b="0" strike="noStrike" spc="-1">
              <a:latin typeface="Arial"/>
            </a:endParaRPr>
          </a:p>
          <a:p>
            <a:pPr marL="698400" lvl="1" indent="-228960">
              <a:lnSpc>
                <a:spcPct val="100000"/>
              </a:lnSpc>
              <a:spcBef>
                <a:spcPts val="221"/>
              </a:spcBef>
              <a:buClr>
                <a:srgbClr val="000000"/>
              </a:buClr>
              <a:buFont typeface="Arial"/>
              <a:buChar char="•"/>
              <a:tabLst>
                <a:tab pos="699120" algn="l"/>
              </a:tabLst>
            </a:pPr>
            <a:r>
              <a:rPr lang="en-US" sz="2600" b="0" strike="noStrike" spc="-7">
                <a:solidFill>
                  <a:srgbClr val="000000"/>
                </a:solidFill>
                <a:latin typeface="Times New Roman"/>
              </a:rPr>
              <a:t>F is </a:t>
            </a: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only true when </a:t>
            </a:r>
            <a:r>
              <a:rPr lang="en-US" sz="2600" b="0" strike="noStrike" spc="-7">
                <a:solidFill>
                  <a:srgbClr val="000000"/>
                </a:solidFill>
                <a:latin typeface="Times New Roman"/>
              </a:rPr>
              <a:t>A OR </a:t>
            </a: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B, </a:t>
            </a:r>
            <a:r>
              <a:rPr lang="en-US" sz="2600" b="0" strike="noStrike" spc="-12">
                <a:solidFill>
                  <a:srgbClr val="000000"/>
                </a:solidFill>
                <a:latin typeface="Times New Roman"/>
              </a:rPr>
              <a:t>OR </a:t>
            </a: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both, are</a:t>
            </a:r>
            <a:r>
              <a:rPr lang="en-US" sz="2600" b="0" strike="noStrike" spc="-29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true.</a:t>
            </a:r>
            <a:endParaRPr lang="en-US" sz="2600" b="0" strike="noStrike" spc="-1">
              <a:latin typeface="Arial"/>
            </a:endParaRPr>
          </a:p>
          <a:p>
            <a:pPr marL="241200" indent="-228960">
              <a:lnSpc>
                <a:spcPts val="3030"/>
              </a:lnSpc>
              <a:spcBef>
                <a:spcPts val="1035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As A is capable of being 1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or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0 and B is capable of being 1 or 0</a:t>
            </a:r>
            <a:r>
              <a:rPr lang="en-US" sz="3200" b="0" strike="noStrike" spc="-216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there  are 4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possible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states.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00,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01, 10 or</a:t>
            </a:r>
            <a:r>
              <a:rPr lang="en-US" sz="3200" b="0" strike="noStrike" spc="-46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55">
                <a:solidFill>
                  <a:srgbClr val="000000"/>
                </a:solidFill>
                <a:latin typeface="Times New Roman"/>
              </a:rPr>
              <a:t>11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916920" y="626400"/>
            <a:ext cx="482832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5.3 Logical</a:t>
            </a:r>
            <a:r>
              <a:rPr lang="en-US" sz="4400" b="1" strike="noStrike" spc="-7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'NOT'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916920" y="1796400"/>
            <a:ext cx="562248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241200" indent="-22896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How can </a:t>
            </a:r>
            <a:r>
              <a:rPr lang="en-US" sz="3200" b="0" i="1" strike="noStrike" spc="-7">
                <a:solidFill>
                  <a:srgbClr val="000000"/>
                </a:solidFill>
                <a:latin typeface="Times New Roman"/>
              </a:rPr>
              <a:t>we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switch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the light</a:t>
            </a:r>
            <a:r>
              <a:rPr lang="en-US" sz="3200" b="0" strike="noStrike" spc="-3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5">
                <a:solidFill>
                  <a:srgbClr val="000000"/>
                </a:solidFill>
                <a:latin typeface="Times New Roman"/>
              </a:rPr>
              <a:t>off?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287" name="Group 3"/>
          <p:cNvGrpSpPr/>
          <p:nvPr/>
        </p:nvGrpSpPr>
        <p:grpSpPr>
          <a:xfrm>
            <a:off x="4550760" y="2932200"/>
            <a:ext cx="2857320" cy="2575080"/>
            <a:chOff x="4550760" y="2932200"/>
            <a:chExt cx="2857320" cy="2575080"/>
          </a:xfrm>
        </p:grpSpPr>
        <p:sp>
          <p:nvSpPr>
            <p:cNvPr id="288" name="CustomShape 4"/>
            <p:cNvSpPr/>
            <p:nvPr/>
          </p:nvSpPr>
          <p:spPr>
            <a:xfrm>
              <a:off x="4550760" y="3051000"/>
              <a:ext cx="685440" cy="36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5"/>
            <p:cNvSpPr/>
            <p:nvPr/>
          </p:nvSpPr>
          <p:spPr>
            <a:xfrm>
              <a:off x="5231880" y="2932200"/>
              <a:ext cx="237240" cy="237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6"/>
            <p:cNvSpPr/>
            <p:nvPr/>
          </p:nvSpPr>
          <p:spPr>
            <a:xfrm>
              <a:off x="4550760" y="3051000"/>
              <a:ext cx="2857320" cy="2456280"/>
            </a:xfrm>
            <a:custGeom>
              <a:avLst/>
              <a:gdLst/>
              <a:ahLst/>
              <a:cxnLst/>
              <a:rect l="l" t="t" r="r" b="b"/>
              <a:pathLst>
                <a:path w="2857500" h="2456815">
                  <a:moveTo>
                    <a:pt x="0" y="1999488"/>
                  </a:moveTo>
                  <a:lnTo>
                    <a:pt x="1143000" y="1999488"/>
                  </a:lnTo>
                  <a:moveTo>
                    <a:pt x="0" y="0"/>
                  </a:moveTo>
                  <a:lnTo>
                    <a:pt x="0" y="1999488"/>
                  </a:lnTo>
                  <a:moveTo>
                    <a:pt x="0" y="1143000"/>
                  </a:moveTo>
                  <a:lnTo>
                    <a:pt x="800100" y="1143000"/>
                  </a:lnTo>
                  <a:moveTo>
                    <a:pt x="800100" y="1143000"/>
                  </a:moveTo>
                  <a:lnTo>
                    <a:pt x="803230" y="1096475"/>
                  </a:lnTo>
                  <a:lnTo>
                    <a:pt x="812350" y="1051851"/>
                  </a:lnTo>
                  <a:lnTo>
                    <a:pt x="827049" y="1009536"/>
                  </a:lnTo>
                  <a:lnTo>
                    <a:pt x="846920" y="969941"/>
                  </a:lnTo>
                  <a:lnTo>
                    <a:pt x="871554" y="933473"/>
                  </a:lnTo>
                  <a:lnTo>
                    <a:pt x="900541" y="900541"/>
                  </a:lnTo>
                  <a:lnTo>
                    <a:pt x="933473" y="871554"/>
                  </a:lnTo>
                  <a:lnTo>
                    <a:pt x="969941" y="846920"/>
                  </a:lnTo>
                  <a:lnTo>
                    <a:pt x="1009536" y="827049"/>
                  </a:lnTo>
                  <a:lnTo>
                    <a:pt x="1051851" y="812350"/>
                  </a:lnTo>
                  <a:lnTo>
                    <a:pt x="1096475" y="803230"/>
                  </a:lnTo>
                  <a:lnTo>
                    <a:pt x="1143000" y="800100"/>
                  </a:lnTo>
                  <a:lnTo>
                    <a:pt x="1189524" y="803230"/>
                  </a:lnTo>
                  <a:lnTo>
                    <a:pt x="1234148" y="812350"/>
                  </a:lnTo>
                  <a:lnTo>
                    <a:pt x="1276463" y="827049"/>
                  </a:lnTo>
                  <a:lnTo>
                    <a:pt x="1316058" y="846920"/>
                  </a:lnTo>
                  <a:lnTo>
                    <a:pt x="1352526" y="871554"/>
                  </a:lnTo>
                  <a:lnTo>
                    <a:pt x="1385458" y="900541"/>
                  </a:lnTo>
                  <a:lnTo>
                    <a:pt x="1414445" y="933473"/>
                  </a:lnTo>
                  <a:lnTo>
                    <a:pt x="1439079" y="969941"/>
                  </a:lnTo>
                  <a:lnTo>
                    <a:pt x="1458950" y="1009536"/>
                  </a:lnTo>
                  <a:lnTo>
                    <a:pt x="1473649" y="1051851"/>
                  </a:lnTo>
                  <a:lnTo>
                    <a:pt x="1482769" y="1096475"/>
                  </a:lnTo>
                  <a:lnTo>
                    <a:pt x="1485900" y="1143000"/>
                  </a:lnTo>
                  <a:lnTo>
                    <a:pt x="1482769" y="1189524"/>
                  </a:lnTo>
                  <a:lnTo>
                    <a:pt x="1473649" y="1234148"/>
                  </a:lnTo>
                  <a:lnTo>
                    <a:pt x="1458950" y="1276463"/>
                  </a:lnTo>
                  <a:lnTo>
                    <a:pt x="1439079" y="1316058"/>
                  </a:lnTo>
                  <a:lnTo>
                    <a:pt x="1414445" y="1352526"/>
                  </a:lnTo>
                  <a:lnTo>
                    <a:pt x="1385458" y="1385458"/>
                  </a:lnTo>
                  <a:lnTo>
                    <a:pt x="1352526" y="1414445"/>
                  </a:lnTo>
                  <a:lnTo>
                    <a:pt x="1316058" y="1439079"/>
                  </a:lnTo>
                  <a:lnTo>
                    <a:pt x="1276463" y="1458950"/>
                  </a:lnTo>
                  <a:lnTo>
                    <a:pt x="1234148" y="1473649"/>
                  </a:lnTo>
                  <a:lnTo>
                    <a:pt x="1189524" y="1482769"/>
                  </a:lnTo>
                  <a:lnTo>
                    <a:pt x="1143000" y="1485900"/>
                  </a:lnTo>
                  <a:lnTo>
                    <a:pt x="1096475" y="1482769"/>
                  </a:lnTo>
                  <a:lnTo>
                    <a:pt x="1051851" y="1473649"/>
                  </a:lnTo>
                  <a:lnTo>
                    <a:pt x="1009536" y="1458950"/>
                  </a:lnTo>
                  <a:lnTo>
                    <a:pt x="969941" y="1439079"/>
                  </a:lnTo>
                  <a:lnTo>
                    <a:pt x="933473" y="1414445"/>
                  </a:lnTo>
                  <a:lnTo>
                    <a:pt x="900541" y="1385458"/>
                  </a:lnTo>
                  <a:lnTo>
                    <a:pt x="871554" y="1352526"/>
                  </a:lnTo>
                  <a:lnTo>
                    <a:pt x="846920" y="1316058"/>
                  </a:lnTo>
                  <a:lnTo>
                    <a:pt x="827049" y="1276463"/>
                  </a:lnTo>
                  <a:lnTo>
                    <a:pt x="812350" y="1234148"/>
                  </a:lnTo>
                  <a:lnTo>
                    <a:pt x="803230" y="1189524"/>
                  </a:lnTo>
                  <a:lnTo>
                    <a:pt x="800100" y="1143000"/>
                  </a:lnTo>
                  <a:close/>
                  <a:moveTo>
                    <a:pt x="1485900" y="1085088"/>
                  </a:moveTo>
                  <a:lnTo>
                    <a:pt x="2857500" y="1085088"/>
                  </a:lnTo>
                  <a:moveTo>
                    <a:pt x="1143000" y="1656588"/>
                  </a:moveTo>
                  <a:lnTo>
                    <a:pt x="1143000" y="2456688"/>
                  </a:lnTo>
                  <a:moveTo>
                    <a:pt x="1313688" y="1828800"/>
                  </a:moveTo>
                  <a:lnTo>
                    <a:pt x="1313688" y="2228088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7"/>
            <p:cNvSpPr/>
            <p:nvPr/>
          </p:nvSpPr>
          <p:spPr>
            <a:xfrm>
              <a:off x="5978520" y="3051000"/>
              <a:ext cx="972360" cy="360"/>
            </a:xfrm>
            <a:custGeom>
              <a:avLst/>
              <a:gdLst/>
              <a:ahLst/>
              <a:cxnLst/>
              <a:rect l="l" t="t" r="r" b="b"/>
              <a:pathLst>
                <a:path w="972820">
                  <a:moveTo>
                    <a:pt x="0" y="0"/>
                  </a:moveTo>
                  <a:lnTo>
                    <a:pt x="972312" y="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8"/>
            <p:cNvSpPr/>
            <p:nvPr/>
          </p:nvSpPr>
          <p:spPr>
            <a:xfrm>
              <a:off x="5745600" y="2932200"/>
              <a:ext cx="237240" cy="2372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9"/>
            <p:cNvSpPr/>
            <p:nvPr/>
          </p:nvSpPr>
          <p:spPr>
            <a:xfrm>
              <a:off x="5922360" y="3051000"/>
              <a:ext cx="1485720" cy="1999080"/>
            </a:xfrm>
            <a:custGeom>
              <a:avLst/>
              <a:gdLst/>
              <a:ahLst/>
              <a:cxnLst/>
              <a:rect l="l" t="t" r="r" b="b"/>
              <a:pathLst>
                <a:path w="1485900" h="1999614">
                  <a:moveTo>
                    <a:pt x="800100" y="0"/>
                  </a:moveTo>
                  <a:lnTo>
                    <a:pt x="1485900" y="0"/>
                  </a:lnTo>
                  <a:moveTo>
                    <a:pt x="1485900" y="0"/>
                  </a:moveTo>
                  <a:lnTo>
                    <a:pt x="1485900" y="1999488"/>
                  </a:lnTo>
                  <a:moveTo>
                    <a:pt x="0" y="1999488"/>
                  </a:moveTo>
                  <a:lnTo>
                    <a:pt x="1485900" y="1999488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4" name="Group 10"/>
          <p:cNvGrpSpPr/>
          <p:nvPr/>
        </p:nvGrpSpPr>
        <p:grpSpPr>
          <a:xfrm>
            <a:off x="5292720" y="3333600"/>
            <a:ext cx="629640" cy="116640"/>
            <a:chOff x="5292720" y="3333600"/>
            <a:chExt cx="629640" cy="116640"/>
          </a:xfrm>
        </p:grpSpPr>
        <p:sp>
          <p:nvSpPr>
            <p:cNvPr id="295" name="CustomShape 11"/>
            <p:cNvSpPr/>
            <p:nvPr/>
          </p:nvSpPr>
          <p:spPr>
            <a:xfrm>
              <a:off x="5292720" y="3333600"/>
              <a:ext cx="629640" cy="4680"/>
            </a:xfrm>
            <a:custGeom>
              <a:avLst/>
              <a:gdLst/>
              <a:ahLst/>
              <a:cxnLst/>
              <a:rect l="l" t="t" r="r" b="b"/>
              <a:pathLst>
                <a:path w="629920" h="5079">
                  <a:moveTo>
                    <a:pt x="0" y="4572"/>
                  </a:moveTo>
                  <a:lnTo>
                    <a:pt x="629412" y="4572"/>
                  </a:lnTo>
                  <a:moveTo>
                    <a:pt x="0" y="0"/>
                  </a:moveTo>
                  <a:lnTo>
                    <a:pt x="629412" y="0"/>
                  </a:lnTo>
                </a:path>
              </a:pathLst>
            </a:custGeom>
            <a:noFill/>
            <a:ln w="46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12"/>
            <p:cNvSpPr/>
            <p:nvPr/>
          </p:nvSpPr>
          <p:spPr>
            <a:xfrm>
              <a:off x="5521320" y="3336120"/>
              <a:ext cx="228240" cy="11412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6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228600" y="1143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13"/>
            <p:cNvSpPr/>
            <p:nvPr/>
          </p:nvSpPr>
          <p:spPr>
            <a:xfrm>
              <a:off x="5521320" y="3336120"/>
              <a:ext cx="228240" cy="11412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0" y="114300"/>
                  </a:moveTo>
                  <a:lnTo>
                    <a:pt x="228600" y="1143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8" name="CustomShape 14"/>
          <p:cNvSpPr/>
          <p:nvPr/>
        </p:nvSpPr>
        <p:spPr>
          <a:xfrm>
            <a:off x="6173280" y="4620960"/>
            <a:ext cx="8118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B</a:t>
            </a:r>
            <a:r>
              <a:rPr lang="en-US" sz="1800" b="1" strike="noStrike" spc="-15">
                <a:solidFill>
                  <a:srgbClr val="000000"/>
                </a:solidFill>
                <a:latin typeface="Arial"/>
              </a:rPr>
              <a:t>a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tt</a:t>
            </a:r>
            <a:r>
              <a:rPr lang="en-US" sz="1800" b="1" strike="noStrike" spc="-12">
                <a:solidFill>
                  <a:srgbClr val="000000"/>
                </a:solidFill>
                <a:latin typeface="Arial"/>
              </a:rPr>
              <a:t>e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9" name="TextShape 15"/>
          <p:cNvSpPr txBox="1"/>
          <p:nvPr/>
        </p:nvSpPr>
        <p:spPr>
          <a:xfrm>
            <a:off x="11053440" y="6445440"/>
            <a:ext cx="24660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A88F7F3B-7AB1-42D8-8BB0-4C5DAF73144F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0" name="CustomShape 16"/>
          <p:cNvSpPr/>
          <p:nvPr/>
        </p:nvSpPr>
        <p:spPr>
          <a:xfrm>
            <a:off x="4915800" y="3071520"/>
            <a:ext cx="2226600" cy="7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7280" rIns="0" bIns="0">
            <a:spAutoFit/>
          </a:bodyPr>
          <a:lstStyle/>
          <a:p>
            <a:pPr marL="1257840">
              <a:lnSpc>
                <a:spcPct val="100000"/>
              </a:lnSpc>
              <a:spcBef>
                <a:spcPts val="845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Switch</a:t>
            </a:r>
            <a:r>
              <a:rPr lang="en-US" sz="1800" b="1" strike="noStrike" spc="-1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strike="noStrike" spc="-7">
                <a:solidFill>
                  <a:srgbClr val="000000"/>
                </a:solidFill>
                <a:latin typeface="Arial"/>
              </a:rPr>
              <a:t>A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46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Light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1905840" y="471600"/>
            <a:ext cx="479952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 anchor="t">
            <a:noAutofit/>
          </a:bodyPr>
          <a:lstStyle/>
          <a:p>
            <a:pPr marL="12065">
              <a:spcBef>
                <a:spcPts val="105"/>
              </a:spcBef>
            </a:pPr>
            <a:r>
              <a:rPr lang="en-US" sz="4400" b="1" spc="-1" dirty="0">
                <a:solidFill>
                  <a:srgbClr val="000000"/>
                </a:solidFill>
                <a:latin typeface="Times New Roman"/>
              </a:rPr>
              <a:t>5.3 Logical</a:t>
            </a:r>
            <a:r>
              <a:rPr lang="en-US" sz="4400" b="1" strike="noStrike" spc="-9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'NOT'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1596960" y="1453680"/>
            <a:ext cx="5213160" cy="104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8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774"/>
              </a:spcBef>
            </a:pPr>
            <a:r>
              <a:rPr lang="en-US" sz="2800" b="0" strike="noStrike" spc="9">
                <a:solidFill>
                  <a:srgbClr val="000000"/>
                </a:solidFill>
                <a:latin typeface="Courier New"/>
              </a:rPr>
              <a:t>o</a:t>
            </a:r>
            <a:r>
              <a:rPr lang="en-US" sz="2800" b="0" strike="noStrike" spc="9">
                <a:solidFill>
                  <a:srgbClr val="000000"/>
                </a:solidFill>
                <a:latin typeface="Times New Roman"/>
              </a:rPr>
              <a:t>Boolean</a:t>
            </a:r>
            <a:r>
              <a:rPr lang="en-US" sz="2800" b="0" strike="noStrike" spc="-26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Expression:</a:t>
            </a:r>
            <a:endParaRPr lang="en-US" sz="2800" b="0" strike="noStrike" spc="-1">
              <a:latin typeface="Arial"/>
            </a:endParaRPr>
          </a:p>
          <a:p>
            <a:pPr marL="241200" indent="-228240">
              <a:lnSpc>
                <a:spcPts val="3019"/>
              </a:lnSpc>
              <a:spcBef>
                <a:spcPts val="1060"/>
              </a:spcBef>
              <a:tabLst>
                <a:tab pos="0" algn="l"/>
              </a:tabLst>
            </a:pPr>
            <a:r>
              <a:rPr lang="en-US" sz="2800" b="0" strike="noStrike" spc="-7">
                <a:solidFill>
                  <a:srgbClr val="000000"/>
                </a:solidFill>
                <a:latin typeface="Courier New"/>
              </a:rPr>
              <a:t>o	</a:t>
            </a:r>
            <a:r>
              <a:rPr lang="en-US" sz="2800" b="1" strike="noStrike" spc="-7">
                <a:solidFill>
                  <a:srgbClr val="000000"/>
                </a:solidFill>
                <a:latin typeface="Times New Roman"/>
              </a:rPr>
              <a:t>F =</a:t>
            </a:r>
            <a:r>
              <a:rPr lang="en-US" sz="2800" b="1" strike="noStrike" spc="-9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strike="noStrike" spc="-7">
                <a:solidFill>
                  <a:srgbClr val="000000"/>
                </a:solidFill>
                <a:latin typeface="Times New Roman"/>
              </a:rPr>
              <a:t>NOT</a:t>
            </a:r>
            <a:r>
              <a:rPr lang="en-US" sz="2800" b="1" strike="noStrike" spc="-21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strike="noStrike" spc="-7">
                <a:solidFill>
                  <a:srgbClr val="000000"/>
                </a:solidFill>
                <a:latin typeface="Times New Roman"/>
              </a:rPr>
              <a:t>A	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or F=!A</a:t>
            </a:r>
            <a:r>
              <a:rPr lang="en-US" sz="2800" b="0" strike="noStrike" spc="-20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or  F=A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1596960" y="2947680"/>
            <a:ext cx="235152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US" sz="2800" b="0" strike="noStrike" spc="18">
                <a:solidFill>
                  <a:srgbClr val="000000"/>
                </a:solidFill>
                <a:latin typeface="Courier New"/>
              </a:rPr>
              <a:t>o</a:t>
            </a:r>
            <a:r>
              <a:rPr lang="en-US" sz="2800" b="0" strike="noStrike" spc="18">
                <a:solidFill>
                  <a:srgbClr val="000000"/>
                </a:solidFill>
                <a:latin typeface="Times New Roman"/>
              </a:rPr>
              <a:t>Gate</a:t>
            </a:r>
            <a:r>
              <a:rPr lang="en-US" sz="2800" b="0" strike="noStrike" spc="-8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Diagram: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1596960" y="4480920"/>
            <a:ext cx="199656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o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Truth</a:t>
            </a:r>
            <a:r>
              <a:rPr lang="en-US" sz="2800" b="0" strike="noStrike" spc="-13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35">
                <a:solidFill>
                  <a:srgbClr val="000000"/>
                </a:solidFill>
                <a:latin typeface="Times New Roman"/>
              </a:rPr>
              <a:t>Table: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4634280" y="3224160"/>
            <a:ext cx="225720" cy="41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US" sz="2650" b="0" strike="noStrike" spc="-197">
                <a:solidFill>
                  <a:srgbClr val="000000"/>
                </a:solidFill>
                <a:latin typeface="Arial"/>
              </a:rPr>
              <a:t>A</a:t>
            </a:r>
            <a:endParaRPr lang="en-US" sz="2650" b="0" strike="noStrike" spc="-1"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7558560" y="3224160"/>
            <a:ext cx="208440" cy="41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US" sz="2650" b="0" strike="noStrike" spc="-182">
                <a:solidFill>
                  <a:srgbClr val="000000"/>
                </a:solidFill>
                <a:latin typeface="Arial"/>
              </a:rPr>
              <a:t>F</a:t>
            </a:r>
            <a:endParaRPr lang="en-US" sz="2650" b="0" strike="noStrike" spc="-1">
              <a:latin typeface="Arial"/>
            </a:endParaRPr>
          </a:p>
        </p:txBody>
      </p:sp>
      <p:graphicFrame>
        <p:nvGraphicFramePr>
          <p:cNvPr id="307" name="Table 7"/>
          <p:cNvGraphicFramePr/>
          <p:nvPr/>
        </p:nvGraphicFramePr>
        <p:xfrm>
          <a:off x="1812240" y="5236200"/>
          <a:ext cx="3047760" cy="914400"/>
        </p:xfrm>
        <a:graphic>
          <a:graphicData uri="http://schemas.openxmlformats.org/drawingml/2006/table">
            <a:tbl>
              <a:tblPr/>
              <a:tblGrid>
                <a:gridCol w="152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Input</a:t>
                      </a:r>
                      <a:r>
                        <a:rPr lang="en-US" sz="1400" b="1" strike="noStrike" spc="-35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7">
                          <a:solidFill>
                            <a:srgbClr val="000000"/>
                          </a:solidFill>
                          <a:latin typeface="Verdana"/>
                        </a:rPr>
                        <a:t>Output</a:t>
                      </a:r>
                      <a:r>
                        <a:rPr lang="en-US" sz="1400" b="1" strike="noStrike" spc="-21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F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" name="CustomShape 8"/>
          <p:cNvSpPr/>
          <p:nvPr/>
        </p:nvSpPr>
        <p:spPr>
          <a:xfrm>
            <a:off x="7790400" y="3750120"/>
            <a:ext cx="1213920" cy="1028520"/>
          </a:xfrm>
          <a:custGeom>
            <a:avLst/>
            <a:gdLst/>
            <a:ahLst/>
            <a:cxnLst/>
            <a:rect l="l" t="t" r="r" b="b"/>
            <a:pathLst>
              <a:path w="1214120" h="1028700">
                <a:moveTo>
                  <a:pt x="109847" y="689903"/>
                </a:moveTo>
                <a:lnTo>
                  <a:pt x="108955" y="740400"/>
                </a:lnTo>
                <a:lnTo>
                  <a:pt x="117713" y="788253"/>
                </a:lnTo>
                <a:lnTo>
                  <a:pt x="135150" y="831985"/>
                </a:lnTo>
                <a:lnTo>
                  <a:pt x="160296" y="870119"/>
                </a:lnTo>
                <a:lnTo>
                  <a:pt x="192181" y="901177"/>
                </a:lnTo>
                <a:lnTo>
                  <a:pt x="229832" y="923682"/>
                </a:lnTo>
                <a:lnTo>
                  <a:pt x="272280" y="936156"/>
                </a:lnTo>
                <a:lnTo>
                  <a:pt x="303824" y="938060"/>
                </a:lnTo>
                <a:lnTo>
                  <a:pt x="334987" y="933950"/>
                </a:lnTo>
                <a:lnTo>
                  <a:pt x="365149" y="923959"/>
                </a:lnTo>
                <a:lnTo>
                  <a:pt x="393692" y="908216"/>
                </a:lnTo>
                <a:lnTo>
                  <a:pt x="422610" y="952352"/>
                </a:lnTo>
                <a:lnTo>
                  <a:pt x="460653" y="982771"/>
                </a:lnTo>
                <a:lnTo>
                  <a:pt x="504481" y="998285"/>
                </a:lnTo>
                <a:lnTo>
                  <a:pt x="550754" y="997706"/>
                </a:lnTo>
                <a:lnTo>
                  <a:pt x="596130" y="979844"/>
                </a:lnTo>
                <a:lnTo>
                  <a:pt x="630928" y="950253"/>
                </a:lnTo>
                <a:lnTo>
                  <a:pt x="660859" y="994608"/>
                </a:lnTo>
                <a:lnTo>
                  <a:pt x="701779" y="1021342"/>
                </a:lnTo>
                <a:lnTo>
                  <a:pt x="748389" y="1028406"/>
                </a:lnTo>
                <a:lnTo>
                  <a:pt x="795393" y="1013753"/>
                </a:lnTo>
                <a:lnTo>
                  <a:pt x="807544" y="1005723"/>
                </a:lnTo>
                <a:lnTo>
                  <a:pt x="818777" y="996180"/>
                </a:lnTo>
                <a:lnTo>
                  <a:pt x="828987" y="985232"/>
                </a:lnTo>
                <a:lnTo>
                  <a:pt x="838065" y="972986"/>
                </a:lnTo>
                <a:lnTo>
                  <a:pt x="871278" y="1005673"/>
                </a:lnTo>
                <a:lnTo>
                  <a:pt x="910283" y="1024138"/>
                </a:lnTo>
                <a:lnTo>
                  <a:pt x="951908" y="1028088"/>
                </a:lnTo>
                <a:lnTo>
                  <a:pt x="992985" y="1017231"/>
                </a:lnTo>
                <a:lnTo>
                  <a:pt x="1030343" y="991274"/>
                </a:lnTo>
                <a:lnTo>
                  <a:pt x="1060300" y="949857"/>
                </a:lnTo>
                <a:lnTo>
                  <a:pt x="1076444" y="899199"/>
                </a:lnTo>
                <a:lnTo>
                  <a:pt x="1113435" y="881176"/>
                </a:lnTo>
                <a:lnTo>
                  <a:pt x="1143980" y="853479"/>
                </a:lnTo>
                <a:lnTo>
                  <a:pt x="1167075" y="818142"/>
                </a:lnTo>
                <a:lnTo>
                  <a:pt x="1181713" y="777195"/>
                </a:lnTo>
                <a:lnTo>
                  <a:pt x="1186890" y="732671"/>
                </a:lnTo>
                <a:lnTo>
                  <a:pt x="1181600" y="686601"/>
                </a:lnTo>
                <a:lnTo>
                  <a:pt x="1179695" y="678854"/>
                </a:lnTo>
                <a:lnTo>
                  <a:pt x="1177409" y="671234"/>
                </a:lnTo>
                <a:lnTo>
                  <a:pt x="1174742" y="663868"/>
                </a:lnTo>
                <a:lnTo>
                  <a:pt x="1197287" y="620423"/>
                </a:lnTo>
                <a:lnTo>
                  <a:pt x="1210303" y="573724"/>
                </a:lnTo>
                <a:lnTo>
                  <a:pt x="1213998" y="525615"/>
                </a:lnTo>
                <a:lnTo>
                  <a:pt x="1208577" y="477945"/>
                </a:lnTo>
                <a:lnTo>
                  <a:pt x="1194248" y="432558"/>
                </a:lnTo>
                <a:lnTo>
                  <a:pt x="1171217" y="391301"/>
                </a:lnTo>
                <a:lnTo>
                  <a:pt x="1139690" y="356020"/>
                </a:lnTo>
                <a:lnTo>
                  <a:pt x="1097622" y="327811"/>
                </a:lnTo>
                <a:lnTo>
                  <a:pt x="1050790" y="312840"/>
                </a:lnTo>
                <a:lnTo>
                  <a:pt x="1044626" y="263076"/>
                </a:lnTo>
                <a:lnTo>
                  <a:pt x="1027930" y="218470"/>
                </a:lnTo>
                <a:lnTo>
                  <a:pt x="1002261" y="180792"/>
                </a:lnTo>
                <a:lnTo>
                  <a:pt x="969172" y="151814"/>
                </a:lnTo>
                <a:lnTo>
                  <a:pt x="930220" y="133306"/>
                </a:lnTo>
                <a:lnTo>
                  <a:pt x="886960" y="127039"/>
                </a:lnTo>
                <a:lnTo>
                  <a:pt x="864652" y="129002"/>
                </a:lnTo>
                <a:lnTo>
                  <a:pt x="842891" y="134453"/>
                </a:lnTo>
                <a:lnTo>
                  <a:pt x="821988" y="143309"/>
                </a:lnTo>
                <a:lnTo>
                  <a:pt x="802251" y="155487"/>
                </a:lnTo>
                <a:lnTo>
                  <a:pt x="784861" y="108981"/>
                </a:lnTo>
                <a:lnTo>
                  <a:pt x="759650" y="69541"/>
                </a:lnTo>
                <a:lnTo>
                  <a:pt x="728036" y="38045"/>
                </a:lnTo>
                <a:lnTo>
                  <a:pt x="691438" y="15371"/>
                </a:lnTo>
                <a:lnTo>
                  <a:pt x="651271" y="2397"/>
                </a:lnTo>
                <a:lnTo>
                  <a:pt x="608954" y="0"/>
                </a:lnTo>
                <a:lnTo>
                  <a:pt x="565904" y="9056"/>
                </a:lnTo>
                <a:lnTo>
                  <a:pt x="535545" y="23023"/>
                </a:lnTo>
                <a:lnTo>
                  <a:pt x="507913" y="42680"/>
                </a:lnTo>
                <a:lnTo>
                  <a:pt x="483591" y="67528"/>
                </a:lnTo>
                <a:lnTo>
                  <a:pt x="463161" y="97067"/>
                </a:lnTo>
                <a:lnTo>
                  <a:pt x="423445" y="75352"/>
                </a:lnTo>
                <a:lnTo>
                  <a:pt x="382058" y="63601"/>
                </a:lnTo>
                <a:lnTo>
                  <a:pt x="340197" y="61467"/>
                </a:lnTo>
                <a:lnTo>
                  <a:pt x="299062" y="68604"/>
                </a:lnTo>
                <a:lnTo>
                  <a:pt x="259849" y="84664"/>
                </a:lnTo>
                <a:lnTo>
                  <a:pt x="223756" y="109301"/>
                </a:lnTo>
                <a:lnTo>
                  <a:pt x="191983" y="142169"/>
                </a:lnTo>
                <a:lnTo>
                  <a:pt x="165727" y="182919"/>
                </a:lnTo>
                <a:lnTo>
                  <a:pt x="163441" y="187364"/>
                </a:lnTo>
                <a:lnTo>
                  <a:pt x="114973" y="191992"/>
                </a:lnTo>
                <a:lnTo>
                  <a:pt x="73256" y="216765"/>
                </a:lnTo>
                <a:lnTo>
                  <a:pt x="42658" y="257730"/>
                </a:lnTo>
                <a:lnTo>
                  <a:pt x="27551" y="310935"/>
                </a:lnTo>
                <a:lnTo>
                  <a:pt x="27339" y="341701"/>
                </a:lnTo>
                <a:lnTo>
                  <a:pt x="32806" y="371419"/>
                </a:lnTo>
                <a:lnTo>
                  <a:pt x="43678" y="399089"/>
                </a:lnTo>
                <a:lnTo>
                  <a:pt x="59682" y="423711"/>
                </a:lnTo>
                <a:lnTo>
                  <a:pt x="29549" y="452547"/>
                </a:lnTo>
                <a:lnTo>
                  <a:pt x="9419" y="489526"/>
                </a:lnTo>
                <a:lnTo>
                  <a:pt x="0" y="531455"/>
                </a:lnTo>
                <a:lnTo>
                  <a:pt x="1998" y="575140"/>
                </a:lnTo>
                <a:lnTo>
                  <a:pt x="16121" y="617386"/>
                </a:lnTo>
                <a:lnTo>
                  <a:pt x="55333" y="664853"/>
                </a:lnTo>
                <a:lnTo>
                  <a:pt x="108831" y="686601"/>
                </a:lnTo>
                <a:lnTo>
                  <a:pt x="109847" y="689903"/>
                </a:lnTo>
                <a:close/>
                <a:moveTo>
                  <a:pt x="132199" y="408725"/>
                </a:moveTo>
                <a:lnTo>
                  <a:pt x="113604" y="408664"/>
                </a:lnTo>
                <a:lnTo>
                  <a:pt x="95354" y="411853"/>
                </a:lnTo>
                <a:lnTo>
                  <a:pt x="77746" y="418209"/>
                </a:lnTo>
                <a:lnTo>
                  <a:pt x="61079" y="427648"/>
                </a:lnTo>
                <a:moveTo>
                  <a:pt x="194937" y="200953"/>
                </a:moveTo>
                <a:lnTo>
                  <a:pt x="187343" y="197812"/>
                </a:lnTo>
                <a:lnTo>
                  <a:pt x="179618" y="195254"/>
                </a:lnTo>
                <a:lnTo>
                  <a:pt x="171774" y="193292"/>
                </a:lnTo>
                <a:lnTo>
                  <a:pt x="163822" y="191936"/>
                </a:lnTo>
                <a:moveTo>
                  <a:pt x="463034" y="101258"/>
                </a:moveTo>
                <a:lnTo>
                  <a:pt x="457653" y="111139"/>
                </a:lnTo>
                <a:lnTo>
                  <a:pt x="452747" y="121340"/>
                </a:lnTo>
                <a:lnTo>
                  <a:pt x="448318" y="131852"/>
                </a:lnTo>
                <a:lnTo>
                  <a:pt x="444365" y="142660"/>
                </a:lnTo>
                <a:moveTo>
                  <a:pt x="809871" y="204509"/>
                </a:moveTo>
                <a:lnTo>
                  <a:pt x="808772" y="193012"/>
                </a:lnTo>
                <a:lnTo>
                  <a:pt x="807173" y="181586"/>
                </a:lnTo>
                <a:lnTo>
                  <a:pt x="805049" y="170255"/>
                </a:lnTo>
                <a:lnTo>
                  <a:pt x="802378" y="159043"/>
                </a:lnTo>
                <a:moveTo>
                  <a:pt x="958715" y="485433"/>
                </a:moveTo>
                <a:lnTo>
                  <a:pt x="996790" y="455704"/>
                </a:lnTo>
                <a:lnTo>
                  <a:pt x="1025660" y="415710"/>
                </a:lnTo>
                <a:lnTo>
                  <a:pt x="1043887" y="368097"/>
                </a:lnTo>
                <a:lnTo>
                  <a:pt x="1050028" y="315507"/>
                </a:lnTo>
                <a:moveTo>
                  <a:pt x="1174107" y="666408"/>
                </a:moveTo>
                <a:lnTo>
                  <a:pt x="1166382" y="648553"/>
                </a:lnTo>
                <a:lnTo>
                  <a:pt x="1156978" y="631864"/>
                </a:lnTo>
                <a:lnTo>
                  <a:pt x="1145979" y="616509"/>
                </a:lnTo>
                <a:lnTo>
                  <a:pt x="1133467" y="602654"/>
                </a:lnTo>
                <a:moveTo>
                  <a:pt x="1076571" y="902882"/>
                </a:moveTo>
                <a:lnTo>
                  <a:pt x="1077570" y="895358"/>
                </a:lnTo>
                <a:lnTo>
                  <a:pt x="1078270" y="887833"/>
                </a:lnTo>
                <a:lnTo>
                  <a:pt x="1078661" y="880308"/>
                </a:lnTo>
                <a:lnTo>
                  <a:pt x="1078730" y="872783"/>
                </a:lnTo>
                <a:moveTo>
                  <a:pt x="816856" y="937934"/>
                </a:moveTo>
                <a:lnTo>
                  <a:pt x="821164" y="948142"/>
                </a:lnTo>
                <a:lnTo>
                  <a:pt x="826080" y="957969"/>
                </a:lnTo>
                <a:lnTo>
                  <a:pt x="831590" y="967367"/>
                </a:lnTo>
                <a:lnTo>
                  <a:pt x="837684" y="976288"/>
                </a:lnTo>
                <a:moveTo>
                  <a:pt x="622165" y="919646"/>
                </a:moveTo>
                <a:lnTo>
                  <a:pt x="624001" y="928165"/>
                </a:lnTo>
                <a:lnTo>
                  <a:pt x="626277" y="936553"/>
                </a:lnTo>
                <a:lnTo>
                  <a:pt x="629006" y="944775"/>
                </a:lnTo>
                <a:lnTo>
                  <a:pt x="632198" y="952793"/>
                </a:lnTo>
                <a:moveTo>
                  <a:pt x="393565" y="908343"/>
                </a:moveTo>
                <a:lnTo>
                  <a:pt x="403279" y="901325"/>
                </a:lnTo>
                <a:lnTo>
                  <a:pt x="412600" y="893627"/>
                </a:lnTo>
                <a:lnTo>
                  <a:pt x="421515" y="885287"/>
                </a:lnTo>
                <a:lnTo>
                  <a:pt x="430014" y="876339"/>
                </a:lnTo>
                <a:moveTo>
                  <a:pt x="116324" y="656121"/>
                </a:moveTo>
                <a:lnTo>
                  <a:pt x="114277" y="664454"/>
                </a:lnTo>
                <a:lnTo>
                  <a:pt x="112514" y="672870"/>
                </a:lnTo>
                <a:lnTo>
                  <a:pt x="111038" y="681357"/>
                </a:lnTo>
                <a:lnTo>
                  <a:pt x="109847" y="689903"/>
                </a:lnTo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9"/>
          <p:cNvSpPr/>
          <p:nvPr/>
        </p:nvSpPr>
        <p:spPr>
          <a:xfrm>
            <a:off x="7538040" y="3790440"/>
            <a:ext cx="180360" cy="180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10"/>
          <p:cNvSpPr/>
          <p:nvPr/>
        </p:nvSpPr>
        <p:spPr>
          <a:xfrm>
            <a:off x="7880400" y="3859920"/>
            <a:ext cx="94752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US" sz="1800" b="0" strike="noStrike" spc="-9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circle 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</a:rPr>
              <a:t>means  </a:t>
            </a:r>
            <a:r>
              <a:rPr lang="en-US" sz="1800" b="0" strike="noStrike" spc="-12">
                <a:solidFill>
                  <a:srgbClr val="000000"/>
                </a:solidFill>
                <a:latin typeface="Times New Roman"/>
              </a:rPr>
              <a:t>NOT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1" name="CustomShape 11"/>
          <p:cNvSpPr/>
          <p:nvPr/>
        </p:nvSpPr>
        <p:spPr>
          <a:xfrm>
            <a:off x="6422299" y="2060026"/>
            <a:ext cx="162360" cy="36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051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TextShape 12"/>
          <p:cNvSpPr txBox="1"/>
          <p:nvPr/>
        </p:nvSpPr>
        <p:spPr>
          <a:xfrm>
            <a:off x="11053440" y="6445440"/>
            <a:ext cx="24660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2FFBEB3F-B37D-4DF8-AA08-32917D3C99B3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13" name="Picture 21"/>
          <p:cNvPicPr/>
          <p:nvPr/>
        </p:nvPicPr>
        <p:blipFill>
          <a:blip r:embed="rId3"/>
          <a:stretch/>
        </p:blipFill>
        <p:spPr>
          <a:xfrm>
            <a:off x="5013720" y="2743200"/>
            <a:ext cx="2333160" cy="139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043405" y="687014"/>
            <a:ext cx="484776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5.3.1 Boolean</a:t>
            </a:r>
            <a:r>
              <a:rPr lang="en-US" sz="4400" b="1" strike="noStrike" spc="-1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NOT</a:t>
            </a: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916920" y="1718640"/>
            <a:ext cx="10258734" cy="38050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97920" rIns="0" bIns="0" anchor="t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771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2800" b="0" strike="noStrike" spc="-7" dirty="0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he NOT relationship reverses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US" sz="3200" b="0" strike="noStrike" spc="-7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value.</a:t>
            </a:r>
            <a:endParaRPr lang="en-US" sz="3200" b="0" strike="noStrike" spc="-1" dirty="0">
              <a:latin typeface="Arial"/>
            </a:endParaRPr>
          </a:p>
          <a:p>
            <a:pPr marL="240665" indent="-228600">
              <a:lnSpc>
                <a:spcPct val="100000"/>
              </a:lnSpc>
              <a:spcBef>
                <a:spcPts val="669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3200" b="0" strike="noStrike" spc="-12" dirty="0">
                <a:solidFill>
                  <a:srgbClr val="000000"/>
                </a:solidFill>
                <a:latin typeface="Times New Roman"/>
              </a:rPr>
              <a:t>NOT </a:t>
            </a:r>
            <a:r>
              <a:rPr lang="en-US" sz="3200" b="0" strike="noStrike" spc="-32" dirty="0">
                <a:solidFill>
                  <a:srgbClr val="000000"/>
                </a:solidFill>
                <a:latin typeface="Times New Roman"/>
              </a:rPr>
              <a:t>True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is False</a:t>
            </a:r>
            <a:r>
              <a:rPr lang="en-US" sz="3200" b="0" strike="noStrike" spc="-46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 dirty="0" err="1">
                <a:solidFill>
                  <a:srgbClr val="000000"/>
                </a:solidFill>
                <a:latin typeface="Times New Roman"/>
              </a:rPr>
              <a:t>etc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…</a:t>
            </a:r>
            <a:endParaRPr lang="en-US" sz="3200" b="0" strike="noStrike" spc="-1" dirty="0">
              <a:latin typeface="Arial"/>
            </a:endParaRPr>
          </a:p>
          <a:p>
            <a:pPr marL="240665" indent="-228600">
              <a:lnSpc>
                <a:spcPts val="3019"/>
              </a:lnSpc>
              <a:spcBef>
                <a:spcPts val="1046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The Symbol</a:t>
            </a:r>
            <a:r>
              <a:rPr lang="en-US" sz="3200" spc="-7" dirty="0">
                <a:solidFill>
                  <a:srgbClr val="000000"/>
                </a:solidFill>
                <a:latin typeface="Times New Roman"/>
              </a:rPr>
              <a:t>( 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spc="-7" dirty="0">
                <a:solidFill>
                  <a:srgbClr val="000000"/>
                </a:solidFill>
                <a:latin typeface="Times New Roman"/>
              </a:rPr>
              <a:t>  )   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used is usually a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bar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above the variable or expression to</a:t>
            </a:r>
            <a:r>
              <a:rPr lang="en-US" sz="3200" spc="-7" dirty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 be</a:t>
            </a:r>
            <a:r>
              <a:rPr lang="en-US" sz="3200" b="0" strike="noStrike" spc="-1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reversed</a:t>
            </a:r>
            <a:endParaRPr lang="en-US" sz="3200" b="0" strike="noStrike" spc="-1" dirty="0">
              <a:latin typeface="Arial"/>
            </a:endParaRPr>
          </a:p>
          <a:p>
            <a:pPr marL="240665" indent="-22860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  <a:tab pos="3056760" algn="l"/>
              </a:tabLst>
            </a:pPr>
            <a:r>
              <a:rPr lang="en-US" sz="3200" b="0" strike="noStrike" spc="-7" dirty="0" err="1">
                <a:solidFill>
                  <a:srgbClr val="000000"/>
                </a:solidFill>
                <a:latin typeface="Times New Roman"/>
              </a:rPr>
              <a:t>E.g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 if A=</a:t>
            </a:r>
            <a:r>
              <a:rPr lang="en-US" sz="3200" b="0" strike="noStrike" spc="-106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true</a:t>
            </a:r>
            <a:r>
              <a:rPr lang="en-US" sz="3200" b="0" strike="noStrike" spc="-1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then	A =</a:t>
            </a:r>
            <a:r>
              <a:rPr lang="en-US" sz="3200" b="0" strike="noStrike" spc="-15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false</a:t>
            </a:r>
            <a:endParaRPr lang="en-US" sz="3200" b="0" strike="noStrike" spc="-1" dirty="0">
              <a:latin typeface="Arial"/>
            </a:endParaRPr>
          </a:p>
          <a:p>
            <a:pPr marL="240665" indent="-22860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In some circumstances we use</a:t>
            </a:r>
            <a:r>
              <a:rPr lang="en-US" sz="3200" b="0" strike="noStrike" spc="-1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!</a:t>
            </a:r>
            <a:endParaRPr lang="en-US" sz="3200" b="0" strike="noStrike" spc="-1" dirty="0">
              <a:latin typeface="Arial"/>
            </a:endParaRPr>
          </a:p>
          <a:p>
            <a:pPr marL="240665" indent="-22860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  <a:tab pos="4134600" algn="l"/>
              </a:tabLst>
            </a:pP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E.g. if B =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true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!B</a:t>
            </a:r>
            <a:r>
              <a:rPr lang="en-US" sz="3200" b="0" strike="noStrike" spc="38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=</a:t>
            </a:r>
            <a:r>
              <a:rPr lang="en-US" sz="3200" b="0" strike="noStrike" spc="4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false	(easier to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type)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3297526" y="3179877"/>
            <a:ext cx="342720" cy="36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noFill/>
          <a:ln w="288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TextShape 4"/>
          <p:cNvSpPr txBox="1"/>
          <p:nvPr/>
        </p:nvSpPr>
        <p:spPr>
          <a:xfrm>
            <a:off x="11053440" y="6445440"/>
            <a:ext cx="24660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C9E409DB-DCC8-484A-9990-A5ED48E202A1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916920" y="389160"/>
            <a:ext cx="10382304" cy="1226520"/>
          </a:xfrm>
          <a:prstGeom prst="rect">
            <a:avLst/>
          </a:prstGeom>
          <a:noFill/>
          <a:ln>
            <a:noFill/>
          </a:ln>
        </p:spPr>
        <p:txBody>
          <a:bodyPr lIns="0" tIns="81360" rIns="0" bIns="0" anchor="t">
            <a:noAutofit/>
          </a:bodyPr>
          <a:lstStyle/>
          <a:p>
            <a:pPr marL="12065">
              <a:lnSpc>
                <a:spcPts val="4320"/>
              </a:lnSpc>
              <a:spcBef>
                <a:spcPts val="641"/>
              </a:spcBef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6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Relationship </a:t>
            </a:r>
            <a:r>
              <a:rPr lang="en-US" sz="4000" b="1" strike="noStrike" spc="-7" dirty="0">
                <a:solidFill>
                  <a:srgbClr val="000000"/>
                </a:solidFill>
                <a:latin typeface="Times New Roman"/>
              </a:rPr>
              <a:t>Between </a:t>
            </a: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Integrated </a:t>
            </a:r>
            <a:r>
              <a:rPr lang="en-US" sz="4000" b="1" strike="noStrike" spc="-7" dirty="0">
                <a:solidFill>
                  <a:srgbClr val="000000"/>
                </a:solidFill>
                <a:latin typeface="Times New Roman"/>
              </a:rPr>
              <a:t>Circuits and</a:t>
            </a:r>
            <a:r>
              <a:rPr lang="en-US" sz="4000" b="1" spc="-7" dirty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4000" b="1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Logic</a:t>
            </a:r>
            <a:r>
              <a:rPr lang="en-US" sz="4000" b="1" strike="noStrike" spc="-2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000" b="1" strike="noStrike" spc="-7" dirty="0">
                <a:solidFill>
                  <a:srgbClr val="000000"/>
                </a:solidFill>
                <a:latin typeface="Times New Roman"/>
              </a:rPr>
              <a:t>Gates</a:t>
            </a:r>
            <a:endParaRPr lang="en-US" sz="4000" b="1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9" name="Group 2"/>
          <p:cNvGrpSpPr/>
          <p:nvPr/>
        </p:nvGrpSpPr>
        <p:grpSpPr>
          <a:xfrm>
            <a:off x="2805840" y="3537360"/>
            <a:ext cx="1794960" cy="1539000"/>
            <a:chOff x="2805840" y="3537360"/>
            <a:chExt cx="1794960" cy="1539000"/>
          </a:xfrm>
        </p:grpSpPr>
        <p:sp>
          <p:nvSpPr>
            <p:cNvPr id="320" name="CustomShape 3"/>
            <p:cNvSpPr/>
            <p:nvPr/>
          </p:nvSpPr>
          <p:spPr>
            <a:xfrm>
              <a:off x="2805840" y="3537360"/>
              <a:ext cx="1794960" cy="1539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4"/>
            <p:cNvSpPr/>
            <p:nvPr/>
          </p:nvSpPr>
          <p:spPr>
            <a:xfrm>
              <a:off x="3703320" y="4239720"/>
              <a:ext cx="348840" cy="269640"/>
            </a:xfrm>
            <a:custGeom>
              <a:avLst/>
              <a:gdLst/>
              <a:ahLst/>
              <a:cxnLst/>
              <a:rect l="l" t="t" r="r" b="b"/>
              <a:pathLst>
                <a:path w="349250" h="269875">
                  <a:moveTo>
                    <a:pt x="234695" y="0"/>
                  </a:moveTo>
                  <a:lnTo>
                    <a:pt x="174497" y="72389"/>
                  </a:lnTo>
                  <a:lnTo>
                    <a:pt x="135000" y="28701"/>
                  </a:lnTo>
                  <a:lnTo>
                    <a:pt x="118109" y="78866"/>
                  </a:lnTo>
                  <a:lnTo>
                    <a:pt x="5968" y="28701"/>
                  </a:lnTo>
                  <a:lnTo>
                    <a:pt x="74802" y="95122"/>
                  </a:lnTo>
                  <a:lnTo>
                    <a:pt x="0" y="107568"/>
                  </a:lnTo>
                  <a:lnTo>
                    <a:pt x="60197" y="147065"/>
                  </a:lnTo>
                  <a:lnTo>
                    <a:pt x="2158" y="182117"/>
                  </a:lnTo>
                  <a:lnTo>
                    <a:pt x="91566" y="173989"/>
                  </a:lnTo>
                  <a:lnTo>
                    <a:pt x="76962" y="219963"/>
                  </a:lnTo>
                  <a:lnTo>
                    <a:pt x="124713" y="195198"/>
                  </a:lnTo>
                  <a:lnTo>
                    <a:pt x="137032" y="269747"/>
                  </a:lnTo>
                  <a:lnTo>
                    <a:pt x="170179" y="186562"/>
                  </a:lnTo>
                  <a:lnTo>
                    <a:pt x="213994" y="246506"/>
                  </a:lnTo>
                  <a:lnTo>
                    <a:pt x="226567" y="180593"/>
                  </a:lnTo>
                  <a:lnTo>
                    <a:pt x="293115" y="225932"/>
                  </a:lnTo>
                  <a:lnTo>
                    <a:pt x="272033" y="161670"/>
                  </a:lnTo>
                  <a:lnTo>
                    <a:pt x="348995" y="165988"/>
                  </a:lnTo>
                  <a:lnTo>
                    <a:pt x="284479" y="130809"/>
                  </a:lnTo>
                  <a:lnTo>
                    <a:pt x="340867" y="101599"/>
                  </a:lnTo>
                  <a:lnTo>
                    <a:pt x="269875" y="91312"/>
                  </a:lnTo>
                  <a:lnTo>
                    <a:pt x="296925" y="55625"/>
                  </a:lnTo>
                  <a:lnTo>
                    <a:pt x="228726" y="66547"/>
                  </a:lnTo>
                  <a:lnTo>
                    <a:pt x="2346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5"/>
            <p:cNvSpPr/>
            <p:nvPr/>
          </p:nvSpPr>
          <p:spPr>
            <a:xfrm>
              <a:off x="3703320" y="4239720"/>
              <a:ext cx="348840" cy="269640"/>
            </a:xfrm>
            <a:custGeom>
              <a:avLst/>
              <a:gdLst/>
              <a:ahLst/>
              <a:cxnLst/>
              <a:rect l="l" t="t" r="r" b="b"/>
              <a:pathLst>
                <a:path w="349250" h="269875">
                  <a:moveTo>
                    <a:pt x="174497" y="72389"/>
                  </a:moveTo>
                  <a:lnTo>
                    <a:pt x="234695" y="0"/>
                  </a:lnTo>
                  <a:lnTo>
                    <a:pt x="228726" y="66547"/>
                  </a:lnTo>
                  <a:lnTo>
                    <a:pt x="296925" y="55625"/>
                  </a:lnTo>
                  <a:lnTo>
                    <a:pt x="269875" y="91312"/>
                  </a:lnTo>
                  <a:lnTo>
                    <a:pt x="340867" y="101599"/>
                  </a:lnTo>
                  <a:lnTo>
                    <a:pt x="284479" y="130809"/>
                  </a:lnTo>
                  <a:lnTo>
                    <a:pt x="348995" y="165988"/>
                  </a:lnTo>
                  <a:lnTo>
                    <a:pt x="272033" y="161670"/>
                  </a:lnTo>
                  <a:lnTo>
                    <a:pt x="293115" y="225932"/>
                  </a:lnTo>
                  <a:lnTo>
                    <a:pt x="226567" y="180593"/>
                  </a:lnTo>
                  <a:lnTo>
                    <a:pt x="213994" y="246506"/>
                  </a:lnTo>
                  <a:lnTo>
                    <a:pt x="170179" y="186562"/>
                  </a:lnTo>
                  <a:lnTo>
                    <a:pt x="137032" y="269747"/>
                  </a:lnTo>
                  <a:lnTo>
                    <a:pt x="124713" y="195198"/>
                  </a:lnTo>
                  <a:lnTo>
                    <a:pt x="76962" y="219963"/>
                  </a:lnTo>
                  <a:lnTo>
                    <a:pt x="91566" y="173989"/>
                  </a:lnTo>
                  <a:lnTo>
                    <a:pt x="2158" y="182117"/>
                  </a:lnTo>
                  <a:lnTo>
                    <a:pt x="60197" y="147065"/>
                  </a:lnTo>
                  <a:lnTo>
                    <a:pt x="0" y="107568"/>
                  </a:lnTo>
                  <a:lnTo>
                    <a:pt x="74802" y="95122"/>
                  </a:lnTo>
                  <a:lnTo>
                    <a:pt x="5968" y="28701"/>
                  </a:lnTo>
                  <a:lnTo>
                    <a:pt x="118109" y="78866"/>
                  </a:lnTo>
                  <a:lnTo>
                    <a:pt x="135000" y="28701"/>
                  </a:lnTo>
                  <a:lnTo>
                    <a:pt x="174497" y="72389"/>
                  </a:lnTo>
                  <a:close/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3" name="Group 6"/>
          <p:cNvGrpSpPr/>
          <p:nvPr/>
        </p:nvGrpSpPr>
        <p:grpSpPr>
          <a:xfrm>
            <a:off x="4055400" y="2241000"/>
            <a:ext cx="5133600" cy="2808720"/>
            <a:chOff x="4055400" y="2241000"/>
            <a:chExt cx="5133600" cy="2808720"/>
          </a:xfrm>
        </p:grpSpPr>
        <p:sp>
          <p:nvSpPr>
            <p:cNvPr id="324" name="CustomShape 7"/>
            <p:cNvSpPr/>
            <p:nvPr/>
          </p:nvSpPr>
          <p:spPr>
            <a:xfrm>
              <a:off x="4055400" y="2241000"/>
              <a:ext cx="5133600" cy="2808720"/>
            </a:xfrm>
            <a:custGeom>
              <a:avLst/>
              <a:gdLst/>
              <a:ahLst/>
              <a:cxnLst/>
              <a:rect l="l" t="t" r="r" b="b"/>
              <a:pathLst>
                <a:path w="5133975" h="2809240">
                  <a:moveTo>
                    <a:pt x="4665345" y="0"/>
                  </a:moveTo>
                  <a:lnTo>
                    <a:pt x="1811401" y="0"/>
                  </a:lnTo>
                  <a:lnTo>
                    <a:pt x="1763532" y="2416"/>
                  </a:lnTo>
                  <a:lnTo>
                    <a:pt x="1717047" y="9509"/>
                  </a:lnTo>
                  <a:lnTo>
                    <a:pt x="1672182" y="21042"/>
                  </a:lnTo>
                  <a:lnTo>
                    <a:pt x="1629171" y="36782"/>
                  </a:lnTo>
                  <a:lnTo>
                    <a:pt x="1588250" y="56492"/>
                  </a:lnTo>
                  <a:lnTo>
                    <a:pt x="1549654" y="79938"/>
                  </a:lnTo>
                  <a:lnTo>
                    <a:pt x="1513617" y="106884"/>
                  </a:lnTo>
                  <a:lnTo>
                    <a:pt x="1480375" y="137096"/>
                  </a:lnTo>
                  <a:lnTo>
                    <a:pt x="1450163" y="170338"/>
                  </a:lnTo>
                  <a:lnTo>
                    <a:pt x="1423217" y="206375"/>
                  </a:lnTo>
                  <a:lnTo>
                    <a:pt x="1399771" y="244971"/>
                  </a:lnTo>
                  <a:lnTo>
                    <a:pt x="1380061" y="285892"/>
                  </a:lnTo>
                  <a:lnTo>
                    <a:pt x="1364321" y="328903"/>
                  </a:lnTo>
                  <a:lnTo>
                    <a:pt x="1352788" y="373768"/>
                  </a:lnTo>
                  <a:lnTo>
                    <a:pt x="1345695" y="420253"/>
                  </a:lnTo>
                  <a:lnTo>
                    <a:pt x="1343279" y="468122"/>
                  </a:lnTo>
                  <a:lnTo>
                    <a:pt x="1343279" y="1638427"/>
                  </a:lnTo>
                  <a:lnTo>
                    <a:pt x="0" y="2116963"/>
                  </a:lnTo>
                  <a:lnTo>
                    <a:pt x="1343279" y="2340610"/>
                  </a:lnTo>
                  <a:lnTo>
                    <a:pt x="1345695" y="2388478"/>
                  </a:lnTo>
                  <a:lnTo>
                    <a:pt x="1352788" y="2434963"/>
                  </a:lnTo>
                  <a:lnTo>
                    <a:pt x="1364321" y="2479828"/>
                  </a:lnTo>
                  <a:lnTo>
                    <a:pt x="1380061" y="2522839"/>
                  </a:lnTo>
                  <a:lnTo>
                    <a:pt x="1399771" y="2563760"/>
                  </a:lnTo>
                  <a:lnTo>
                    <a:pt x="1423217" y="2602357"/>
                  </a:lnTo>
                  <a:lnTo>
                    <a:pt x="1450163" y="2638393"/>
                  </a:lnTo>
                  <a:lnTo>
                    <a:pt x="1480375" y="2671635"/>
                  </a:lnTo>
                  <a:lnTo>
                    <a:pt x="1513617" y="2701847"/>
                  </a:lnTo>
                  <a:lnTo>
                    <a:pt x="1549654" y="2728793"/>
                  </a:lnTo>
                  <a:lnTo>
                    <a:pt x="1588250" y="2752239"/>
                  </a:lnTo>
                  <a:lnTo>
                    <a:pt x="1629171" y="2771949"/>
                  </a:lnTo>
                  <a:lnTo>
                    <a:pt x="1672182" y="2787689"/>
                  </a:lnTo>
                  <a:lnTo>
                    <a:pt x="1717047" y="2799222"/>
                  </a:lnTo>
                  <a:lnTo>
                    <a:pt x="1763532" y="2806315"/>
                  </a:lnTo>
                  <a:lnTo>
                    <a:pt x="1811401" y="2808732"/>
                  </a:lnTo>
                  <a:lnTo>
                    <a:pt x="4665345" y="2808732"/>
                  </a:lnTo>
                  <a:lnTo>
                    <a:pt x="4713213" y="2806315"/>
                  </a:lnTo>
                  <a:lnTo>
                    <a:pt x="4759698" y="2799222"/>
                  </a:lnTo>
                  <a:lnTo>
                    <a:pt x="4804563" y="2787689"/>
                  </a:lnTo>
                  <a:lnTo>
                    <a:pt x="4847574" y="2771949"/>
                  </a:lnTo>
                  <a:lnTo>
                    <a:pt x="4888495" y="2752239"/>
                  </a:lnTo>
                  <a:lnTo>
                    <a:pt x="4927092" y="2728793"/>
                  </a:lnTo>
                  <a:lnTo>
                    <a:pt x="4963128" y="2701847"/>
                  </a:lnTo>
                  <a:lnTo>
                    <a:pt x="4996370" y="2671635"/>
                  </a:lnTo>
                  <a:lnTo>
                    <a:pt x="5026582" y="2638393"/>
                  </a:lnTo>
                  <a:lnTo>
                    <a:pt x="5053528" y="2602357"/>
                  </a:lnTo>
                  <a:lnTo>
                    <a:pt x="5076974" y="2563760"/>
                  </a:lnTo>
                  <a:lnTo>
                    <a:pt x="5096684" y="2522839"/>
                  </a:lnTo>
                  <a:lnTo>
                    <a:pt x="5112424" y="2479828"/>
                  </a:lnTo>
                  <a:lnTo>
                    <a:pt x="5123957" y="2434963"/>
                  </a:lnTo>
                  <a:lnTo>
                    <a:pt x="5131050" y="2388478"/>
                  </a:lnTo>
                  <a:lnTo>
                    <a:pt x="5133467" y="2340610"/>
                  </a:lnTo>
                  <a:lnTo>
                    <a:pt x="5133467" y="468122"/>
                  </a:lnTo>
                  <a:lnTo>
                    <a:pt x="5131050" y="420253"/>
                  </a:lnTo>
                  <a:lnTo>
                    <a:pt x="5123957" y="373768"/>
                  </a:lnTo>
                  <a:lnTo>
                    <a:pt x="5112424" y="328903"/>
                  </a:lnTo>
                  <a:lnTo>
                    <a:pt x="5096684" y="285892"/>
                  </a:lnTo>
                  <a:lnTo>
                    <a:pt x="5076974" y="244971"/>
                  </a:lnTo>
                  <a:lnTo>
                    <a:pt x="5053528" y="206375"/>
                  </a:lnTo>
                  <a:lnTo>
                    <a:pt x="5026582" y="170338"/>
                  </a:lnTo>
                  <a:lnTo>
                    <a:pt x="4996370" y="137096"/>
                  </a:lnTo>
                  <a:lnTo>
                    <a:pt x="4963128" y="106884"/>
                  </a:lnTo>
                  <a:lnTo>
                    <a:pt x="4927092" y="79938"/>
                  </a:lnTo>
                  <a:lnTo>
                    <a:pt x="4888495" y="56492"/>
                  </a:lnTo>
                  <a:lnTo>
                    <a:pt x="4847574" y="36782"/>
                  </a:lnTo>
                  <a:lnTo>
                    <a:pt x="4804563" y="21042"/>
                  </a:lnTo>
                  <a:lnTo>
                    <a:pt x="4759698" y="9509"/>
                  </a:lnTo>
                  <a:lnTo>
                    <a:pt x="4713213" y="2416"/>
                  </a:lnTo>
                  <a:lnTo>
                    <a:pt x="4665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8"/>
            <p:cNvSpPr/>
            <p:nvPr/>
          </p:nvSpPr>
          <p:spPr>
            <a:xfrm>
              <a:off x="4055400" y="2241000"/>
              <a:ext cx="5133600" cy="2808720"/>
            </a:xfrm>
            <a:custGeom>
              <a:avLst/>
              <a:gdLst/>
              <a:ahLst/>
              <a:cxnLst/>
              <a:rect l="l" t="t" r="r" b="b"/>
              <a:pathLst>
                <a:path w="5133975" h="2809240">
                  <a:moveTo>
                    <a:pt x="1343279" y="468122"/>
                  </a:moveTo>
                  <a:lnTo>
                    <a:pt x="1345695" y="420253"/>
                  </a:lnTo>
                  <a:lnTo>
                    <a:pt x="1352788" y="373768"/>
                  </a:lnTo>
                  <a:lnTo>
                    <a:pt x="1364321" y="328903"/>
                  </a:lnTo>
                  <a:lnTo>
                    <a:pt x="1380061" y="285892"/>
                  </a:lnTo>
                  <a:lnTo>
                    <a:pt x="1399771" y="244971"/>
                  </a:lnTo>
                  <a:lnTo>
                    <a:pt x="1423217" y="206375"/>
                  </a:lnTo>
                  <a:lnTo>
                    <a:pt x="1450163" y="170338"/>
                  </a:lnTo>
                  <a:lnTo>
                    <a:pt x="1480375" y="137096"/>
                  </a:lnTo>
                  <a:lnTo>
                    <a:pt x="1513617" y="106884"/>
                  </a:lnTo>
                  <a:lnTo>
                    <a:pt x="1549654" y="79938"/>
                  </a:lnTo>
                  <a:lnTo>
                    <a:pt x="1588250" y="56492"/>
                  </a:lnTo>
                  <a:lnTo>
                    <a:pt x="1629171" y="36782"/>
                  </a:lnTo>
                  <a:lnTo>
                    <a:pt x="1672182" y="21042"/>
                  </a:lnTo>
                  <a:lnTo>
                    <a:pt x="1717047" y="9509"/>
                  </a:lnTo>
                  <a:lnTo>
                    <a:pt x="1763532" y="2416"/>
                  </a:lnTo>
                  <a:lnTo>
                    <a:pt x="1811401" y="0"/>
                  </a:lnTo>
                  <a:lnTo>
                    <a:pt x="1974977" y="0"/>
                  </a:lnTo>
                  <a:lnTo>
                    <a:pt x="2922524" y="0"/>
                  </a:lnTo>
                  <a:lnTo>
                    <a:pt x="4665345" y="0"/>
                  </a:lnTo>
                  <a:lnTo>
                    <a:pt x="4713213" y="2416"/>
                  </a:lnTo>
                  <a:lnTo>
                    <a:pt x="4759698" y="9509"/>
                  </a:lnTo>
                  <a:lnTo>
                    <a:pt x="4804563" y="21042"/>
                  </a:lnTo>
                  <a:lnTo>
                    <a:pt x="4847574" y="36782"/>
                  </a:lnTo>
                  <a:lnTo>
                    <a:pt x="4888495" y="56492"/>
                  </a:lnTo>
                  <a:lnTo>
                    <a:pt x="4927092" y="79938"/>
                  </a:lnTo>
                  <a:lnTo>
                    <a:pt x="4963128" y="106884"/>
                  </a:lnTo>
                  <a:lnTo>
                    <a:pt x="4996370" y="137096"/>
                  </a:lnTo>
                  <a:lnTo>
                    <a:pt x="5026582" y="170338"/>
                  </a:lnTo>
                  <a:lnTo>
                    <a:pt x="5053528" y="206375"/>
                  </a:lnTo>
                  <a:lnTo>
                    <a:pt x="5076974" y="244971"/>
                  </a:lnTo>
                  <a:lnTo>
                    <a:pt x="5096684" y="285892"/>
                  </a:lnTo>
                  <a:lnTo>
                    <a:pt x="5112424" y="328903"/>
                  </a:lnTo>
                  <a:lnTo>
                    <a:pt x="5123957" y="373768"/>
                  </a:lnTo>
                  <a:lnTo>
                    <a:pt x="5131050" y="420253"/>
                  </a:lnTo>
                  <a:lnTo>
                    <a:pt x="5133467" y="468122"/>
                  </a:lnTo>
                  <a:lnTo>
                    <a:pt x="5133467" y="1638427"/>
                  </a:lnTo>
                  <a:lnTo>
                    <a:pt x="5133467" y="2340610"/>
                  </a:lnTo>
                  <a:lnTo>
                    <a:pt x="5131050" y="2388478"/>
                  </a:lnTo>
                  <a:lnTo>
                    <a:pt x="5123957" y="2434963"/>
                  </a:lnTo>
                  <a:lnTo>
                    <a:pt x="5112424" y="2479828"/>
                  </a:lnTo>
                  <a:lnTo>
                    <a:pt x="5096684" y="2522839"/>
                  </a:lnTo>
                  <a:lnTo>
                    <a:pt x="5076974" y="2563760"/>
                  </a:lnTo>
                  <a:lnTo>
                    <a:pt x="5053528" y="2602357"/>
                  </a:lnTo>
                  <a:lnTo>
                    <a:pt x="5026582" y="2638393"/>
                  </a:lnTo>
                  <a:lnTo>
                    <a:pt x="4996370" y="2671635"/>
                  </a:lnTo>
                  <a:lnTo>
                    <a:pt x="4963128" y="2701847"/>
                  </a:lnTo>
                  <a:lnTo>
                    <a:pt x="4927092" y="2728793"/>
                  </a:lnTo>
                  <a:lnTo>
                    <a:pt x="4888495" y="2752239"/>
                  </a:lnTo>
                  <a:lnTo>
                    <a:pt x="4847574" y="2771949"/>
                  </a:lnTo>
                  <a:lnTo>
                    <a:pt x="4804563" y="2787689"/>
                  </a:lnTo>
                  <a:lnTo>
                    <a:pt x="4759698" y="2799222"/>
                  </a:lnTo>
                  <a:lnTo>
                    <a:pt x="4713213" y="2806315"/>
                  </a:lnTo>
                  <a:lnTo>
                    <a:pt x="4665345" y="2808732"/>
                  </a:lnTo>
                  <a:lnTo>
                    <a:pt x="2922524" y="2808732"/>
                  </a:lnTo>
                  <a:lnTo>
                    <a:pt x="1974977" y="2808732"/>
                  </a:lnTo>
                  <a:lnTo>
                    <a:pt x="1811401" y="2808732"/>
                  </a:lnTo>
                  <a:lnTo>
                    <a:pt x="1763532" y="2806315"/>
                  </a:lnTo>
                  <a:lnTo>
                    <a:pt x="1717047" y="2799222"/>
                  </a:lnTo>
                  <a:lnTo>
                    <a:pt x="1672182" y="2787689"/>
                  </a:lnTo>
                  <a:lnTo>
                    <a:pt x="1629171" y="2771949"/>
                  </a:lnTo>
                  <a:lnTo>
                    <a:pt x="1588250" y="2752239"/>
                  </a:lnTo>
                  <a:lnTo>
                    <a:pt x="1549654" y="2728793"/>
                  </a:lnTo>
                  <a:lnTo>
                    <a:pt x="1513617" y="2701847"/>
                  </a:lnTo>
                  <a:lnTo>
                    <a:pt x="1480375" y="2671635"/>
                  </a:lnTo>
                  <a:lnTo>
                    <a:pt x="1450163" y="2638393"/>
                  </a:lnTo>
                  <a:lnTo>
                    <a:pt x="1423217" y="2602357"/>
                  </a:lnTo>
                  <a:lnTo>
                    <a:pt x="1399771" y="2563760"/>
                  </a:lnTo>
                  <a:lnTo>
                    <a:pt x="1380061" y="2522839"/>
                  </a:lnTo>
                  <a:lnTo>
                    <a:pt x="1364321" y="2479828"/>
                  </a:lnTo>
                  <a:lnTo>
                    <a:pt x="1352788" y="2434963"/>
                  </a:lnTo>
                  <a:lnTo>
                    <a:pt x="1345695" y="2388478"/>
                  </a:lnTo>
                  <a:lnTo>
                    <a:pt x="1343279" y="2340610"/>
                  </a:lnTo>
                  <a:lnTo>
                    <a:pt x="0" y="2116963"/>
                  </a:lnTo>
                  <a:lnTo>
                    <a:pt x="1343279" y="1638427"/>
                  </a:lnTo>
                  <a:lnTo>
                    <a:pt x="1343279" y="468122"/>
                  </a:lnTo>
                  <a:close/>
                </a:path>
              </a:pathLst>
            </a:custGeom>
            <a:noFill/>
            <a:ln w="10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9"/>
            <p:cNvSpPr/>
            <p:nvPr/>
          </p:nvSpPr>
          <p:spPr>
            <a:xfrm>
              <a:off x="5696640" y="2673000"/>
              <a:ext cx="1226520" cy="19566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10"/>
            <p:cNvSpPr/>
            <p:nvPr/>
          </p:nvSpPr>
          <p:spPr>
            <a:xfrm>
              <a:off x="5691960" y="2668680"/>
              <a:ext cx="1235880" cy="1965600"/>
            </a:xfrm>
            <a:custGeom>
              <a:avLst/>
              <a:gdLst/>
              <a:ahLst/>
              <a:cxnLst/>
              <a:rect l="l" t="t" r="r" b="b"/>
              <a:pathLst>
                <a:path w="1236345" h="1965960">
                  <a:moveTo>
                    <a:pt x="0" y="1965959"/>
                  </a:moveTo>
                  <a:lnTo>
                    <a:pt x="1235964" y="1965959"/>
                  </a:lnTo>
                  <a:lnTo>
                    <a:pt x="1235964" y="0"/>
                  </a:lnTo>
                  <a:lnTo>
                    <a:pt x="0" y="0"/>
                  </a:lnTo>
                  <a:lnTo>
                    <a:pt x="0" y="1965959"/>
                  </a:lnTo>
                  <a:close/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11"/>
            <p:cNvSpPr/>
            <p:nvPr/>
          </p:nvSpPr>
          <p:spPr>
            <a:xfrm>
              <a:off x="7491960" y="3320640"/>
              <a:ext cx="1546560" cy="7250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12"/>
            <p:cNvSpPr/>
            <p:nvPr/>
          </p:nvSpPr>
          <p:spPr>
            <a:xfrm>
              <a:off x="7043760" y="3482280"/>
              <a:ext cx="308880" cy="39276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30" name="CustomShape 13"/>
          <p:cNvSpPr/>
          <p:nvPr/>
        </p:nvSpPr>
        <p:spPr>
          <a:xfrm>
            <a:off x="11053440" y="6445440"/>
            <a:ext cx="247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8160">
              <a:lnSpc>
                <a:spcPts val="1429"/>
              </a:lnSpc>
            </a:pPr>
            <a:fld id="{9671292D-50A1-4476-BCC6-F0791EBA0C00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916920" y="626400"/>
            <a:ext cx="578844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7. Other Logic</a:t>
            </a:r>
            <a:r>
              <a:rPr lang="en-US" sz="4400" b="1" strike="noStrike" spc="-9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Gates</a:t>
            </a: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11053440" y="6445440"/>
            <a:ext cx="24660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F783067B-6448-4326-B438-8CB94490F483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2010960" y="1536840"/>
            <a:ext cx="8772804" cy="39342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60840" rIns="0" bIns="0" anchor="t">
            <a:spAutoFit/>
          </a:bodyPr>
          <a:lstStyle/>
          <a:p>
            <a:pPr marL="240665" indent="-227965">
              <a:lnSpc>
                <a:spcPts val="3019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en-US" sz="3200" b="0" strike="noStrike" spc="-106" dirty="0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US" sz="3200" b="0" strike="noStrike" spc="-12" dirty="0">
                <a:solidFill>
                  <a:srgbClr val="000000"/>
                </a:solidFill>
                <a:latin typeface="Times New Roman"/>
              </a:rPr>
              <a:t>make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life a little easier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basic logical</a:t>
            </a:r>
            <a:r>
              <a:rPr lang="en-US" sz="3200" spc="-7" dirty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 functions are expanded to</a:t>
            </a:r>
            <a:r>
              <a:rPr lang="en-US" sz="3200" b="0" strike="noStrike" spc="-3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include:</a:t>
            </a:r>
            <a:endParaRPr lang="en-US" sz="3200" b="0" strike="noStrike" spc="-1" dirty="0">
              <a:latin typeface="Arial"/>
            </a:endParaRPr>
          </a:p>
          <a:p>
            <a:pPr marL="240665" indent="-227965">
              <a:lnSpc>
                <a:spcPct val="100000"/>
              </a:lnSpc>
              <a:spcBef>
                <a:spcPts val="629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en-US" sz="3200" b="1" strike="noStrike" spc="-12" dirty="0">
                <a:solidFill>
                  <a:srgbClr val="000000"/>
                </a:solidFill>
                <a:latin typeface="Times New Roman"/>
              </a:rPr>
              <a:t>NAND.</a:t>
            </a:r>
            <a:endParaRPr lang="en-US" sz="3200" b="0" strike="noStrike" spc="-1" dirty="0">
              <a:latin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21"/>
              </a:spcBef>
              <a:buClr>
                <a:srgbClr val="000000"/>
              </a:buClr>
              <a:buFont typeface="Arial"/>
              <a:buChar char="•"/>
              <a:tabLst>
                <a:tab pos="6984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This </a:t>
            </a:r>
            <a:r>
              <a:rPr lang="en-US" sz="2800" b="0" strike="noStrike" spc="-7" dirty="0">
                <a:solidFill>
                  <a:srgbClr val="000000"/>
                </a:solidFill>
                <a:latin typeface="Times New Roman"/>
              </a:rPr>
              <a:t>is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2800" b="0" strike="noStrike" spc="-7" dirty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with a </a:t>
            </a:r>
            <a:r>
              <a:rPr lang="en-US" sz="2800" b="0" strike="noStrike" spc="-7" dirty="0">
                <a:solidFill>
                  <a:srgbClr val="000000"/>
                </a:solidFill>
                <a:latin typeface="Times New Roman"/>
              </a:rPr>
              <a:t>NOT</a:t>
            </a:r>
            <a:r>
              <a:rPr lang="en-US" sz="2800" b="0" strike="noStrike" spc="-19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output.</a:t>
            </a:r>
            <a:endParaRPr lang="en-US" sz="2800" b="0" strike="noStrike" spc="-1" dirty="0">
              <a:latin typeface="Arial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en-US" sz="3200" b="1" strike="noStrike" spc="-12" dirty="0">
                <a:solidFill>
                  <a:srgbClr val="000000"/>
                </a:solidFill>
                <a:latin typeface="Times New Roman"/>
              </a:rPr>
              <a:t>NOR.</a:t>
            </a:r>
            <a:endParaRPr lang="en-US" sz="3200" b="0" strike="noStrike" spc="-1" dirty="0">
              <a:latin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18"/>
              </a:spcBef>
              <a:buClr>
                <a:srgbClr val="000000"/>
              </a:buClr>
              <a:buFont typeface="Arial"/>
              <a:buChar char="•"/>
              <a:tabLst>
                <a:tab pos="6984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This is an OR with a </a:t>
            </a:r>
            <a:r>
              <a:rPr lang="en-US" sz="2800" b="0" strike="noStrike" spc="-7" dirty="0">
                <a:solidFill>
                  <a:srgbClr val="000000"/>
                </a:solidFill>
                <a:latin typeface="Times New Roman"/>
              </a:rPr>
              <a:t>NOT</a:t>
            </a:r>
            <a:r>
              <a:rPr lang="en-US" sz="2800" b="0" strike="noStrike" spc="-1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output.</a:t>
            </a:r>
            <a:endParaRPr lang="en-US" sz="2800" b="0" strike="noStrike" spc="-1" dirty="0">
              <a:latin typeface="Arial"/>
            </a:endParaRPr>
          </a:p>
          <a:p>
            <a:pPr marL="240665" indent="-227965">
              <a:lnSpc>
                <a:spcPct val="100000"/>
              </a:lnSpc>
              <a:spcBef>
                <a:spcPts val="655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en-US" sz="3200" b="1" strike="noStrike" spc="-12" dirty="0">
                <a:solidFill>
                  <a:srgbClr val="000000"/>
                </a:solidFill>
                <a:latin typeface="Times New Roman"/>
              </a:rPr>
              <a:t>XOR.</a:t>
            </a:r>
            <a:endParaRPr lang="en-US" sz="3200" b="0" strike="noStrike" spc="-1" dirty="0">
              <a:latin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21"/>
              </a:spcBef>
              <a:buClr>
                <a:srgbClr val="000000"/>
              </a:buClr>
              <a:buFont typeface="Arial"/>
              <a:buChar char="•"/>
              <a:tabLst>
                <a:tab pos="6984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This </a:t>
            </a:r>
            <a:r>
              <a:rPr lang="en-US" sz="2800" b="0" strike="noStrike" spc="-7" dirty="0">
                <a:solidFill>
                  <a:srgbClr val="000000"/>
                </a:solidFill>
                <a:latin typeface="Times New Roman"/>
              </a:rPr>
              <a:t>is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the Exclusive </a:t>
            </a:r>
            <a:r>
              <a:rPr lang="en-US" sz="2800" b="0" strike="noStrike" spc="-7" dirty="0">
                <a:solidFill>
                  <a:srgbClr val="000000"/>
                </a:solidFill>
                <a:latin typeface="Times New Roman"/>
              </a:rPr>
              <a:t>OR</a:t>
            </a:r>
            <a:r>
              <a:rPr lang="en-US" sz="2800" b="0" strike="noStrike" spc="-7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function.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1905840" y="648720"/>
            <a:ext cx="1751400" cy="1157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99"/>
              </a:spcBef>
            </a:pPr>
            <a:r>
              <a:rPr lang="en-US" sz="2400" b="1" strike="noStrike" spc="-12" dirty="0">
                <a:solidFill>
                  <a:srgbClr val="000000"/>
                </a:solidFill>
                <a:latin typeface="Times New Roman"/>
              </a:rPr>
              <a:t>7.1 </a:t>
            </a:r>
            <a:r>
              <a:rPr lang="en-US" sz="2800" b="1" strike="noStrike" spc="-12" dirty="0">
                <a:solidFill>
                  <a:srgbClr val="000000"/>
                </a:solidFill>
                <a:latin typeface="Times New Roman"/>
              </a:rPr>
              <a:t>NAND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2500200" y="1147475"/>
            <a:ext cx="5208218" cy="1390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02240" rIns="0" bIns="0" anchor="t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Courier New"/>
              <a:buChar char="o"/>
              <a:tabLst>
                <a:tab pos="2412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Boolean</a:t>
            </a:r>
            <a:r>
              <a:rPr lang="en-US" sz="2400" b="0" strike="noStrike" spc="-1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Expression:</a:t>
            </a:r>
            <a:endParaRPr lang="en-US" sz="2400" b="0" strike="noStrike" spc="-1" dirty="0">
              <a:latin typeface="Arial"/>
            </a:endParaRPr>
          </a:p>
          <a:p>
            <a:pPr marL="926465">
              <a:spcBef>
                <a:spcPts val="709"/>
              </a:spcBef>
              <a:tabLst>
                <a:tab pos="364680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F = </a:t>
            </a:r>
            <a:r>
              <a:rPr lang="en-US" sz="2400" b="1" strike="noStrike" spc="-7" dirty="0">
                <a:solidFill>
                  <a:srgbClr val="000000"/>
                </a:solidFill>
                <a:latin typeface="Times New Roman"/>
              </a:rPr>
              <a:t>NOT(A</a:t>
            </a:r>
            <a:r>
              <a:rPr lang="en-US" sz="2400" b="1" spc="-361" dirty="0">
                <a:solidFill>
                  <a:srgbClr val="000000"/>
                </a:solidFill>
                <a:latin typeface="Times New Roman"/>
              </a:rPr>
              <a:t>   </a:t>
            </a:r>
            <a:r>
              <a:rPr lang="en-US" sz="2400" b="1" strike="noStrike" spc="-7" dirty="0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sz="2400" b="1" strike="noStrike" spc="1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B)	or F =</a:t>
            </a:r>
            <a:r>
              <a:rPr lang="en-US" sz="2400" b="1" strike="noStrike" spc="-37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7" dirty="0">
                <a:solidFill>
                  <a:srgbClr val="000000"/>
                </a:solidFill>
                <a:latin typeface="Times New Roman"/>
              </a:rPr>
              <a:t>A∙B</a:t>
            </a:r>
            <a:endParaRPr lang="en-US" sz="2400" b="0" strike="noStrike" spc="-1" dirty="0">
              <a:latin typeface="Arial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ourier New"/>
              <a:buChar char="o"/>
              <a:tabLst>
                <a:tab pos="2412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Gate</a:t>
            </a:r>
            <a:r>
              <a:rPr lang="en-US" sz="2400" b="0" strike="noStrike" spc="-2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7" dirty="0">
                <a:solidFill>
                  <a:srgbClr val="000000"/>
                </a:solidFill>
                <a:latin typeface="Times New Roman"/>
              </a:rPr>
              <a:t>Diagram: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2586791" y="4124932"/>
            <a:ext cx="1747080" cy="7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o</a:t>
            </a:r>
            <a:r>
              <a:rPr lang="en-US" sz="2400" b="0" strike="noStrike" spc="-1186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0" strike="noStrike" spc="-21">
                <a:solidFill>
                  <a:srgbClr val="000000"/>
                </a:solidFill>
                <a:latin typeface="Times New Roman"/>
              </a:rPr>
              <a:t>Truth </a:t>
            </a:r>
            <a:r>
              <a:rPr lang="en-US" sz="2400" b="0" strike="noStrike" spc="-32">
                <a:solidFill>
                  <a:srgbClr val="000000"/>
                </a:solidFill>
                <a:latin typeface="Times New Roman"/>
              </a:rPr>
              <a:t>Table: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337" name="Group 4"/>
          <p:cNvGrpSpPr/>
          <p:nvPr/>
        </p:nvGrpSpPr>
        <p:grpSpPr>
          <a:xfrm>
            <a:off x="5816160" y="3267360"/>
            <a:ext cx="1133640" cy="740520"/>
            <a:chOff x="5816160" y="3267360"/>
            <a:chExt cx="1133640" cy="740520"/>
          </a:xfrm>
        </p:grpSpPr>
        <p:sp>
          <p:nvSpPr>
            <p:cNvPr id="338" name="CustomShape 5"/>
            <p:cNvSpPr/>
            <p:nvPr/>
          </p:nvSpPr>
          <p:spPr>
            <a:xfrm>
              <a:off x="5816160" y="3267360"/>
              <a:ext cx="878400" cy="740520"/>
            </a:xfrm>
            <a:custGeom>
              <a:avLst/>
              <a:gdLst/>
              <a:ahLst/>
              <a:cxnLst/>
              <a:rect l="l" t="t" r="r" b="b"/>
              <a:pathLst>
                <a:path w="878840" h="741045">
                  <a:moveTo>
                    <a:pt x="878827" y="367665"/>
                  </a:moveTo>
                  <a:lnTo>
                    <a:pt x="874598" y="300685"/>
                  </a:lnTo>
                  <a:lnTo>
                    <a:pt x="867816" y="244792"/>
                  </a:lnTo>
                  <a:lnTo>
                    <a:pt x="860958" y="218020"/>
                  </a:lnTo>
                  <a:lnTo>
                    <a:pt x="860958" y="368858"/>
                  </a:lnTo>
                  <a:lnTo>
                    <a:pt x="856792" y="434162"/>
                  </a:lnTo>
                  <a:lnTo>
                    <a:pt x="854252" y="460667"/>
                  </a:lnTo>
                  <a:lnTo>
                    <a:pt x="850011" y="487159"/>
                  </a:lnTo>
                  <a:lnTo>
                    <a:pt x="843229" y="513664"/>
                  </a:lnTo>
                  <a:lnTo>
                    <a:pt x="839000" y="535368"/>
                  </a:lnTo>
                  <a:lnTo>
                    <a:pt x="830097" y="556564"/>
                  </a:lnTo>
                  <a:lnTo>
                    <a:pt x="823328" y="574878"/>
                  </a:lnTo>
                  <a:lnTo>
                    <a:pt x="814425" y="593674"/>
                  </a:lnTo>
                  <a:lnTo>
                    <a:pt x="785177" y="636562"/>
                  </a:lnTo>
                  <a:lnTo>
                    <a:pt x="740676" y="676071"/>
                  </a:lnTo>
                  <a:lnTo>
                    <a:pt x="696201" y="700163"/>
                  </a:lnTo>
                  <a:lnTo>
                    <a:pt x="655929" y="710768"/>
                  </a:lnTo>
                  <a:lnTo>
                    <a:pt x="626706" y="716064"/>
                  </a:lnTo>
                  <a:lnTo>
                    <a:pt x="611454" y="721372"/>
                  </a:lnTo>
                  <a:lnTo>
                    <a:pt x="608901" y="721372"/>
                  </a:lnTo>
                  <a:lnTo>
                    <a:pt x="597890" y="724255"/>
                  </a:lnTo>
                  <a:lnTo>
                    <a:pt x="435178" y="724255"/>
                  </a:lnTo>
                  <a:lnTo>
                    <a:pt x="316953" y="721372"/>
                  </a:lnTo>
                  <a:lnTo>
                    <a:pt x="272034" y="721372"/>
                  </a:lnTo>
                  <a:lnTo>
                    <a:pt x="272034" y="558977"/>
                  </a:lnTo>
                  <a:lnTo>
                    <a:pt x="272034" y="537768"/>
                  </a:lnTo>
                  <a:lnTo>
                    <a:pt x="272034" y="197065"/>
                  </a:lnTo>
                  <a:lnTo>
                    <a:pt x="272034" y="175869"/>
                  </a:lnTo>
                  <a:lnTo>
                    <a:pt x="272034" y="15900"/>
                  </a:lnTo>
                  <a:lnTo>
                    <a:pt x="613575" y="15900"/>
                  </a:lnTo>
                  <a:lnTo>
                    <a:pt x="615683" y="15900"/>
                  </a:lnTo>
                  <a:lnTo>
                    <a:pt x="624586" y="15900"/>
                  </a:lnTo>
                  <a:lnTo>
                    <a:pt x="638149" y="18783"/>
                  </a:lnTo>
                  <a:lnTo>
                    <a:pt x="653821" y="21183"/>
                  </a:lnTo>
                  <a:lnTo>
                    <a:pt x="671614" y="26492"/>
                  </a:lnTo>
                  <a:lnTo>
                    <a:pt x="691540" y="31788"/>
                  </a:lnTo>
                  <a:lnTo>
                    <a:pt x="736028" y="55892"/>
                  </a:lnTo>
                  <a:lnTo>
                    <a:pt x="772045" y="85280"/>
                  </a:lnTo>
                  <a:lnTo>
                    <a:pt x="802982" y="125272"/>
                  </a:lnTo>
                  <a:lnTo>
                    <a:pt x="820775" y="159969"/>
                  </a:lnTo>
                  <a:lnTo>
                    <a:pt x="830097" y="178282"/>
                  </a:lnTo>
                  <a:lnTo>
                    <a:pt x="850011" y="247675"/>
                  </a:lnTo>
                  <a:lnTo>
                    <a:pt x="856792" y="303568"/>
                  </a:lnTo>
                  <a:lnTo>
                    <a:pt x="860958" y="368858"/>
                  </a:lnTo>
                  <a:lnTo>
                    <a:pt x="860958" y="218020"/>
                  </a:lnTo>
                  <a:lnTo>
                    <a:pt x="845362" y="170573"/>
                  </a:lnTo>
                  <a:lnTo>
                    <a:pt x="827570" y="130581"/>
                  </a:lnTo>
                  <a:lnTo>
                    <a:pt x="783069" y="69380"/>
                  </a:lnTo>
                  <a:lnTo>
                    <a:pt x="747471" y="39979"/>
                  </a:lnTo>
                  <a:lnTo>
                    <a:pt x="733920" y="29387"/>
                  </a:lnTo>
                  <a:lnTo>
                    <a:pt x="720788" y="24079"/>
                  </a:lnTo>
                  <a:lnTo>
                    <a:pt x="698322" y="13474"/>
                  </a:lnTo>
                  <a:lnTo>
                    <a:pt x="675855" y="5283"/>
                  </a:lnTo>
                  <a:lnTo>
                    <a:pt x="655929" y="0"/>
                  </a:lnTo>
                  <a:lnTo>
                    <a:pt x="615683" y="0"/>
                  </a:lnTo>
                  <a:lnTo>
                    <a:pt x="615162" y="0"/>
                  </a:lnTo>
                  <a:lnTo>
                    <a:pt x="263131" y="0"/>
                  </a:lnTo>
                  <a:lnTo>
                    <a:pt x="254241" y="0"/>
                  </a:lnTo>
                  <a:lnTo>
                    <a:pt x="254241" y="5283"/>
                  </a:lnTo>
                  <a:lnTo>
                    <a:pt x="254241" y="175869"/>
                  </a:lnTo>
                  <a:lnTo>
                    <a:pt x="8890" y="175869"/>
                  </a:lnTo>
                  <a:lnTo>
                    <a:pt x="0" y="175869"/>
                  </a:lnTo>
                  <a:lnTo>
                    <a:pt x="0" y="197065"/>
                  </a:lnTo>
                  <a:lnTo>
                    <a:pt x="8890" y="197065"/>
                  </a:lnTo>
                  <a:lnTo>
                    <a:pt x="254241" y="197065"/>
                  </a:lnTo>
                  <a:lnTo>
                    <a:pt x="254241" y="537768"/>
                  </a:lnTo>
                  <a:lnTo>
                    <a:pt x="8890" y="537768"/>
                  </a:lnTo>
                  <a:lnTo>
                    <a:pt x="0" y="537768"/>
                  </a:lnTo>
                  <a:lnTo>
                    <a:pt x="0" y="558977"/>
                  </a:lnTo>
                  <a:lnTo>
                    <a:pt x="8890" y="558977"/>
                  </a:lnTo>
                  <a:lnTo>
                    <a:pt x="254241" y="558977"/>
                  </a:lnTo>
                  <a:lnTo>
                    <a:pt x="254241" y="740168"/>
                  </a:lnTo>
                  <a:lnTo>
                    <a:pt x="263131" y="740168"/>
                  </a:lnTo>
                  <a:lnTo>
                    <a:pt x="272097" y="740638"/>
                  </a:lnTo>
                  <a:lnTo>
                    <a:pt x="616750" y="740638"/>
                  </a:lnTo>
                  <a:lnTo>
                    <a:pt x="617804" y="740168"/>
                  </a:lnTo>
                  <a:lnTo>
                    <a:pt x="620356" y="740168"/>
                  </a:lnTo>
                  <a:lnTo>
                    <a:pt x="660184" y="731964"/>
                  </a:lnTo>
                  <a:lnTo>
                    <a:pt x="702551" y="718959"/>
                  </a:lnTo>
                  <a:lnTo>
                    <a:pt x="749579" y="694867"/>
                  </a:lnTo>
                  <a:lnTo>
                    <a:pt x="785177" y="663067"/>
                  </a:lnTo>
                  <a:lnTo>
                    <a:pt x="796632" y="652462"/>
                  </a:lnTo>
                  <a:lnTo>
                    <a:pt x="809764" y="638962"/>
                  </a:lnTo>
                  <a:lnTo>
                    <a:pt x="818667" y="623062"/>
                  </a:lnTo>
                  <a:lnTo>
                    <a:pt x="830097" y="604266"/>
                  </a:lnTo>
                  <a:lnTo>
                    <a:pt x="847890" y="564273"/>
                  </a:lnTo>
                  <a:lnTo>
                    <a:pt x="861034" y="518972"/>
                  </a:lnTo>
                  <a:lnTo>
                    <a:pt x="872477" y="463080"/>
                  </a:lnTo>
                  <a:lnTo>
                    <a:pt x="874598" y="434162"/>
                  </a:lnTo>
                  <a:lnTo>
                    <a:pt x="878827" y="367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6"/>
            <p:cNvSpPr/>
            <p:nvPr/>
          </p:nvSpPr>
          <p:spPr>
            <a:xfrm>
              <a:off x="6658200" y="3540960"/>
              <a:ext cx="291600" cy="1422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0" name="CustomShape 7"/>
          <p:cNvSpPr/>
          <p:nvPr/>
        </p:nvSpPr>
        <p:spPr>
          <a:xfrm>
            <a:off x="5607360" y="3175560"/>
            <a:ext cx="188280" cy="11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5560" indent="-12960">
              <a:lnSpc>
                <a:spcPct val="123000"/>
              </a:lnSpc>
              <a:spcBef>
                <a:spcPts val="99"/>
              </a:spcBef>
              <a:tabLst>
                <a:tab pos="0" algn="l"/>
              </a:tabLst>
            </a:pPr>
            <a:r>
              <a:rPr lang="en-US" sz="2000" b="0" strike="noStrike" spc="-111">
                <a:solidFill>
                  <a:srgbClr val="000000"/>
                </a:solidFill>
                <a:latin typeface="Arial"/>
              </a:rPr>
              <a:t>A  B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1" name="CustomShape 8"/>
          <p:cNvSpPr/>
          <p:nvPr/>
        </p:nvSpPr>
        <p:spPr>
          <a:xfrm>
            <a:off x="6975000" y="3420720"/>
            <a:ext cx="16272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2000" b="0" strike="noStrike" spc="-145">
                <a:solidFill>
                  <a:srgbClr val="000000"/>
                </a:solidFill>
                <a:latin typeface="Arial"/>
              </a:rPr>
              <a:t>F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342" name="Table 9"/>
          <p:cNvGraphicFramePr/>
          <p:nvPr/>
        </p:nvGraphicFramePr>
        <p:xfrm>
          <a:off x="4276800" y="4895640"/>
          <a:ext cx="4571640" cy="1524000"/>
        </p:xfrm>
        <a:graphic>
          <a:graphicData uri="http://schemas.openxmlformats.org/drawingml/2006/table">
            <a:tbl>
              <a:tblPr/>
              <a:tblGrid>
                <a:gridCol w="152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280"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Input</a:t>
                      </a:r>
                      <a:r>
                        <a:rPr lang="en-US" sz="1400" b="1" strike="noStrike" spc="-32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Input</a:t>
                      </a:r>
                      <a:r>
                        <a:rPr lang="en-US" sz="1400" b="1" strike="noStrike" spc="-35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7">
                          <a:solidFill>
                            <a:srgbClr val="000000"/>
                          </a:solidFill>
                          <a:latin typeface="Verdana"/>
                        </a:rPr>
                        <a:t>Output</a:t>
                      </a:r>
                      <a:r>
                        <a:rPr lang="en-US" sz="1400" b="1" strike="noStrike" spc="-21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F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3" name="CustomShape 10"/>
          <p:cNvSpPr/>
          <p:nvPr/>
        </p:nvSpPr>
        <p:spPr>
          <a:xfrm>
            <a:off x="6973426" y="1713832"/>
            <a:ext cx="432000" cy="36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0" y="0"/>
                </a:moveTo>
                <a:lnTo>
                  <a:pt x="432053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11"/>
          <p:cNvSpPr/>
          <p:nvPr/>
        </p:nvSpPr>
        <p:spPr>
          <a:xfrm>
            <a:off x="10911240" y="6365520"/>
            <a:ext cx="36360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ts val="2755"/>
              </a:lnSpc>
            </a:pPr>
            <a:r>
              <a:rPr lang="en-US" sz="2400" b="0" strike="noStrike" spc="-7">
                <a:solidFill>
                  <a:srgbClr val="888888"/>
                </a:solidFill>
                <a:latin typeface="Arial"/>
              </a:rPr>
              <a:t>19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45" name="Picture 12"/>
          <p:cNvPicPr/>
          <p:nvPr/>
        </p:nvPicPr>
        <p:blipFill>
          <a:blip r:embed="rId3"/>
          <a:stretch/>
        </p:blipFill>
        <p:spPr>
          <a:xfrm>
            <a:off x="4914720" y="2657520"/>
            <a:ext cx="3933720" cy="151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902160" y="640080"/>
            <a:ext cx="677880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1. Lecture 2</a:t>
            </a:r>
            <a:r>
              <a:rPr lang="en-US" sz="4400" b="1" strike="noStrike" spc="-75">
                <a:solidFill>
                  <a:srgbClr val="000000"/>
                </a:solidFill>
                <a:latin typeface="Times New Roman"/>
              </a:rPr>
              <a:t> C</a:t>
            </a: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overage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1053440" y="6445440"/>
            <a:ext cx="247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8160">
              <a:lnSpc>
                <a:spcPts val="1429"/>
              </a:lnSpc>
            </a:pPr>
            <a:fld id="{62256C42-DB27-4810-A74A-E77268860E03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916920" y="1718640"/>
            <a:ext cx="4451760" cy="20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7920" rIns="0" bIns="0">
            <a:spAutoFit/>
          </a:bodyPr>
          <a:lstStyle/>
          <a:p>
            <a:pPr marL="241200" indent="-228960">
              <a:lnSpc>
                <a:spcPct val="100000"/>
              </a:lnSpc>
              <a:spcBef>
                <a:spcPts val="771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Boolean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logic 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logic</a:t>
            </a:r>
            <a:r>
              <a:rPr lang="en-US" sz="2800" b="0" strike="noStrike" spc="-114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gates</a:t>
            </a:r>
            <a:endParaRPr lang="en-US" sz="2800" b="0" strike="noStrike" spc="-1">
              <a:latin typeface="Arial"/>
            </a:endParaRPr>
          </a:p>
          <a:p>
            <a:pPr marL="241200" indent="-228960">
              <a:lnSpc>
                <a:spcPct val="100000"/>
              </a:lnSpc>
              <a:spcBef>
                <a:spcPts val="669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2800" b="0" strike="noStrike" spc="-26">
                <a:solidFill>
                  <a:srgbClr val="000000"/>
                </a:solidFill>
                <a:latin typeface="Times New Roman"/>
              </a:rPr>
              <a:t>Truth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 table</a:t>
            </a:r>
            <a:endParaRPr lang="en-US" sz="2800" b="0" strike="noStrike" spc="-1">
              <a:latin typeface="Arial"/>
            </a:endParaRPr>
          </a:p>
          <a:p>
            <a:pPr marL="241200" indent="-228960">
              <a:lnSpc>
                <a:spcPct val="100000"/>
              </a:lnSpc>
              <a:spcBef>
                <a:spcPts val="666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Boolean algebra</a:t>
            </a:r>
            <a:r>
              <a:rPr lang="en-US" sz="2800" b="0" strike="noStrike" spc="-26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laws</a:t>
            </a:r>
            <a:endParaRPr lang="en-US" sz="2800" b="0" strike="noStrike" spc="-1">
              <a:latin typeface="Arial"/>
            </a:endParaRPr>
          </a:p>
          <a:p>
            <a:pPr marL="241200" indent="-22896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Combinational</a:t>
            </a:r>
            <a:r>
              <a:rPr lang="en-US" sz="2800" b="0" strike="noStrike" spc="-2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logic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1905840" y="471600"/>
            <a:ext cx="236124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lang="en-US" sz="2400" b="1" strike="noStrike" spc="-7" dirty="0">
                <a:solidFill>
                  <a:srgbClr val="000000"/>
                </a:solidFill>
                <a:latin typeface="Times New Roman"/>
              </a:rPr>
              <a:t>7</a:t>
            </a:r>
            <a:r>
              <a:rPr lang="en-US" sz="2800" b="1" strike="noStrike" spc="-7" dirty="0">
                <a:solidFill>
                  <a:srgbClr val="000000"/>
                </a:solidFill>
                <a:latin typeface="Times New Roman"/>
              </a:rPr>
              <a:t>.2 NOR</a:t>
            </a:r>
            <a:endParaRPr lang="en-US" sz="28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1753200" y="1245960"/>
            <a:ext cx="6135480" cy="13527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0" rIns="0" bIns="0" anchor="t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09"/>
              </a:spcBef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Boolean</a:t>
            </a:r>
            <a:r>
              <a:rPr lang="en-US" sz="2400" b="0" strike="noStrike" spc="-3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Expression:</a:t>
            </a:r>
            <a:endParaRPr lang="en-US" sz="2400" b="0" strike="noStrike" spc="-1">
              <a:latin typeface="Arial"/>
            </a:endParaRPr>
          </a:p>
          <a:p>
            <a:pPr marL="926465">
              <a:lnSpc>
                <a:spcPct val="100000"/>
              </a:lnSpc>
              <a:spcBef>
                <a:spcPts val="60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2400" b="1" strike="noStrike" spc="-13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=</a:t>
            </a:r>
            <a:r>
              <a:rPr lang="en-US" sz="2400" b="1" strike="noStrike" spc="-2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NOT(A</a:t>
            </a:r>
            <a:r>
              <a:rPr lang="en-US" sz="2400" b="1" strike="noStrike" spc="-20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OR</a:t>
            </a:r>
            <a:r>
              <a:rPr lang="en-US" sz="2400" b="1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B)</a:t>
            </a:r>
            <a:r>
              <a:rPr lang="en-US" sz="2400" b="1" strike="noStrike" spc="-26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or</a:t>
            </a:r>
            <a:r>
              <a:rPr lang="en-US" sz="2400" b="1" strike="noStrike" spc="-5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2400" b="1" strike="noStrike" spc="-14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=</a:t>
            </a:r>
            <a:r>
              <a:rPr lang="en-US" sz="2400" b="1" strike="noStrike" spc="-18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A+B</a:t>
            </a:r>
            <a:endParaRPr lang="en-US" sz="2400" b="0" strike="noStrike" spc="-1">
              <a:latin typeface="Arial"/>
            </a:endParaRPr>
          </a:p>
          <a:p>
            <a:pPr marL="354965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Gate</a:t>
            </a:r>
            <a:r>
              <a:rPr lang="en-US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Diagram: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1753200" y="3586680"/>
            <a:ext cx="2261520" cy="3827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</a:pPr>
            <a:r>
              <a:rPr lang="en-US" sz="2400" spc="-21" dirty="0">
                <a:solidFill>
                  <a:srgbClr val="000000"/>
                </a:solidFill>
                <a:latin typeface="Times New Roman"/>
              </a:rPr>
              <a:t>Truth</a:t>
            </a:r>
            <a:r>
              <a:rPr lang="en-US" sz="2400" b="0" strike="noStrike" spc="-14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41" dirty="0">
                <a:solidFill>
                  <a:srgbClr val="000000"/>
                </a:solidFill>
                <a:latin typeface="Times New Roman"/>
              </a:rPr>
              <a:t>Table: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5562720" y="3060360"/>
            <a:ext cx="178560" cy="8249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7280" indent="-4680">
              <a:lnSpc>
                <a:spcPct val="115000"/>
              </a:lnSpc>
              <a:spcBef>
                <a:spcPts val="91"/>
              </a:spcBef>
              <a:tabLst>
                <a:tab pos="0" algn="l"/>
              </a:tabLst>
            </a:pPr>
            <a:r>
              <a:rPr lang="en-US" sz="2400" b="0" strike="noStrike" spc="-97">
                <a:solidFill>
                  <a:srgbClr val="000000"/>
                </a:solidFill>
                <a:latin typeface="Arial"/>
              </a:rPr>
              <a:t>A  B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8474040" y="3258360"/>
            <a:ext cx="161640" cy="3867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US" sz="2400" b="0" strike="noStrike" spc="-120">
                <a:solidFill>
                  <a:srgbClr val="000000"/>
                </a:solidFill>
                <a:latin typeface="Arial"/>
              </a:rPr>
              <a:t>F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51" name="Table 6"/>
          <p:cNvGraphicFramePr/>
          <p:nvPr/>
        </p:nvGraphicFramePr>
        <p:xfrm>
          <a:off x="3788640" y="4224240"/>
          <a:ext cx="4571640" cy="1524000"/>
        </p:xfrm>
        <a:graphic>
          <a:graphicData uri="http://schemas.openxmlformats.org/drawingml/2006/table">
            <a:tbl>
              <a:tblPr/>
              <a:tblGrid>
                <a:gridCol w="152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Input</a:t>
                      </a:r>
                      <a:r>
                        <a:rPr lang="en-US" sz="1400" b="1" strike="noStrike" spc="-35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Input</a:t>
                      </a:r>
                      <a:r>
                        <a:rPr lang="en-US" sz="1400" b="1" strike="noStrike" spc="-35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7">
                          <a:solidFill>
                            <a:srgbClr val="000000"/>
                          </a:solidFill>
                          <a:latin typeface="Verdana"/>
                        </a:rPr>
                        <a:t>Output</a:t>
                      </a:r>
                      <a:r>
                        <a:rPr lang="en-US" sz="1400" b="1" strike="noStrike" spc="-21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F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2" name="CustomShape 7"/>
          <p:cNvSpPr/>
          <p:nvPr/>
        </p:nvSpPr>
        <p:spPr>
          <a:xfrm>
            <a:off x="5995004" y="1795696"/>
            <a:ext cx="486000" cy="36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028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TextShape 8"/>
          <p:cNvSpPr txBox="1"/>
          <p:nvPr/>
        </p:nvSpPr>
        <p:spPr>
          <a:xfrm>
            <a:off x="11053440" y="6445440"/>
            <a:ext cx="24660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0799CE1E-B4B7-4DA2-BCE6-49DF4A9F730C}" type="slidenum">
              <a:rPr lang="en-US" sz="2400" b="0" strike="noStrike" spc="-1">
                <a:solidFill>
                  <a:srgbClr val="888888"/>
                </a:solidFill>
                <a:latin typeface="Arial"/>
              </a:rPr>
              <a:t>20</a:t>
            </a:fld>
            <a:endParaRPr lang="en-US" sz="2400" b="0" strike="noStrike" spc="-1">
              <a:latin typeface="Times New Roman"/>
            </a:endParaRPr>
          </a:p>
        </p:txBody>
      </p:sp>
      <p:pic>
        <p:nvPicPr>
          <p:cNvPr id="354" name="Picture 12"/>
          <p:cNvPicPr/>
          <p:nvPr/>
        </p:nvPicPr>
        <p:blipFill>
          <a:blip r:embed="rId2"/>
          <a:stretch/>
        </p:blipFill>
        <p:spPr>
          <a:xfrm>
            <a:off x="5993245" y="2808853"/>
            <a:ext cx="2332400" cy="132542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1905840" y="471600"/>
            <a:ext cx="251352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lang="en-US" sz="2800" b="0" strike="noStrike" spc="-7" dirty="0">
                <a:solidFill>
                  <a:srgbClr val="000000"/>
                </a:solidFill>
                <a:latin typeface="Times New Roman"/>
              </a:rPr>
              <a:t>7.3XOR</a:t>
            </a:r>
            <a:endParaRPr lang="en-US" sz="280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2746080" y="1013400"/>
            <a:ext cx="4862520" cy="14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7920" rIns="0" bIns="0">
            <a:spAutoFit/>
          </a:bodyPr>
          <a:lstStyle/>
          <a:p>
            <a:pPr marL="241200" indent="-228240">
              <a:lnSpc>
                <a:spcPct val="100000"/>
              </a:lnSpc>
              <a:spcBef>
                <a:spcPts val="771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Boolean</a:t>
            </a:r>
            <a:r>
              <a:rPr lang="en-US" sz="2800" b="0" strike="noStrike" spc="-1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Expression:</a:t>
            </a:r>
            <a:endParaRPr lang="en-US" sz="2800" b="0" strike="noStrike" spc="-1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669"/>
              </a:spcBef>
              <a:tabLst>
                <a:tab pos="241200" algn="l"/>
              </a:tabLst>
            </a:pPr>
            <a:r>
              <a:rPr lang="en-US" sz="2800" b="1" strike="noStrike" spc="-7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2800" b="1" strike="noStrike" spc="-12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strike="noStrike" spc="-7">
                <a:solidFill>
                  <a:srgbClr val="000000"/>
                </a:solidFill>
                <a:latin typeface="Times New Roman"/>
              </a:rPr>
              <a:t>=</a:t>
            </a:r>
            <a:r>
              <a:rPr lang="en-US" sz="2800" b="1" strike="noStrike" spc="-15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strike="noStrike" spc="-7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2800" b="1" strike="noStrike" spc="-16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strike="noStrike" spc="-7">
                <a:solidFill>
                  <a:srgbClr val="000000"/>
                </a:solidFill>
                <a:latin typeface="Times New Roman"/>
              </a:rPr>
              <a:t>XOR</a:t>
            </a: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strike="noStrike" spc="-7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800" b="1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strike="noStrike" spc="-7">
                <a:solidFill>
                  <a:srgbClr val="000000"/>
                </a:solidFill>
                <a:latin typeface="Times New Roman"/>
              </a:rPr>
              <a:t>or</a:t>
            </a:r>
            <a:r>
              <a:rPr lang="en-US" sz="2800" b="1" strike="noStrike" spc="-6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strike="noStrike" spc="-7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2800" b="1" strike="noStrike" spc="-12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strike="noStrike" spc="-7">
                <a:solidFill>
                  <a:srgbClr val="000000"/>
                </a:solidFill>
                <a:latin typeface="Times New Roman"/>
              </a:rPr>
              <a:t>=</a:t>
            </a:r>
            <a:r>
              <a:rPr lang="en-US" sz="2800" b="1" strike="noStrike" spc="-15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strike="noStrike" spc="128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2800" b="1" strike="noStrike" spc="128">
                <a:solidFill>
                  <a:srgbClr val="000000"/>
                </a:solidFill>
                <a:latin typeface="DejaVu Sans"/>
              </a:rPr>
              <a:t>⊕</a:t>
            </a:r>
            <a:r>
              <a:rPr lang="en-US" sz="2800" b="1" strike="noStrike" spc="128">
                <a:solidFill>
                  <a:srgbClr val="000000"/>
                </a:solidFill>
                <a:latin typeface="Times New Roman"/>
              </a:rPr>
              <a:t>B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2746080" y="2121840"/>
            <a:ext cx="235152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241200" indent="-22824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Gate</a:t>
            </a:r>
            <a:r>
              <a:rPr lang="en-US" sz="2800" b="0" strike="noStrike" spc="-8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Diagram: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2746080" y="3144240"/>
            <a:ext cx="199728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241200" indent="-22824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en-US" sz="2800" b="0" strike="noStrike" spc="-26">
                <a:solidFill>
                  <a:srgbClr val="000000"/>
                </a:solidFill>
                <a:latin typeface="Times New Roman"/>
              </a:rPr>
              <a:t>Truth</a:t>
            </a:r>
            <a:r>
              <a:rPr lang="en-US" sz="2800" b="0" strike="noStrike" spc="-11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35">
                <a:solidFill>
                  <a:srgbClr val="000000"/>
                </a:solidFill>
                <a:latin typeface="Times New Roman"/>
              </a:rPr>
              <a:t>Table: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6089040" y="2279160"/>
            <a:ext cx="1134360" cy="751320"/>
          </a:xfrm>
          <a:custGeom>
            <a:avLst/>
            <a:gdLst/>
            <a:ahLst/>
            <a:cxnLst/>
            <a:rect l="l" t="t" r="r" b="b"/>
            <a:pathLst>
              <a:path w="1134745" h="751839">
                <a:moveTo>
                  <a:pt x="259219" y="354177"/>
                </a:moveTo>
                <a:lnTo>
                  <a:pt x="257073" y="281800"/>
                </a:lnTo>
                <a:lnTo>
                  <a:pt x="252349" y="220091"/>
                </a:lnTo>
                <a:lnTo>
                  <a:pt x="250456" y="203581"/>
                </a:lnTo>
                <a:lnTo>
                  <a:pt x="254927" y="203581"/>
                </a:lnTo>
                <a:lnTo>
                  <a:pt x="254927" y="182206"/>
                </a:lnTo>
                <a:lnTo>
                  <a:pt x="248005" y="182206"/>
                </a:lnTo>
                <a:lnTo>
                  <a:pt x="245897" y="163741"/>
                </a:lnTo>
                <a:lnTo>
                  <a:pt x="239014" y="118059"/>
                </a:lnTo>
                <a:lnTo>
                  <a:pt x="236867" y="99110"/>
                </a:lnTo>
                <a:lnTo>
                  <a:pt x="225691" y="48107"/>
                </a:lnTo>
                <a:lnTo>
                  <a:pt x="219227" y="23812"/>
                </a:lnTo>
                <a:lnTo>
                  <a:pt x="212356" y="5359"/>
                </a:lnTo>
                <a:lnTo>
                  <a:pt x="211594" y="2438"/>
                </a:lnTo>
                <a:lnTo>
                  <a:pt x="198526" y="2438"/>
                </a:lnTo>
                <a:lnTo>
                  <a:pt x="192163" y="5359"/>
                </a:lnTo>
                <a:lnTo>
                  <a:pt x="196875" y="13131"/>
                </a:lnTo>
                <a:lnTo>
                  <a:pt x="203339" y="32080"/>
                </a:lnTo>
                <a:lnTo>
                  <a:pt x="210210" y="56362"/>
                </a:lnTo>
                <a:lnTo>
                  <a:pt x="216662" y="85521"/>
                </a:lnTo>
                <a:lnTo>
                  <a:pt x="219227" y="101561"/>
                </a:lnTo>
                <a:lnTo>
                  <a:pt x="223545" y="123418"/>
                </a:lnTo>
                <a:lnTo>
                  <a:pt x="229984" y="169087"/>
                </a:lnTo>
                <a:lnTo>
                  <a:pt x="231140" y="182206"/>
                </a:lnTo>
                <a:lnTo>
                  <a:pt x="9029" y="182206"/>
                </a:lnTo>
                <a:lnTo>
                  <a:pt x="0" y="182206"/>
                </a:lnTo>
                <a:lnTo>
                  <a:pt x="0" y="203581"/>
                </a:lnTo>
                <a:lnTo>
                  <a:pt x="9029" y="203581"/>
                </a:lnTo>
                <a:lnTo>
                  <a:pt x="233032" y="203581"/>
                </a:lnTo>
                <a:lnTo>
                  <a:pt x="234721" y="222529"/>
                </a:lnTo>
                <a:lnTo>
                  <a:pt x="239014" y="284238"/>
                </a:lnTo>
                <a:lnTo>
                  <a:pt x="241173" y="356628"/>
                </a:lnTo>
                <a:lnTo>
                  <a:pt x="241173" y="394512"/>
                </a:lnTo>
                <a:lnTo>
                  <a:pt x="239014" y="466902"/>
                </a:lnTo>
                <a:lnTo>
                  <a:pt x="234721" y="528612"/>
                </a:lnTo>
                <a:lnTo>
                  <a:pt x="232562" y="552907"/>
                </a:lnTo>
                <a:lnTo>
                  <a:pt x="9029" y="552907"/>
                </a:lnTo>
                <a:lnTo>
                  <a:pt x="0" y="552907"/>
                </a:lnTo>
                <a:lnTo>
                  <a:pt x="0" y="574281"/>
                </a:lnTo>
                <a:lnTo>
                  <a:pt x="9029" y="574281"/>
                </a:lnTo>
                <a:lnTo>
                  <a:pt x="230682" y="574281"/>
                </a:lnTo>
                <a:lnTo>
                  <a:pt x="223545" y="627722"/>
                </a:lnTo>
                <a:lnTo>
                  <a:pt x="216662" y="665619"/>
                </a:lnTo>
                <a:lnTo>
                  <a:pt x="196875" y="738022"/>
                </a:lnTo>
                <a:lnTo>
                  <a:pt x="194310" y="746277"/>
                </a:lnTo>
                <a:lnTo>
                  <a:pt x="200279" y="749198"/>
                </a:lnTo>
                <a:lnTo>
                  <a:pt x="211175" y="749198"/>
                </a:lnTo>
                <a:lnTo>
                  <a:pt x="212356" y="743356"/>
                </a:lnTo>
                <a:lnTo>
                  <a:pt x="225691" y="703033"/>
                </a:lnTo>
                <a:lnTo>
                  <a:pt x="232562" y="670966"/>
                </a:lnTo>
                <a:lnTo>
                  <a:pt x="239014" y="633069"/>
                </a:lnTo>
                <a:lnTo>
                  <a:pt x="245897" y="587883"/>
                </a:lnTo>
                <a:lnTo>
                  <a:pt x="247434" y="574281"/>
                </a:lnTo>
                <a:lnTo>
                  <a:pt x="254927" y="574281"/>
                </a:lnTo>
                <a:lnTo>
                  <a:pt x="254927" y="552907"/>
                </a:lnTo>
                <a:lnTo>
                  <a:pt x="249859" y="552907"/>
                </a:lnTo>
                <a:lnTo>
                  <a:pt x="252349" y="531050"/>
                </a:lnTo>
                <a:lnTo>
                  <a:pt x="257073" y="469341"/>
                </a:lnTo>
                <a:lnTo>
                  <a:pt x="259219" y="396951"/>
                </a:lnTo>
                <a:lnTo>
                  <a:pt x="259219" y="394512"/>
                </a:lnTo>
                <a:lnTo>
                  <a:pt x="259219" y="354190"/>
                </a:lnTo>
                <a:close/>
                <a:moveTo>
                  <a:pt x="884224" y="364883"/>
                </a:moveTo>
                <a:lnTo>
                  <a:pt x="875626" y="364883"/>
                </a:lnTo>
                <a:lnTo>
                  <a:pt x="875626" y="365086"/>
                </a:lnTo>
                <a:lnTo>
                  <a:pt x="864450" y="338150"/>
                </a:lnTo>
                <a:lnTo>
                  <a:pt x="860107" y="329272"/>
                </a:lnTo>
                <a:lnTo>
                  <a:pt x="860107" y="375348"/>
                </a:lnTo>
                <a:lnTo>
                  <a:pt x="848537" y="402297"/>
                </a:lnTo>
                <a:lnTo>
                  <a:pt x="819746" y="461568"/>
                </a:lnTo>
                <a:lnTo>
                  <a:pt x="784072" y="515010"/>
                </a:lnTo>
                <a:lnTo>
                  <a:pt x="728192" y="576719"/>
                </a:lnTo>
                <a:lnTo>
                  <a:pt x="687781" y="611695"/>
                </a:lnTo>
                <a:lnTo>
                  <a:pt x="645655" y="641337"/>
                </a:lnTo>
                <a:lnTo>
                  <a:pt x="603097" y="665619"/>
                </a:lnTo>
                <a:lnTo>
                  <a:pt x="562698" y="684085"/>
                </a:lnTo>
                <a:lnTo>
                  <a:pt x="522719" y="700608"/>
                </a:lnTo>
                <a:lnTo>
                  <a:pt x="453517" y="719074"/>
                </a:lnTo>
                <a:lnTo>
                  <a:pt x="380009" y="729754"/>
                </a:lnTo>
                <a:lnTo>
                  <a:pt x="366255" y="729754"/>
                </a:lnTo>
                <a:lnTo>
                  <a:pt x="364109" y="729754"/>
                </a:lnTo>
                <a:lnTo>
                  <a:pt x="278257" y="729754"/>
                </a:lnTo>
                <a:lnTo>
                  <a:pt x="279425" y="727329"/>
                </a:lnTo>
                <a:lnTo>
                  <a:pt x="288442" y="703033"/>
                </a:lnTo>
                <a:lnTo>
                  <a:pt x="297053" y="665619"/>
                </a:lnTo>
                <a:lnTo>
                  <a:pt x="301777" y="641337"/>
                </a:lnTo>
                <a:lnTo>
                  <a:pt x="306082" y="617042"/>
                </a:lnTo>
                <a:lnTo>
                  <a:pt x="310375" y="584974"/>
                </a:lnTo>
                <a:lnTo>
                  <a:pt x="315099" y="552907"/>
                </a:lnTo>
                <a:lnTo>
                  <a:pt x="319405" y="515010"/>
                </a:lnTo>
                <a:lnTo>
                  <a:pt x="324129" y="426580"/>
                </a:lnTo>
                <a:lnTo>
                  <a:pt x="324129" y="386270"/>
                </a:lnTo>
                <a:lnTo>
                  <a:pt x="326275" y="386270"/>
                </a:lnTo>
                <a:lnTo>
                  <a:pt x="326275" y="375577"/>
                </a:lnTo>
                <a:lnTo>
                  <a:pt x="324129" y="324561"/>
                </a:lnTo>
                <a:lnTo>
                  <a:pt x="319405" y="236131"/>
                </a:lnTo>
                <a:lnTo>
                  <a:pt x="315099" y="198234"/>
                </a:lnTo>
                <a:lnTo>
                  <a:pt x="310375" y="166179"/>
                </a:lnTo>
                <a:lnTo>
                  <a:pt x="306070" y="134099"/>
                </a:lnTo>
                <a:lnTo>
                  <a:pt x="297053" y="85521"/>
                </a:lnTo>
                <a:lnTo>
                  <a:pt x="288442" y="48107"/>
                </a:lnTo>
                <a:lnTo>
                  <a:pt x="278231" y="21386"/>
                </a:lnTo>
                <a:lnTo>
                  <a:pt x="364109" y="21386"/>
                </a:lnTo>
                <a:lnTo>
                  <a:pt x="366255" y="21386"/>
                </a:lnTo>
                <a:lnTo>
                  <a:pt x="380009" y="21386"/>
                </a:lnTo>
                <a:lnTo>
                  <a:pt x="424281" y="26720"/>
                </a:lnTo>
                <a:lnTo>
                  <a:pt x="487045" y="39852"/>
                </a:lnTo>
                <a:lnTo>
                  <a:pt x="562686" y="67056"/>
                </a:lnTo>
                <a:lnTo>
                  <a:pt x="603097" y="85521"/>
                </a:lnTo>
                <a:lnTo>
                  <a:pt x="645655" y="109804"/>
                </a:lnTo>
                <a:lnTo>
                  <a:pt x="665429" y="123418"/>
                </a:lnTo>
                <a:lnTo>
                  <a:pt x="687781" y="136525"/>
                </a:lnTo>
                <a:lnTo>
                  <a:pt x="707986" y="155473"/>
                </a:lnTo>
                <a:lnTo>
                  <a:pt x="728192" y="171513"/>
                </a:lnTo>
                <a:lnTo>
                  <a:pt x="745807" y="192900"/>
                </a:lnTo>
                <a:lnTo>
                  <a:pt x="784072" y="236131"/>
                </a:lnTo>
                <a:lnTo>
                  <a:pt x="819746" y="289572"/>
                </a:lnTo>
                <a:lnTo>
                  <a:pt x="833069" y="316293"/>
                </a:lnTo>
                <a:lnTo>
                  <a:pt x="848537" y="345922"/>
                </a:lnTo>
                <a:lnTo>
                  <a:pt x="860107" y="375348"/>
                </a:lnTo>
                <a:lnTo>
                  <a:pt x="860107" y="329272"/>
                </a:lnTo>
                <a:lnTo>
                  <a:pt x="833069" y="276466"/>
                </a:lnTo>
                <a:lnTo>
                  <a:pt x="779335" y="198234"/>
                </a:lnTo>
                <a:lnTo>
                  <a:pt x="739368" y="155473"/>
                </a:lnTo>
                <a:lnTo>
                  <a:pt x="696810" y="120510"/>
                </a:lnTo>
                <a:lnTo>
                  <a:pt x="654253" y="90855"/>
                </a:lnTo>
                <a:lnTo>
                  <a:pt x="612127" y="67056"/>
                </a:lnTo>
                <a:lnTo>
                  <a:pt x="569569" y="45199"/>
                </a:lnTo>
                <a:lnTo>
                  <a:pt x="549363" y="37414"/>
                </a:lnTo>
                <a:lnTo>
                  <a:pt x="529602" y="29159"/>
                </a:lnTo>
                <a:lnTo>
                  <a:pt x="509397" y="23812"/>
                </a:lnTo>
                <a:lnTo>
                  <a:pt x="491337" y="18478"/>
                </a:lnTo>
                <a:lnTo>
                  <a:pt x="455663" y="10680"/>
                </a:lnTo>
                <a:lnTo>
                  <a:pt x="426872" y="5359"/>
                </a:lnTo>
                <a:lnTo>
                  <a:pt x="382155" y="0"/>
                </a:lnTo>
                <a:lnTo>
                  <a:pt x="366255" y="0"/>
                </a:lnTo>
                <a:lnTo>
                  <a:pt x="263525" y="12"/>
                </a:lnTo>
                <a:lnTo>
                  <a:pt x="248043" y="0"/>
                </a:lnTo>
                <a:lnTo>
                  <a:pt x="254914" y="16040"/>
                </a:lnTo>
                <a:lnTo>
                  <a:pt x="261366" y="32080"/>
                </a:lnTo>
                <a:lnTo>
                  <a:pt x="279425" y="90855"/>
                </a:lnTo>
                <a:lnTo>
                  <a:pt x="288442" y="139458"/>
                </a:lnTo>
                <a:lnTo>
                  <a:pt x="301777" y="238569"/>
                </a:lnTo>
                <a:lnTo>
                  <a:pt x="303923" y="278892"/>
                </a:lnTo>
                <a:lnTo>
                  <a:pt x="308229" y="375577"/>
                </a:lnTo>
                <a:lnTo>
                  <a:pt x="301777" y="512572"/>
                </a:lnTo>
                <a:lnTo>
                  <a:pt x="297053" y="547560"/>
                </a:lnTo>
                <a:lnTo>
                  <a:pt x="292747" y="582053"/>
                </a:lnTo>
                <a:lnTo>
                  <a:pt x="283718" y="638898"/>
                </a:lnTo>
                <a:lnTo>
                  <a:pt x="270395" y="695261"/>
                </a:lnTo>
                <a:lnTo>
                  <a:pt x="254914" y="735101"/>
                </a:lnTo>
                <a:lnTo>
                  <a:pt x="248043" y="751624"/>
                </a:lnTo>
                <a:lnTo>
                  <a:pt x="263525" y="751624"/>
                </a:lnTo>
                <a:lnTo>
                  <a:pt x="366255" y="751624"/>
                </a:lnTo>
                <a:lnTo>
                  <a:pt x="382155" y="751624"/>
                </a:lnTo>
                <a:lnTo>
                  <a:pt x="426872" y="746277"/>
                </a:lnTo>
                <a:lnTo>
                  <a:pt x="455663" y="740448"/>
                </a:lnTo>
                <a:lnTo>
                  <a:pt x="491337" y="732675"/>
                </a:lnTo>
                <a:lnTo>
                  <a:pt x="509397" y="727329"/>
                </a:lnTo>
                <a:lnTo>
                  <a:pt x="529602" y="719074"/>
                </a:lnTo>
                <a:lnTo>
                  <a:pt x="569569" y="705954"/>
                </a:lnTo>
                <a:lnTo>
                  <a:pt x="612127" y="684085"/>
                </a:lnTo>
                <a:lnTo>
                  <a:pt x="654253" y="660285"/>
                </a:lnTo>
                <a:lnTo>
                  <a:pt x="696810" y="630643"/>
                </a:lnTo>
                <a:lnTo>
                  <a:pt x="739368" y="595668"/>
                </a:lnTo>
                <a:lnTo>
                  <a:pt x="779335" y="552907"/>
                </a:lnTo>
                <a:lnTo>
                  <a:pt x="833069" y="474675"/>
                </a:lnTo>
                <a:lnTo>
                  <a:pt x="864450" y="412991"/>
                </a:lnTo>
                <a:lnTo>
                  <a:pt x="875626" y="386080"/>
                </a:lnTo>
                <a:lnTo>
                  <a:pt x="875626" y="386270"/>
                </a:lnTo>
                <a:lnTo>
                  <a:pt x="884224" y="386270"/>
                </a:lnTo>
                <a:lnTo>
                  <a:pt x="884224" y="364883"/>
                </a:lnTo>
                <a:close/>
                <a:moveTo>
                  <a:pt x="1134402" y="364883"/>
                </a:moveTo>
                <a:lnTo>
                  <a:pt x="1125385" y="364883"/>
                </a:lnTo>
                <a:lnTo>
                  <a:pt x="884237" y="364883"/>
                </a:lnTo>
                <a:lnTo>
                  <a:pt x="884237" y="386270"/>
                </a:lnTo>
                <a:lnTo>
                  <a:pt x="1125385" y="386270"/>
                </a:lnTo>
                <a:lnTo>
                  <a:pt x="1134402" y="386270"/>
                </a:lnTo>
                <a:lnTo>
                  <a:pt x="1134402" y="3648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6"/>
          <p:cNvSpPr/>
          <p:nvPr/>
        </p:nvSpPr>
        <p:spPr>
          <a:xfrm>
            <a:off x="5875560" y="2218680"/>
            <a:ext cx="181800" cy="109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6560" indent="-3960">
              <a:lnSpc>
                <a:spcPct val="119000"/>
              </a:lnSpc>
              <a:spcBef>
                <a:spcPts val="96"/>
              </a:spcBef>
              <a:tabLst>
                <a:tab pos="0" algn="l"/>
              </a:tabLst>
            </a:pPr>
            <a:r>
              <a:rPr lang="en-US" sz="2000" b="0" strike="noStrike" spc="-100">
                <a:solidFill>
                  <a:srgbClr val="000000"/>
                </a:solidFill>
                <a:latin typeface="Arial"/>
              </a:rPr>
              <a:t>A  B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TextShape 7"/>
          <p:cNvSpPr txBox="1"/>
          <p:nvPr/>
        </p:nvSpPr>
        <p:spPr>
          <a:xfrm>
            <a:off x="11053440" y="6445440"/>
            <a:ext cx="24660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F4871662-2D9E-4C6C-91A8-D8D67CC6FC63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7277760" y="2446920"/>
            <a:ext cx="164880" cy="32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1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lang="en-US" sz="2000" b="0" strike="noStrike" spc="-131">
                <a:solidFill>
                  <a:srgbClr val="000000"/>
                </a:solidFill>
                <a:latin typeface="Arial"/>
              </a:rPr>
              <a:t>F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363" name="Table 9"/>
          <p:cNvGraphicFramePr/>
          <p:nvPr>
            <p:extLst>
              <p:ext uri="{D42A27DB-BD31-4B8C-83A1-F6EECF244321}">
                <p14:modId xmlns:p14="http://schemas.microsoft.com/office/powerpoint/2010/main" val="3502781799"/>
              </p:ext>
            </p:extLst>
          </p:nvPr>
        </p:nvGraphicFramePr>
        <p:xfrm>
          <a:off x="3126794" y="3813676"/>
          <a:ext cx="4571640" cy="1524000"/>
        </p:xfrm>
        <a:graphic>
          <a:graphicData uri="http://schemas.openxmlformats.org/drawingml/2006/table">
            <a:tbl>
              <a:tblPr/>
              <a:tblGrid>
                <a:gridCol w="152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280"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Input</a:t>
                      </a:r>
                      <a:r>
                        <a:rPr lang="en-US" sz="1400" b="1" strike="noStrike" spc="-32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Input</a:t>
                      </a:r>
                      <a:r>
                        <a:rPr lang="en-US" sz="1400" b="1" strike="noStrike" spc="-35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7">
                          <a:solidFill>
                            <a:srgbClr val="000000"/>
                          </a:solidFill>
                          <a:latin typeface="Verdana"/>
                        </a:rPr>
                        <a:t>Output</a:t>
                      </a:r>
                      <a:r>
                        <a:rPr lang="en-US" sz="1400" b="1" strike="noStrike" spc="-21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F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1122840" y="626400"/>
            <a:ext cx="657288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8. Boolean Algebra Laws</a:t>
            </a:r>
            <a:r>
              <a:rPr lang="en-US" sz="4400" b="1" strike="noStrike" spc="-35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: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1366920" y="1365480"/>
            <a:ext cx="10600287" cy="86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 anchor="t">
            <a:spAutoFit/>
          </a:bodyPr>
          <a:lstStyle/>
          <a:p>
            <a:pPr marL="12065">
              <a:spcBef>
                <a:spcPts val="96"/>
              </a:spcBef>
              <a:tabLst>
                <a:tab pos="4015080" algn="l"/>
                <a:tab pos="4258800" algn="l"/>
              </a:tabLst>
            </a:pPr>
            <a:r>
              <a:rPr lang="en-US" sz="2800" b="0" strike="noStrike" spc="-7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operations </a:t>
            </a:r>
            <a:r>
              <a:rPr lang="en-US" sz="2800" b="0" strike="noStrike" spc="-7" dirty="0">
                <a:solidFill>
                  <a:srgbClr val="000000"/>
                </a:solidFill>
                <a:latin typeface="Times New Roman"/>
              </a:rPr>
              <a:t>+,</a:t>
            </a:r>
            <a:r>
              <a:rPr lang="en-US" sz="2800" spc="-7" dirty="0">
                <a:solidFill>
                  <a:srgbClr val="000000"/>
                </a:solidFill>
                <a:latin typeface="Times New Roman"/>
              </a:rPr>
              <a:t>  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and	</a:t>
            </a:r>
            <a:r>
              <a:rPr lang="en-US" sz="2800" b="0" strike="noStrike" spc="-7" dirty="0">
                <a:solidFill>
                  <a:srgbClr val="000000"/>
                </a:solidFill>
                <a:latin typeface="Times New Roman"/>
              </a:rPr>
              <a:t>͞	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consequently </a:t>
            </a:r>
            <a:r>
              <a:rPr lang="en-US" sz="2800" b="0" strike="noStrike" spc="-7" dirty="0">
                <a:solidFill>
                  <a:srgbClr val="000000"/>
                </a:solidFill>
                <a:latin typeface="Times New Roman"/>
              </a:rPr>
              <a:t>satisfy the basic laws</a:t>
            </a:r>
            <a:r>
              <a:rPr lang="en-US" sz="2800" spc="-7" dirty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2800" b="0" strike="noStrike" spc="-7" dirty="0">
                <a:solidFill>
                  <a:srgbClr val="000000"/>
                </a:solidFill>
                <a:latin typeface="Times New Roman"/>
              </a:rPr>
              <a:t> 1, 2 and 3 of Boolean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algebra. </a:t>
            </a:r>
            <a:r>
              <a:rPr lang="en-US" sz="2800" b="0" strike="noStrike" spc="-7" dirty="0">
                <a:solidFill>
                  <a:srgbClr val="000000"/>
                </a:solidFill>
                <a:latin typeface="Times New Roman"/>
              </a:rPr>
              <a:t>That</a:t>
            </a:r>
            <a:r>
              <a:rPr lang="en-US" sz="2800" b="0" strike="noStrike" spc="1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7" dirty="0">
                <a:solidFill>
                  <a:srgbClr val="000000"/>
                </a:solidFill>
                <a:latin typeface="Times New Roman"/>
              </a:rPr>
              <a:t>is: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1314965" y="2562878"/>
            <a:ext cx="332850" cy="3827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 anchor="t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en-US" sz="2000" b="0" strike="noStrike" spc="-1" dirty="0">
              <a:latin typeface="Times New Roman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2281320" y="2495160"/>
            <a:ext cx="28069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065">
              <a:lnSpc>
                <a:spcPct val="100000"/>
              </a:lnSpc>
              <a:spcBef>
                <a:spcPts val="99"/>
              </a:spcBef>
            </a:pP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B </a:t>
            </a:r>
            <a:r>
              <a:rPr lang="en-US" sz="2400" b="1" strike="noStrike" spc="-7" dirty="0">
                <a:solidFill>
                  <a:srgbClr val="000000"/>
                </a:solidFill>
                <a:latin typeface="Symbol"/>
                <a:sym typeface="Symbol"/>
              </a:rPr>
              <a:t></a:t>
            </a:r>
            <a:r>
              <a:rPr lang="en-US" sz="2400" b="1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B 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b="1" strike="noStrike" spc="-14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A</a:t>
            </a:r>
            <a:endParaRPr lang="en-US" sz="2400" b="0" strike="noStrike" spc="-1">
              <a:latin typeface="Arial"/>
            </a:endParaRPr>
          </a:p>
          <a:p>
            <a:pPr marL="12065">
              <a:lnSpc>
                <a:spcPct val="100000"/>
              </a:lnSpc>
            </a:pP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spc="-7" dirty="0">
                <a:solidFill>
                  <a:srgbClr val="000000"/>
                </a:solidFill>
                <a:latin typeface="Symbol"/>
              </a:rPr>
              <a:t></a:t>
            </a:r>
            <a:r>
              <a:rPr lang="en-US" sz="2400" b="1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B </a:t>
            </a:r>
            <a:r>
              <a:rPr lang="en-US" sz="2400" b="1" strike="noStrike" spc="-7" dirty="0">
                <a:solidFill>
                  <a:srgbClr val="000000"/>
                </a:solidFill>
                <a:latin typeface="Symbol"/>
              </a:rPr>
              <a:t></a:t>
            </a:r>
            <a:r>
              <a:rPr lang="en-US" sz="2400" b="1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B </a:t>
            </a:r>
            <a:r>
              <a:rPr lang="en-US" sz="2400" b="1" strike="noStrike" spc="-7" dirty="0">
                <a:solidFill>
                  <a:srgbClr val="000000"/>
                </a:solidFill>
                <a:latin typeface="Symbol"/>
              </a:rPr>
              <a:t></a:t>
            </a:r>
            <a:r>
              <a:rPr lang="en-US" sz="2400" b="1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A  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Commutative</a:t>
            </a:r>
            <a:r>
              <a:rPr lang="en-US" sz="2400" b="1" strike="noStrike" spc="-75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Laws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1366920" y="3958560"/>
            <a:ext cx="279000" cy="3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065">
              <a:lnSpc>
                <a:spcPct val="100000"/>
              </a:lnSpc>
              <a:spcBef>
                <a:spcPts val="99"/>
              </a:spcBef>
            </a:pPr>
            <a:r>
              <a:rPr lang="en-US" sz="2400" b="1" strike="noStrike" spc="-7" dirty="0">
                <a:solidFill>
                  <a:srgbClr val="000000"/>
                </a:solidFill>
                <a:latin typeface="Times New Roman"/>
              </a:rPr>
              <a:t>2.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369" name="CustomShape 6"/>
          <p:cNvSpPr/>
          <p:nvPr/>
        </p:nvSpPr>
        <p:spPr>
          <a:xfrm>
            <a:off x="2281320" y="3958560"/>
            <a:ext cx="344088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400" b="1" strike="noStrike" spc="-7">
                <a:solidFill>
                  <a:srgbClr val="000000"/>
                </a:solidFill>
                <a:latin typeface="Arial"/>
              </a:rPr>
              <a:t>(A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+ </a:t>
            </a:r>
            <a:r>
              <a:rPr lang="en-US" sz="2400" b="1" strike="noStrike" spc="-7">
                <a:solidFill>
                  <a:srgbClr val="000000"/>
                </a:solidFill>
                <a:latin typeface="Arial"/>
              </a:rPr>
              <a:t>B)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+ </a:t>
            </a:r>
            <a:r>
              <a:rPr lang="en-US" sz="2400" b="1" strike="noStrike" spc="-7">
                <a:solidFill>
                  <a:srgbClr val="000000"/>
                </a:solidFill>
                <a:latin typeface="Arial"/>
              </a:rPr>
              <a:t>C </a:t>
            </a:r>
            <a:r>
              <a:rPr lang="en-US" sz="2400" b="1" strike="noStrike" spc="-7">
                <a:solidFill>
                  <a:srgbClr val="000000"/>
                </a:solidFill>
                <a:latin typeface="Symbol"/>
              </a:rPr>
              <a:t></a:t>
            </a:r>
            <a:r>
              <a:rPr lang="en-US" sz="2400" b="1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+ </a:t>
            </a:r>
            <a:r>
              <a:rPr lang="en-US" sz="2400" b="1" strike="noStrike" spc="-7">
                <a:solidFill>
                  <a:srgbClr val="000000"/>
                </a:solidFill>
                <a:latin typeface="Arial"/>
              </a:rPr>
              <a:t>(B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b="1" strike="noStrike" spc="-262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Arial"/>
              </a:rPr>
              <a:t>C)</a:t>
            </a:r>
            <a:endParaRPr lang="en-US" sz="240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US" sz="2400" b="1" strike="noStrike" spc="-7">
                <a:solidFill>
                  <a:srgbClr val="000000"/>
                </a:solidFill>
                <a:latin typeface="Arial"/>
              </a:rPr>
              <a:t>(A </a:t>
            </a:r>
            <a:r>
              <a:rPr lang="en-US" sz="2400" b="1" strike="noStrike" spc="-7">
                <a:solidFill>
                  <a:srgbClr val="000000"/>
                </a:solidFill>
                <a:latin typeface="Symbol"/>
              </a:rPr>
              <a:t></a:t>
            </a:r>
            <a:r>
              <a:rPr lang="en-US" sz="2400" b="1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Arial"/>
              </a:rPr>
              <a:t>B) </a:t>
            </a:r>
            <a:r>
              <a:rPr lang="en-US" sz="2400" b="1" strike="noStrike" spc="-7">
                <a:solidFill>
                  <a:srgbClr val="000000"/>
                </a:solidFill>
                <a:latin typeface="Symbol"/>
              </a:rPr>
              <a:t></a:t>
            </a:r>
            <a:r>
              <a:rPr lang="en-US" sz="2400" b="1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Arial"/>
              </a:rPr>
              <a:t>C </a:t>
            </a:r>
            <a:r>
              <a:rPr lang="en-US" sz="2400" b="1" strike="noStrike" spc="-7">
                <a:solidFill>
                  <a:srgbClr val="000000"/>
                </a:solidFill>
                <a:latin typeface="Symbol"/>
              </a:rPr>
              <a:t></a:t>
            </a:r>
            <a:r>
              <a:rPr lang="en-US" sz="2400" b="1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spc="-7">
                <a:solidFill>
                  <a:srgbClr val="000000"/>
                </a:solidFill>
                <a:latin typeface="Symbol"/>
              </a:rPr>
              <a:t></a:t>
            </a:r>
            <a:r>
              <a:rPr lang="en-US" sz="2400" b="1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Arial"/>
              </a:rPr>
              <a:t>(B </a:t>
            </a:r>
            <a:r>
              <a:rPr lang="en-US" sz="2400" b="1" strike="noStrike" spc="-7">
                <a:solidFill>
                  <a:srgbClr val="000000"/>
                </a:solidFill>
                <a:latin typeface="Symbol"/>
              </a:rPr>
              <a:t></a:t>
            </a:r>
            <a:r>
              <a:rPr lang="en-US" sz="2400" b="1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2">
                <a:solidFill>
                  <a:srgbClr val="000000"/>
                </a:solidFill>
                <a:latin typeface="Arial"/>
              </a:rPr>
              <a:t>C)  </a:t>
            </a:r>
            <a:r>
              <a:rPr lang="en-US" sz="2400" b="1" strike="noStrike" spc="-7">
                <a:solidFill>
                  <a:srgbClr val="000000"/>
                </a:solidFill>
                <a:latin typeface="Arial"/>
              </a:rPr>
              <a:t>Associative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 Laws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70" name="CustomShape 7"/>
          <p:cNvSpPr/>
          <p:nvPr/>
        </p:nvSpPr>
        <p:spPr>
          <a:xfrm>
            <a:off x="1366920" y="6153480"/>
            <a:ext cx="126720" cy="3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`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71" name="CustomShape 8"/>
          <p:cNvSpPr/>
          <p:nvPr/>
        </p:nvSpPr>
        <p:spPr>
          <a:xfrm>
            <a:off x="1366920" y="5421960"/>
            <a:ext cx="5877867" cy="1133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12065">
              <a:spcBef>
                <a:spcPts val="99"/>
              </a:spcBef>
              <a:tabLst>
                <a:tab pos="594360" algn="l"/>
              </a:tabLst>
            </a:pPr>
            <a:r>
              <a:rPr lang="en-US" sz="2400" b="1" strike="noStrike" spc="-7" dirty="0">
                <a:solidFill>
                  <a:srgbClr val="000000"/>
                </a:solidFill>
                <a:latin typeface="Times New Roman"/>
              </a:rPr>
              <a:t>3.</a:t>
            </a:r>
            <a:r>
              <a:rPr lang="en-US" sz="2400" b="1" spc="-7" dirty="0">
                <a:solidFill>
                  <a:srgbClr val="000000"/>
                </a:solidFill>
                <a:latin typeface="Arial"/>
              </a:rPr>
              <a:t>        </a:t>
            </a: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spc="-7" dirty="0">
                <a:solidFill>
                  <a:srgbClr val="000000"/>
                </a:solidFill>
                <a:latin typeface="Symbol"/>
              </a:rPr>
              <a:t></a:t>
            </a:r>
            <a:r>
              <a:rPr lang="en-US" sz="2400" b="1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(B 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C) </a:t>
            </a:r>
            <a:r>
              <a:rPr lang="en-US" sz="2400" b="1" strike="noStrike" spc="-7" dirty="0">
                <a:solidFill>
                  <a:srgbClr val="000000"/>
                </a:solidFill>
                <a:latin typeface="Symbol"/>
              </a:rPr>
              <a:t></a:t>
            </a:r>
            <a:r>
              <a:rPr lang="en-US" sz="2400" b="1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(A </a:t>
            </a:r>
            <a:r>
              <a:rPr lang="en-US" sz="2400" b="1" strike="noStrike" spc="-7" dirty="0">
                <a:solidFill>
                  <a:srgbClr val="000000"/>
                </a:solidFill>
                <a:latin typeface="Symbol"/>
              </a:rPr>
              <a:t></a:t>
            </a:r>
            <a:r>
              <a:rPr lang="en-US" sz="2400" b="1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B) 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(A </a:t>
            </a:r>
            <a:r>
              <a:rPr lang="en-US" sz="2400" b="1" strike="noStrike" spc="-7" dirty="0">
                <a:solidFill>
                  <a:srgbClr val="000000"/>
                </a:solidFill>
                <a:latin typeface="Symbol"/>
              </a:rPr>
              <a:t></a:t>
            </a:r>
            <a:r>
              <a:rPr lang="en-US" sz="2400" b="1" strike="noStrike" spc="-3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2" dirty="0">
                <a:solidFill>
                  <a:srgbClr val="000000"/>
                </a:solidFill>
                <a:latin typeface="Arial"/>
              </a:rPr>
              <a:t>C)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2065">
              <a:spcBef>
                <a:spcPts val="99"/>
              </a:spcBef>
              <a:tabLst>
                <a:tab pos="594360" algn="l"/>
              </a:tabLst>
            </a:pPr>
            <a:r>
              <a:rPr lang="en-US" sz="2400" b="1" spc="-7" dirty="0">
                <a:solidFill>
                  <a:srgbClr val="000000"/>
                </a:solidFill>
                <a:latin typeface="Arial"/>
              </a:rPr>
              <a:t>          </a:t>
            </a: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(B </a:t>
            </a:r>
            <a:r>
              <a:rPr lang="en-US" sz="2400" b="1" strike="noStrike" spc="-7" dirty="0">
                <a:solidFill>
                  <a:srgbClr val="000000"/>
                </a:solidFill>
                <a:latin typeface="Symbol"/>
              </a:rPr>
              <a:t></a:t>
            </a:r>
            <a:r>
              <a:rPr lang="en-US" sz="2400" b="1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C) </a:t>
            </a:r>
            <a:r>
              <a:rPr lang="en-US" sz="2400" b="1" strike="noStrike" spc="-7" dirty="0">
                <a:solidFill>
                  <a:srgbClr val="000000"/>
                </a:solidFill>
                <a:latin typeface="Symbol"/>
              </a:rPr>
              <a:t></a:t>
            </a:r>
            <a:r>
              <a:rPr lang="en-US" sz="2400" b="1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(A 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sz="2400" b="1" strike="noStrike" spc="-12" dirty="0">
                <a:solidFill>
                  <a:srgbClr val="000000"/>
                </a:solidFill>
                <a:latin typeface="Arial"/>
              </a:rPr>
              <a:t>B) </a:t>
            </a:r>
            <a:r>
              <a:rPr lang="en-US" sz="2400" b="1" strike="noStrike" spc="-7" dirty="0">
                <a:solidFill>
                  <a:srgbClr val="000000"/>
                </a:solidFill>
                <a:latin typeface="Symbol"/>
              </a:rPr>
              <a:t></a:t>
            </a:r>
            <a:r>
              <a:rPr lang="en-US" sz="2400" b="1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7" dirty="0">
                <a:solidFill>
                  <a:srgbClr val="000000"/>
                </a:solidFill>
                <a:latin typeface="Arial"/>
              </a:rPr>
              <a:t>(A 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b="1" strike="noStrike" spc="-75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1" strike="noStrike" spc="-12" dirty="0">
                <a:solidFill>
                  <a:srgbClr val="000000"/>
                </a:solidFill>
                <a:latin typeface="Arial"/>
              </a:rPr>
              <a:t>C)</a:t>
            </a:r>
            <a:endParaRPr lang="en-US" sz="2400" b="0" strike="noStrike" spc="-1">
              <a:latin typeface="Arial"/>
            </a:endParaRPr>
          </a:p>
          <a:p>
            <a:pPr marL="926465">
              <a:lnSpc>
                <a:spcPct val="100000"/>
              </a:lnSpc>
              <a:tabLst>
                <a:tab pos="59436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Distributive</a:t>
            </a:r>
            <a:r>
              <a:rPr lang="en-US" sz="2400" b="1" strike="noStrike" spc="-2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1" strike="noStrike" spc="4" dirty="0">
                <a:solidFill>
                  <a:srgbClr val="000000"/>
                </a:solidFill>
                <a:latin typeface="Arial"/>
              </a:rPr>
              <a:t>Laws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72" name="CustomShape 9"/>
          <p:cNvSpPr/>
          <p:nvPr/>
        </p:nvSpPr>
        <p:spPr>
          <a:xfrm>
            <a:off x="9894600" y="6345720"/>
            <a:ext cx="19584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200" b="0" strike="noStrike" spc="-7">
                <a:solidFill>
                  <a:srgbClr val="888888"/>
                </a:solidFill>
                <a:latin typeface="Arial"/>
              </a:rPr>
              <a:t>22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1"/>
          <p:cNvSpPr txBox="1"/>
          <p:nvPr/>
        </p:nvSpPr>
        <p:spPr>
          <a:xfrm>
            <a:off x="812880" y="474120"/>
            <a:ext cx="930276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8.Another Boolean Algebra</a:t>
            </a:r>
            <a:r>
              <a:rPr lang="en-US" sz="4400" b="1" strike="noStrike" spc="-37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(Contd.):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CustomShape 15"/>
          <p:cNvSpPr/>
          <p:nvPr/>
        </p:nvSpPr>
        <p:spPr>
          <a:xfrm>
            <a:off x="9869040" y="6360120"/>
            <a:ext cx="246600" cy="18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8160">
              <a:lnSpc>
                <a:spcPts val="1426"/>
              </a:lnSpc>
            </a:pPr>
            <a:fld id="{81AC5B2A-F612-448C-BFBB-7C46A59463E0}" type="slidenum">
              <a:rPr lang="en-US" sz="1200" b="0" strike="noStrike" spc="-7">
                <a:solidFill>
                  <a:srgbClr val="888888"/>
                </a:solidFill>
                <a:latin typeface="Arial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805EE-4963-2F37-0F5D-D3E50CC4E5C3}"/>
              </a:ext>
            </a:extLst>
          </p:cNvPr>
          <p:cNvSpPr txBox="1"/>
          <p:nvPr/>
        </p:nvSpPr>
        <p:spPr>
          <a:xfrm>
            <a:off x="853787" y="1130877"/>
            <a:ext cx="9627177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ea typeface="Roboto"/>
                <a:cs typeface="Roboto"/>
              </a:rPr>
              <a:t>Identity Law                                  </a:t>
            </a:r>
            <a:r>
              <a:rPr lang="en-US" sz="2400" b="1" dirty="0">
                <a:latin typeface="Times New Roman"/>
                <a:ea typeface="Roboto"/>
                <a:cs typeface="Times New Roman"/>
              </a:rPr>
              <a:t>Negation Law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A + 0 = A                                         </a:t>
            </a:r>
            <a:r>
              <a:rPr lang="en-US" sz="2400" dirty="0">
                <a:latin typeface="Arial"/>
                <a:ea typeface="+mn-lt"/>
                <a:cs typeface="+mn-lt"/>
              </a:rPr>
              <a:t>low = high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A . 1 = A                                          </a:t>
            </a:r>
            <a:r>
              <a:rPr lang="en-US" sz="2400" dirty="0">
                <a:latin typeface="Arial"/>
                <a:ea typeface="+mn-lt"/>
                <a:cs typeface="+mn-lt"/>
              </a:rPr>
              <a:t>( 0 = 1 )</a:t>
            </a:r>
            <a:endParaRPr lang="en-US" dirty="0">
              <a:latin typeface="Times New Roman"/>
            </a:endParaRPr>
          </a:p>
          <a:p>
            <a:endParaRPr lang="en-US" sz="2400" dirty="0">
              <a:latin typeface="Times New Roman"/>
              <a:ea typeface="Roboto"/>
              <a:cs typeface="Arial"/>
            </a:endParaRPr>
          </a:p>
          <a:p>
            <a:r>
              <a:rPr lang="en-US" sz="2400" b="1" dirty="0">
                <a:latin typeface="Times New Roman"/>
                <a:ea typeface="Roboto"/>
                <a:cs typeface="Roboto"/>
              </a:rPr>
              <a:t>Idempotent Law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A + A = A 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A . A = A 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sz="2400" b="1" dirty="0">
              <a:latin typeface="Times New Roman"/>
              <a:cs typeface="Arial"/>
            </a:endParaRPr>
          </a:p>
          <a:p>
            <a:r>
              <a:rPr lang="en-US" sz="2400" b="1" dirty="0">
                <a:latin typeface="Times New Roman"/>
                <a:cs typeface="Times New Roman"/>
              </a:rPr>
              <a:t>Complement Law</a:t>
            </a:r>
          </a:p>
          <a:p>
            <a:r>
              <a:rPr lang="en-US" sz="2400" dirty="0">
                <a:latin typeface="Times New Roman"/>
                <a:cs typeface="Times New Roman"/>
              </a:rPr>
              <a:t>A . A = 0  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A + A = 1 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2C8CDB-98FB-C7F2-5765-4BECC0EDCA08}"/>
              </a:ext>
            </a:extLst>
          </p:cNvPr>
          <p:cNvCxnSpPr/>
          <p:nvPr/>
        </p:nvCxnSpPr>
        <p:spPr>
          <a:xfrm flipV="1">
            <a:off x="1395845" y="4812722"/>
            <a:ext cx="213014" cy="346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1AAEB3-2078-9555-D0CD-50FD7B4784DC}"/>
              </a:ext>
            </a:extLst>
          </p:cNvPr>
          <p:cNvCxnSpPr>
            <a:cxnSpLocks/>
          </p:cNvCxnSpPr>
          <p:nvPr/>
        </p:nvCxnSpPr>
        <p:spPr>
          <a:xfrm flipV="1">
            <a:off x="5405004" y="1877290"/>
            <a:ext cx="213014" cy="346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C7A11B-9536-C4F9-0FF5-AE7F3E5387FD}"/>
              </a:ext>
            </a:extLst>
          </p:cNvPr>
          <p:cNvCxnSpPr>
            <a:cxnSpLocks/>
          </p:cNvCxnSpPr>
          <p:nvPr/>
        </p:nvCxnSpPr>
        <p:spPr>
          <a:xfrm>
            <a:off x="5275118" y="1586345"/>
            <a:ext cx="464128" cy="519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F92AF2-BAF5-3C74-1A50-D853C2420CF0}"/>
              </a:ext>
            </a:extLst>
          </p:cNvPr>
          <p:cNvSpPr txBox="1"/>
          <p:nvPr/>
        </p:nvSpPr>
        <p:spPr>
          <a:xfrm>
            <a:off x="5134841" y="2632363"/>
            <a:ext cx="5264725" cy="34368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/>
              </a:rPr>
              <a:t>Double Negation Law</a:t>
            </a:r>
            <a:endParaRPr lang="en-US"/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A = A</a:t>
            </a:r>
            <a:r>
              <a:rPr lang="en-US" sz="2400" dirty="0">
                <a:ea typeface="+mn-lt"/>
                <a:cs typeface="+mn-lt"/>
              </a:rPr>
              <a:t> </a:t>
            </a:r>
          </a:p>
          <a:p>
            <a:endParaRPr lang="en-US" sz="2400" dirty="0">
              <a:cs typeface="Arial"/>
            </a:endParaRPr>
          </a:p>
          <a:p>
            <a:r>
              <a:rPr lang="en-US" sz="2400" b="1" dirty="0">
                <a:latin typeface="Times New Roman"/>
                <a:cs typeface="Arial"/>
              </a:rPr>
              <a:t>Domination Law</a:t>
            </a:r>
          </a:p>
          <a:p>
            <a:pPr marL="12065">
              <a:spcBef>
                <a:spcPts val="805"/>
              </a:spcBef>
            </a:pPr>
            <a:r>
              <a:rPr lang="en-US" sz="2400" dirty="0">
                <a:latin typeface="Times New Roman"/>
                <a:cs typeface="Times New Roman"/>
              </a:rPr>
              <a:t>A + high = high          A . low = low</a:t>
            </a:r>
            <a:endParaRPr lang="en-US" sz="2400" dirty="0">
              <a:ea typeface="+mn-lt"/>
              <a:cs typeface="+mn-lt"/>
            </a:endParaRPr>
          </a:p>
          <a:p>
            <a:pPr marL="12065">
              <a:spcBef>
                <a:spcPts val="805"/>
              </a:spcBef>
            </a:pPr>
            <a:r>
              <a:rPr lang="en-US" sz="2400" dirty="0">
                <a:latin typeface="Times New Roman"/>
                <a:cs typeface="Times New Roman"/>
              </a:rPr>
              <a:t>(A + 1 = 1)                 A . 0 =0</a:t>
            </a:r>
          </a:p>
          <a:p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974CEE-D0E6-C92D-33ED-7F9E873A647C}"/>
              </a:ext>
            </a:extLst>
          </p:cNvPr>
          <p:cNvGrpSpPr/>
          <p:nvPr/>
        </p:nvGrpSpPr>
        <p:grpSpPr>
          <a:xfrm>
            <a:off x="5223163" y="3158835"/>
            <a:ext cx="213014" cy="90053"/>
            <a:chOff x="3456708" y="5254335"/>
            <a:chExt cx="213014" cy="9005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B891DF0-D09D-A768-F839-E454B5365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6708" y="5254335"/>
              <a:ext cx="213014" cy="3463"/>
            </a:xfrm>
            <a:prstGeom prst="straightConnector1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BDD557-0032-8603-7EC1-BE9A5843F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6708" y="5340925"/>
              <a:ext cx="213014" cy="3463"/>
            </a:xfrm>
            <a:prstGeom prst="straightConnector1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3171E4C-DAE7-F0DD-9694-0084F02E4913}"/>
              </a:ext>
            </a:extLst>
          </p:cNvPr>
          <p:cNvSpPr txBox="1"/>
          <p:nvPr/>
        </p:nvSpPr>
        <p:spPr>
          <a:xfrm>
            <a:off x="3125932" y="5299364"/>
            <a:ext cx="594792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Absorption Law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A + (A .B) = A</a:t>
            </a:r>
            <a:endParaRPr lang="en-US" sz="2400"/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A . (A + B) = A</a:t>
            </a:r>
            <a:endParaRPr lang="en-US" sz="2400" dirty="0"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916920" y="626400"/>
            <a:ext cx="653499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 anchor="t">
            <a:noAutofit/>
          </a:bodyPr>
          <a:lstStyle/>
          <a:p>
            <a:pPr marL="12065">
              <a:spcBef>
                <a:spcPts val="105"/>
              </a:spcBef>
            </a:pPr>
            <a:r>
              <a:rPr lang="en-US" sz="3600" b="1" strike="noStrike" spc="-35" dirty="0">
                <a:solidFill>
                  <a:srgbClr val="000000"/>
                </a:solidFill>
                <a:latin typeface="Times New Roman"/>
              </a:rPr>
              <a:t>9. </a:t>
            </a:r>
            <a:r>
              <a:rPr lang="en-US" sz="3600" b="1" strike="noStrike" spc="-35" dirty="0" err="1">
                <a:solidFill>
                  <a:srgbClr val="000000"/>
                </a:solidFill>
                <a:latin typeface="Times New Roman"/>
              </a:rPr>
              <a:t>DeMorgan’s</a:t>
            </a:r>
            <a:r>
              <a:rPr lang="en-US" sz="3600" b="1" strike="noStrike" spc="-86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Law 1</a:t>
            </a:r>
            <a:r>
              <a:rPr lang="en-US" sz="3600" b="1" spc="-1" dirty="0">
                <a:solidFill>
                  <a:srgbClr val="000000"/>
                </a:solidFill>
                <a:latin typeface="Times New Roman"/>
              </a:rPr>
              <a:t> </a:t>
            </a:r>
            <a:endParaRPr lang="en-US" sz="36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3551400" y="4054320"/>
            <a:ext cx="5553720" cy="14468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3"/>
          <p:cNvSpPr/>
          <p:nvPr/>
        </p:nvSpPr>
        <p:spPr>
          <a:xfrm>
            <a:off x="2179175" y="2287031"/>
            <a:ext cx="5939280" cy="15530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TextShape 4"/>
          <p:cNvSpPr txBox="1"/>
          <p:nvPr/>
        </p:nvSpPr>
        <p:spPr>
          <a:xfrm>
            <a:off x="11053440" y="6445440"/>
            <a:ext cx="24660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2E96C2B3-236E-4241-9F51-B4D46487C57E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2E70E-3909-CFAF-E432-0AAF63A3452A}"/>
              </a:ext>
            </a:extLst>
          </p:cNvPr>
          <p:cNvSpPr txBox="1"/>
          <p:nvPr/>
        </p:nvSpPr>
        <p:spPr>
          <a:xfrm>
            <a:off x="1809750" y="1965613"/>
            <a:ext cx="32636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</a:rPr>
              <a:t>A+B = A .B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B104F4-D9DA-B7BE-B4EF-5D19D9FC7C49}"/>
              </a:ext>
            </a:extLst>
          </p:cNvPr>
          <p:cNvGrpSpPr/>
          <p:nvPr/>
        </p:nvGrpSpPr>
        <p:grpSpPr>
          <a:xfrm>
            <a:off x="1932709" y="1963881"/>
            <a:ext cx="1208810" cy="8660"/>
            <a:chOff x="1846118" y="1955222"/>
            <a:chExt cx="1208810" cy="866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BF52508-8E7D-2E05-8413-B0046D806781}"/>
                </a:ext>
              </a:extLst>
            </p:cNvPr>
            <p:cNvCxnSpPr>
              <a:cxnSpLocks/>
            </p:cNvCxnSpPr>
            <p:nvPr/>
          </p:nvCxnSpPr>
          <p:spPr>
            <a:xfrm>
              <a:off x="1846118" y="1958686"/>
              <a:ext cx="559378" cy="5196"/>
            </a:xfrm>
            <a:prstGeom prst="straightConnector1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0A898D4-C481-7A3E-5B5E-0F10965CC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8845" y="1955222"/>
              <a:ext cx="195697" cy="3463"/>
            </a:xfrm>
            <a:prstGeom prst="straightConnector1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A083CB3-4946-4A4C-3EC0-35EAA038C27C}"/>
                </a:ext>
              </a:extLst>
            </p:cNvPr>
            <p:cNvCxnSpPr>
              <a:cxnSpLocks/>
            </p:cNvCxnSpPr>
            <p:nvPr/>
          </p:nvCxnSpPr>
          <p:spPr>
            <a:xfrm>
              <a:off x="2859232" y="1958686"/>
              <a:ext cx="195696" cy="5196"/>
            </a:xfrm>
            <a:prstGeom prst="straightConnector1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916920" y="626400"/>
            <a:ext cx="572796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 anchor="t">
            <a:noAutofit/>
          </a:bodyPr>
          <a:lstStyle/>
          <a:p>
            <a:pPr marL="12065">
              <a:spcBef>
                <a:spcPts val="105"/>
              </a:spcBef>
            </a:pPr>
            <a:r>
              <a:rPr lang="en-US" sz="3600" b="1" spc="-35" dirty="0">
                <a:solidFill>
                  <a:srgbClr val="000000"/>
                </a:solidFill>
                <a:latin typeface="Times New Roman"/>
              </a:rPr>
              <a:t>10. </a:t>
            </a:r>
            <a:r>
              <a:rPr lang="en-US" sz="3600" b="1" spc="-35" dirty="0" err="1">
                <a:solidFill>
                  <a:srgbClr val="000000"/>
                </a:solidFill>
                <a:latin typeface="Times New Roman"/>
              </a:rPr>
              <a:t>DeMorgan’s</a:t>
            </a:r>
            <a:r>
              <a:rPr lang="en-US" sz="3600" b="1" strike="noStrike" spc="-11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Law 2</a:t>
            </a:r>
            <a:endParaRPr lang="en-US" sz="36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2146680" y="1921320"/>
            <a:ext cx="5221800" cy="1467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3"/>
          <p:cNvSpPr/>
          <p:nvPr/>
        </p:nvSpPr>
        <p:spPr>
          <a:xfrm>
            <a:off x="3125880" y="4152960"/>
            <a:ext cx="6156720" cy="1214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TextShape 4"/>
          <p:cNvSpPr txBox="1"/>
          <p:nvPr/>
        </p:nvSpPr>
        <p:spPr>
          <a:xfrm>
            <a:off x="11053440" y="6445440"/>
            <a:ext cx="24660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3C32A7A6-C058-4026-B8BD-0102639975A1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66C75-9B37-BAC8-DABC-91B1C71880CA}"/>
              </a:ext>
            </a:extLst>
          </p:cNvPr>
          <p:cNvSpPr txBox="1"/>
          <p:nvPr/>
        </p:nvSpPr>
        <p:spPr>
          <a:xfrm>
            <a:off x="2112818" y="1714500"/>
            <a:ext cx="31164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</a:rPr>
              <a:t>A.B = A+B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226D98-F2E5-F696-D033-71FF2E9A43B5}"/>
              </a:ext>
            </a:extLst>
          </p:cNvPr>
          <p:cNvGrpSpPr/>
          <p:nvPr/>
        </p:nvGrpSpPr>
        <p:grpSpPr>
          <a:xfrm>
            <a:off x="2235778" y="1782040"/>
            <a:ext cx="1148196" cy="8660"/>
            <a:chOff x="1906732" y="1955222"/>
            <a:chExt cx="1148196" cy="866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91068A0-EE64-9C00-69C5-38D1F4620191}"/>
                </a:ext>
              </a:extLst>
            </p:cNvPr>
            <p:cNvCxnSpPr>
              <a:cxnSpLocks/>
            </p:cNvCxnSpPr>
            <p:nvPr/>
          </p:nvCxnSpPr>
          <p:spPr>
            <a:xfrm>
              <a:off x="1906732" y="1958686"/>
              <a:ext cx="464128" cy="5196"/>
            </a:xfrm>
            <a:prstGeom prst="straightConnector1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0CE16C-C3F4-245A-6232-103E0A5CC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8845" y="1955222"/>
              <a:ext cx="195697" cy="3463"/>
            </a:xfrm>
            <a:prstGeom prst="straightConnector1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2862D8B-5266-0A78-76A7-F1F11A7E4344}"/>
                </a:ext>
              </a:extLst>
            </p:cNvPr>
            <p:cNvCxnSpPr>
              <a:cxnSpLocks/>
            </p:cNvCxnSpPr>
            <p:nvPr/>
          </p:nvCxnSpPr>
          <p:spPr>
            <a:xfrm>
              <a:off x="2859232" y="1958686"/>
              <a:ext cx="195696" cy="5196"/>
            </a:xfrm>
            <a:prstGeom prst="straightConnector1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796680" y="2202480"/>
            <a:ext cx="9800280" cy="1296720"/>
          </a:xfrm>
          <a:prstGeom prst="rect">
            <a:avLst/>
          </a:prstGeom>
          <a:noFill/>
          <a:ln>
            <a:noFill/>
          </a:ln>
        </p:spPr>
        <p:txBody>
          <a:bodyPr lIns="0" tIns="89640" rIns="0" bIns="0" anchor="t">
            <a:noAutofit/>
          </a:bodyPr>
          <a:lstStyle/>
          <a:p>
            <a:pPr marL="12065">
              <a:lnSpc>
                <a:spcPts val="4751"/>
              </a:lnSpc>
              <a:spcBef>
                <a:spcPts val="706"/>
              </a:spcBef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en-US" sz="44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 Question1 : NAND and NOR gates are</a:t>
            </a:r>
            <a:r>
              <a:rPr lang="en-US" sz="4400" b="1" strike="noStrike" spc="-14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called</a:t>
            </a:r>
            <a:r>
              <a:rPr lang="en-US" sz="4400" b="1" spc="-1" dirty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 universal gates,</a:t>
            </a:r>
            <a:r>
              <a:rPr lang="en-US" sz="4400" b="1" strike="noStrike" spc="-7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why?</a:t>
            </a: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7" name="TextShape 2"/>
          <p:cNvSpPr txBox="1"/>
          <p:nvPr/>
        </p:nvSpPr>
        <p:spPr>
          <a:xfrm>
            <a:off x="11053440" y="6445440"/>
            <a:ext cx="24660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155EC607-3413-41DD-A238-ACD7A856BDB6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916920" y="626400"/>
            <a:ext cx="677880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 anchor="t">
            <a:noAutofit/>
          </a:bodyPr>
          <a:lstStyle/>
          <a:p>
            <a:pPr marL="12065">
              <a:spcBef>
                <a:spcPts val="105"/>
              </a:spcBef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12.</a:t>
            </a:r>
            <a:r>
              <a:rPr lang="en-US" sz="3600" b="1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Precedence of</a:t>
            </a:r>
            <a:r>
              <a:rPr lang="en-US" sz="3600" b="1" strike="noStrike" spc="-8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operators</a:t>
            </a:r>
            <a:endParaRPr lang="en-US" sz="36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11053440" y="6445440"/>
            <a:ext cx="24660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5B3E4C22-76B1-4708-8591-C99DBC4C1FC5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916920" y="1804320"/>
            <a:ext cx="10303920" cy="27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0840" rIns="0" bIns="0">
            <a:spAutoFit/>
          </a:bodyPr>
          <a:lstStyle/>
          <a:p>
            <a:pPr marL="241200" indent="-228960">
              <a:lnSpc>
                <a:spcPts val="3019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As with normal </a:t>
            </a:r>
            <a:r>
              <a:rPr lang="en-US" sz="2800" b="0" strike="noStrike" spc="-12">
                <a:solidFill>
                  <a:srgbClr val="000000"/>
                </a:solidFill>
                <a:latin typeface="Times New Roman"/>
              </a:rPr>
              <a:t>mathematics 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when working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out the 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value of a function  it is very important to do it in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 right</a:t>
            </a:r>
            <a:r>
              <a:rPr lang="en-US" sz="2800" b="0" strike="noStrike" spc="-26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32">
                <a:solidFill>
                  <a:srgbClr val="000000"/>
                </a:solidFill>
                <a:latin typeface="Times New Roman"/>
              </a:rPr>
              <a:t>order.</a:t>
            </a:r>
            <a:endParaRPr lang="en-US" sz="2800" b="0" strike="noStrike" spc="-1">
              <a:latin typeface="Arial"/>
            </a:endParaRPr>
          </a:p>
          <a:p>
            <a:pPr marL="241200" indent="-22896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  <a:tab pos="1212840" algn="l"/>
                <a:tab pos="2251080" algn="l"/>
              </a:tabLst>
            </a:pP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NOT	AND	</a:t>
            </a:r>
            <a:r>
              <a:rPr lang="en-US" sz="2800" b="0" strike="noStrike" spc="-12">
                <a:solidFill>
                  <a:srgbClr val="000000"/>
                </a:solidFill>
                <a:latin typeface="Times New Roman"/>
              </a:rPr>
              <a:t>OR</a:t>
            </a:r>
            <a:endParaRPr lang="en-US" sz="2800" b="0" strike="noStrike" spc="-1">
              <a:latin typeface="Arial"/>
            </a:endParaRPr>
          </a:p>
          <a:p>
            <a:pPr marL="241200" indent="-22896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Parenthesis (brackets) override in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normal</a:t>
            </a:r>
            <a:r>
              <a:rPr lang="en-US" sz="2800" b="0" strike="noStrike" spc="-2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52">
                <a:solidFill>
                  <a:srgbClr val="000000"/>
                </a:solidFill>
                <a:latin typeface="Times New Roman"/>
              </a:rPr>
              <a:t>way.</a:t>
            </a:r>
            <a:endParaRPr lang="en-US" sz="2800" b="0" strike="noStrike" spc="-1">
              <a:latin typeface="Arial"/>
            </a:endParaRPr>
          </a:p>
          <a:p>
            <a:pPr marL="241200" indent="-228960">
              <a:lnSpc>
                <a:spcPts val="3019"/>
              </a:lnSpc>
              <a:spcBef>
                <a:spcPts val="1046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When a bar goes above more than 1 symbol it becomes a bracket that  reverses.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4393080" y="4085280"/>
            <a:ext cx="222264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-7">
                <a:solidFill>
                  <a:srgbClr val="000000"/>
                </a:solidFill>
                <a:latin typeface="Arial"/>
              </a:rPr>
              <a:t>Example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6. F=</a:t>
            </a:r>
            <a:r>
              <a:rPr lang="en-US" sz="1800" b="0" strike="noStrike" spc="-17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A+B.C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4393080" y="4655520"/>
            <a:ext cx="442188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100" b="0" strike="noStrike" spc="-7">
                <a:solidFill>
                  <a:srgbClr val="000000"/>
                </a:solidFill>
                <a:latin typeface="Arial"/>
              </a:rPr>
              <a:t>Example </a:t>
            </a: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7. F= A .B + </a:t>
            </a:r>
            <a:r>
              <a:rPr lang="en-US" sz="2100" b="0" strike="noStrike" spc="-7">
                <a:solidFill>
                  <a:srgbClr val="000000"/>
                </a:solidFill>
                <a:latin typeface="Arial"/>
              </a:rPr>
              <a:t>(C </a:t>
            </a: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+A)</a:t>
            </a:r>
            <a:r>
              <a:rPr lang="en-US" sz="2100" b="0" strike="noStrike" spc="-29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.D+E+G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5947560" y="4059000"/>
            <a:ext cx="342720" cy="36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noFill/>
          <a:ln w="288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4"/>
          <p:cNvSpPr/>
          <p:nvPr/>
        </p:nvSpPr>
        <p:spPr>
          <a:xfrm>
            <a:off x="4393080" y="1570320"/>
            <a:ext cx="216432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-7">
                <a:solidFill>
                  <a:srgbClr val="000000"/>
                </a:solidFill>
                <a:latin typeface="Arial"/>
              </a:rPr>
              <a:t>Example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1. F=</a:t>
            </a:r>
            <a:r>
              <a:rPr lang="en-US" sz="1800" b="0" strike="noStrike" spc="-185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A.B.C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40"/>
              </a:spcBef>
            </a:pPr>
            <a:r>
              <a:rPr lang="en-US" sz="1800" b="0" strike="noStrike" spc="-7">
                <a:solidFill>
                  <a:srgbClr val="000000"/>
                </a:solidFill>
                <a:latin typeface="Arial"/>
              </a:rPr>
              <a:t>Example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2. F=</a:t>
            </a:r>
            <a:r>
              <a:rPr lang="en-US" sz="1800" b="0" strike="noStrike" spc="-92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C.A.B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3204720" y="1559880"/>
            <a:ext cx="69876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-7">
                <a:solidFill>
                  <a:srgbClr val="000000"/>
                </a:solidFill>
                <a:latin typeface="Arial"/>
              </a:rPr>
              <a:t>Where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6" name="CustomShape 6"/>
          <p:cNvSpPr/>
          <p:nvPr/>
        </p:nvSpPr>
        <p:spPr>
          <a:xfrm>
            <a:off x="3204720" y="2108520"/>
            <a:ext cx="464400" cy="30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 algn="just"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-7">
                <a:solidFill>
                  <a:srgbClr val="000000"/>
                </a:solidFill>
                <a:latin typeface="Arial"/>
              </a:rPr>
              <a:t>A=1  B=1  C=0 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D=1  </a:t>
            </a:r>
            <a:r>
              <a:rPr lang="en-US" sz="1800" b="0" strike="noStrike" spc="-7">
                <a:solidFill>
                  <a:srgbClr val="000000"/>
                </a:solidFill>
                <a:latin typeface="Arial"/>
              </a:rPr>
              <a:t>E=0 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G</a:t>
            </a:r>
            <a:r>
              <a:rPr lang="en-US" sz="1800" b="0" strike="noStrike" spc="4">
                <a:solidFill>
                  <a:srgbClr val="000000"/>
                </a:solidFill>
                <a:latin typeface="Arial"/>
              </a:rPr>
              <a:t>=</a:t>
            </a:r>
            <a:r>
              <a:rPr lang="en-US" sz="1800" b="0" strike="noStrike" spc="-7">
                <a:solidFill>
                  <a:srgbClr val="000000"/>
                </a:solidFill>
                <a:latin typeface="Arial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3204720" y="4029120"/>
            <a:ext cx="99972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-7">
                <a:solidFill>
                  <a:srgbClr val="000000"/>
                </a:solidFill>
                <a:latin typeface="Arial"/>
              </a:rPr>
              <a:t>Evaluate  these  </a:t>
            </a:r>
            <a:r>
              <a:rPr lang="en-US" sz="1800" b="0" strike="noStrike" spc="-12">
                <a:solidFill>
                  <a:srgbClr val="000000"/>
                </a:solidFill>
                <a:latin typeface="Arial"/>
              </a:rPr>
              <a:t>e</a:t>
            </a:r>
            <a:r>
              <a:rPr lang="en-US" sz="1800" b="0" strike="noStrike" spc="-15">
                <a:solidFill>
                  <a:srgbClr val="000000"/>
                </a:solidFill>
                <a:latin typeface="Arial"/>
              </a:rPr>
              <a:t>x</a:t>
            </a:r>
            <a:r>
              <a:rPr lang="en-US" sz="1800" b="0" strike="noStrike" spc="-12">
                <a:solidFill>
                  <a:srgbClr val="000000"/>
                </a:solidFill>
                <a:latin typeface="Arial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</a:t>
            </a:r>
            <a:r>
              <a:rPr lang="en-US" sz="1800" b="0" strike="noStrike" spc="-12">
                <a:solidFill>
                  <a:srgbClr val="000000"/>
                </a:solidFill>
                <a:latin typeface="Arial"/>
              </a:rPr>
              <a:t>p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</a:t>
            </a:r>
            <a:r>
              <a:rPr lang="en-US" sz="1800" b="0" strike="noStrike" spc="-15">
                <a:solidFill>
                  <a:srgbClr val="000000"/>
                </a:solidFill>
                <a:latin typeface="Arial"/>
              </a:rPr>
              <a:t>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8" name="CustomShape 8"/>
          <p:cNvSpPr/>
          <p:nvPr/>
        </p:nvSpPr>
        <p:spPr>
          <a:xfrm>
            <a:off x="4393080" y="2542320"/>
            <a:ext cx="229248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-7">
                <a:solidFill>
                  <a:srgbClr val="000000"/>
                </a:solidFill>
                <a:latin typeface="Arial"/>
              </a:rPr>
              <a:t>Example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3. F=</a:t>
            </a:r>
            <a:r>
              <a:rPr lang="en-US" sz="1800" b="0" strike="noStrike" spc="-17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A+B+C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4393080" y="3056760"/>
            <a:ext cx="222264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-7">
                <a:solidFill>
                  <a:srgbClr val="000000"/>
                </a:solidFill>
                <a:latin typeface="Arial"/>
              </a:rPr>
              <a:t>Example 4.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F=</a:t>
            </a:r>
            <a:r>
              <a:rPr lang="en-US" sz="1800" b="0" strike="noStrike" spc="-165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A.B+C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40"/>
              </a:spcBef>
            </a:pPr>
            <a:r>
              <a:rPr lang="en-US" sz="1800" b="0" strike="noStrike" spc="-7">
                <a:solidFill>
                  <a:srgbClr val="000000"/>
                </a:solidFill>
                <a:latin typeface="Arial"/>
              </a:rPr>
              <a:t>Example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5. F=</a:t>
            </a:r>
            <a:r>
              <a:rPr lang="en-US" sz="1800" b="0" strike="noStrike" spc="-182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A+B.C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4376880" y="857880"/>
            <a:ext cx="360" cy="514332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31" name="Group 11"/>
          <p:cNvGrpSpPr/>
          <p:nvPr/>
        </p:nvGrpSpPr>
        <p:grpSpPr>
          <a:xfrm>
            <a:off x="3462480" y="4915080"/>
            <a:ext cx="627480" cy="456840"/>
            <a:chOff x="3462480" y="4915080"/>
            <a:chExt cx="627480" cy="456840"/>
          </a:xfrm>
        </p:grpSpPr>
        <p:sp>
          <p:nvSpPr>
            <p:cNvPr id="432" name="CustomShape 12"/>
            <p:cNvSpPr/>
            <p:nvPr/>
          </p:nvSpPr>
          <p:spPr>
            <a:xfrm>
              <a:off x="3462480" y="4915080"/>
              <a:ext cx="627480" cy="456840"/>
            </a:xfrm>
            <a:custGeom>
              <a:avLst/>
              <a:gdLst/>
              <a:ahLst/>
              <a:cxnLst/>
              <a:rect l="l" t="t" r="r" b="b"/>
              <a:pathLst>
                <a:path w="628014" h="457200">
                  <a:moveTo>
                    <a:pt x="470788" y="0"/>
                  </a:moveTo>
                  <a:lnTo>
                    <a:pt x="470788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70788" y="342900"/>
                  </a:lnTo>
                  <a:lnTo>
                    <a:pt x="470788" y="457200"/>
                  </a:lnTo>
                  <a:lnTo>
                    <a:pt x="627888" y="228600"/>
                  </a:lnTo>
                  <a:lnTo>
                    <a:pt x="470788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13"/>
            <p:cNvSpPr/>
            <p:nvPr/>
          </p:nvSpPr>
          <p:spPr>
            <a:xfrm>
              <a:off x="3462480" y="4915080"/>
              <a:ext cx="627480" cy="456840"/>
            </a:xfrm>
            <a:custGeom>
              <a:avLst/>
              <a:gdLst/>
              <a:ahLst/>
              <a:cxnLst/>
              <a:rect l="l" t="t" r="r" b="b"/>
              <a:pathLst>
                <a:path w="628014" h="457200">
                  <a:moveTo>
                    <a:pt x="0" y="114300"/>
                  </a:moveTo>
                  <a:lnTo>
                    <a:pt x="470788" y="114300"/>
                  </a:lnTo>
                  <a:lnTo>
                    <a:pt x="470788" y="0"/>
                  </a:lnTo>
                  <a:lnTo>
                    <a:pt x="627888" y="228600"/>
                  </a:lnTo>
                  <a:lnTo>
                    <a:pt x="470788" y="457200"/>
                  </a:lnTo>
                  <a:lnTo>
                    <a:pt x="470788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4" name="CustomShape 14"/>
          <p:cNvSpPr/>
          <p:nvPr/>
        </p:nvSpPr>
        <p:spPr>
          <a:xfrm>
            <a:off x="6119640" y="2512440"/>
            <a:ext cx="170280" cy="36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0" y="0"/>
                </a:moveTo>
                <a:lnTo>
                  <a:pt x="170687" y="0"/>
                </a:lnTo>
              </a:path>
            </a:pathLst>
          </a:custGeom>
          <a:noFill/>
          <a:ln w="288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15"/>
          <p:cNvSpPr/>
          <p:nvPr/>
        </p:nvSpPr>
        <p:spPr>
          <a:xfrm>
            <a:off x="7285320" y="1407600"/>
            <a:ext cx="152640" cy="8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0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41"/>
              </a:spcBef>
            </a:pPr>
            <a:r>
              <a:rPr lang="en-US" sz="1800" b="0" strike="noStrike" spc="-7">
                <a:solidFill>
                  <a:srgbClr val="FF0000"/>
                </a:solidFill>
                <a:latin typeface="Arial"/>
              </a:rPr>
              <a:t>0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44"/>
              </a:spcBef>
            </a:pPr>
            <a:r>
              <a:rPr lang="en-US" sz="1800" b="0" strike="noStrike" spc="-7">
                <a:solidFill>
                  <a:srgbClr val="FF0000"/>
                </a:solidFill>
                <a:latin typeface="Arial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6" name="TextShape 16"/>
          <p:cNvSpPr txBox="1"/>
          <p:nvPr/>
        </p:nvSpPr>
        <p:spPr>
          <a:xfrm>
            <a:off x="11053440" y="6445440"/>
            <a:ext cx="24660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F42CB0BB-D112-478D-9DD9-ACE06BFBE08C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7" name="CustomShape 17"/>
          <p:cNvSpPr/>
          <p:nvPr/>
        </p:nvSpPr>
        <p:spPr>
          <a:xfrm>
            <a:off x="7255440" y="2538360"/>
            <a:ext cx="15264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-7">
                <a:solidFill>
                  <a:srgbClr val="FF0000"/>
                </a:solidFill>
                <a:latin typeface="Arial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8" name="CustomShape 18"/>
          <p:cNvSpPr/>
          <p:nvPr/>
        </p:nvSpPr>
        <p:spPr>
          <a:xfrm>
            <a:off x="7255440" y="3060000"/>
            <a:ext cx="152640" cy="73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-7">
                <a:solidFill>
                  <a:srgbClr val="FF0000"/>
                </a:solidFill>
                <a:latin typeface="Arial"/>
              </a:rPr>
              <a:t>1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86"/>
              </a:spcBef>
            </a:pPr>
            <a:r>
              <a:rPr lang="en-US" sz="1800" b="0" strike="noStrike" spc="-7">
                <a:solidFill>
                  <a:srgbClr val="FF0000"/>
                </a:solidFill>
                <a:latin typeface="Arial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9" name="CustomShape 19"/>
          <p:cNvSpPr/>
          <p:nvPr/>
        </p:nvSpPr>
        <p:spPr>
          <a:xfrm>
            <a:off x="7231680" y="4031280"/>
            <a:ext cx="15264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0" name="CustomShape 20"/>
          <p:cNvSpPr/>
          <p:nvPr/>
        </p:nvSpPr>
        <p:spPr>
          <a:xfrm>
            <a:off x="9229680" y="4679640"/>
            <a:ext cx="15264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-7">
                <a:solidFill>
                  <a:srgbClr val="FF0000"/>
                </a:solidFill>
                <a:latin typeface="Arial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1633053" y="1255797"/>
            <a:ext cx="7624080" cy="53960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TextShape 2"/>
          <p:cNvSpPr txBox="1"/>
          <p:nvPr/>
        </p:nvSpPr>
        <p:spPr>
          <a:xfrm>
            <a:off x="1832760" y="288360"/>
            <a:ext cx="3881880" cy="1157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99"/>
              </a:spcBef>
            </a:pPr>
            <a:r>
              <a:rPr lang="en-US" sz="3200" b="0" strike="noStrike" spc="-35" dirty="0">
                <a:solidFill>
                  <a:srgbClr val="000000"/>
                </a:solidFill>
                <a:latin typeface="Times New Roman"/>
              </a:rPr>
              <a:t>13 Truth</a:t>
            </a:r>
            <a:r>
              <a:rPr lang="en-US" sz="3200" b="0" strike="noStrike" spc="-8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036800" y="640080"/>
            <a:ext cx="472392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2. Boolean</a:t>
            </a:r>
            <a:r>
              <a:rPr lang="en-US" sz="4400" b="1" strike="noStrike" spc="-7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Logic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1053440" y="6445440"/>
            <a:ext cx="247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8160">
              <a:lnSpc>
                <a:spcPts val="1429"/>
              </a:lnSpc>
            </a:pPr>
            <a:fld id="{795A7B04-33C3-480B-9749-3E5F771F686D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16920" y="1769760"/>
            <a:ext cx="6542640" cy="20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440" rIns="0" bIns="0">
            <a:spAutoFit/>
          </a:bodyPr>
          <a:lstStyle/>
          <a:p>
            <a:pPr marL="241200" indent="-228960">
              <a:lnSpc>
                <a:spcPct val="100000"/>
              </a:lnSpc>
              <a:spcBef>
                <a:spcPts val="366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2800" b="0" strike="noStrike" spc="-12">
                <a:solidFill>
                  <a:srgbClr val="000000"/>
                </a:solidFill>
                <a:latin typeface="Times New Roman"/>
              </a:rPr>
              <a:t>George 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Boole</a:t>
            </a:r>
            <a:r>
              <a:rPr lang="en-US" sz="2800" b="0" strike="noStrike" spc="-2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(1815-1864)</a:t>
            </a:r>
            <a:endParaRPr lang="en-US" sz="2800" b="0" strike="noStrike" spc="-1">
              <a:latin typeface="Arial"/>
            </a:endParaRPr>
          </a:p>
          <a:p>
            <a:pPr marL="698400" lvl="1" indent="-228960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Font typeface="Arial"/>
              <a:buChar char="•"/>
              <a:tabLst>
                <a:tab pos="69912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“An Investigation into the </a:t>
            </a:r>
            <a:r>
              <a:rPr lang="en-US" sz="2400" b="0" strike="noStrike" spc="-7">
                <a:solidFill>
                  <a:srgbClr val="000000"/>
                </a:solidFill>
                <a:latin typeface="Times New Roman"/>
              </a:rPr>
              <a:t>Laws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US" sz="2400" b="0" strike="noStrike" spc="-14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Thought”</a:t>
            </a:r>
            <a:endParaRPr lang="en-US" sz="2400" b="0" strike="noStrike" spc="-1">
              <a:latin typeface="Arial"/>
            </a:endParaRPr>
          </a:p>
          <a:p>
            <a:pPr marL="698400" lvl="1" indent="-228960">
              <a:lnSpc>
                <a:spcPct val="100000"/>
              </a:lnSpc>
              <a:spcBef>
                <a:spcPts val="204"/>
              </a:spcBef>
              <a:buClr>
                <a:srgbClr val="000000"/>
              </a:buClr>
              <a:buFont typeface="Arial"/>
              <a:buChar char="•"/>
              <a:tabLst>
                <a:tab pos="699120" algn="l"/>
              </a:tabLst>
            </a:pPr>
            <a:r>
              <a:rPr lang="en-US" sz="2400" b="0" strike="noStrike" spc="-7">
                <a:solidFill>
                  <a:srgbClr val="000000"/>
                </a:solidFill>
                <a:latin typeface="Times New Roman"/>
              </a:rPr>
              <a:t>Defined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 algebra for solving logical</a:t>
            </a:r>
            <a:r>
              <a:rPr lang="en-US" sz="2400" b="0" strike="noStrike" spc="-114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Times New Roman"/>
              </a:rPr>
              <a:t>problems</a:t>
            </a:r>
            <a:endParaRPr lang="en-US" sz="2400" b="0" strike="noStrike" spc="-1">
              <a:latin typeface="Arial"/>
            </a:endParaRPr>
          </a:p>
          <a:p>
            <a:pPr marL="698400" lvl="1" indent="-22896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Font typeface="Arial"/>
              <a:buChar char="•"/>
              <a:tabLst>
                <a:tab pos="699120" algn="l"/>
              </a:tabLst>
            </a:pPr>
            <a:r>
              <a:rPr lang="en-US" sz="2400" b="0" strike="noStrike" spc="-7">
                <a:solidFill>
                  <a:srgbClr val="000000"/>
                </a:solidFill>
                <a:latin typeface="Times New Roman"/>
              </a:rPr>
              <a:t>Limited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to dealing with facts </a:t>
            </a:r>
            <a:r>
              <a:rPr lang="en-US" sz="2400" b="0" strike="noStrike" spc="-26">
                <a:solidFill>
                  <a:srgbClr val="000000"/>
                </a:solidFill>
                <a:latin typeface="Times New Roman"/>
              </a:rPr>
              <a:t>True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or</a:t>
            </a:r>
            <a:r>
              <a:rPr lang="en-US" sz="2400" b="0" strike="noStrike" spc="-114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Times New Roman"/>
              </a:rPr>
              <a:t>False</a:t>
            </a:r>
            <a:endParaRPr lang="en-US" sz="2400" b="0" strike="noStrike" spc="-1">
              <a:latin typeface="Arial"/>
            </a:endParaRPr>
          </a:p>
          <a:p>
            <a:pPr marL="698400" lvl="1" indent="-22896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Font typeface="Arial"/>
              <a:buChar char="•"/>
              <a:tabLst>
                <a:tab pos="699120" algn="l"/>
              </a:tabLst>
            </a:pPr>
            <a:r>
              <a:rPr lang="en-US" sz="2400" b="0" strike="noStrike" spc="-7">
                <a:solidFill>
                  <a:srgbClr val="000000"/>
                </a:solidFill>
                <a:latin typeface="Times New Roman"/>
              </a:rPr>
              <a:t>Now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known </a:t>
            </a:r>
            <a:r>
              <a:rPr lang="en-US" sz="2400" b="0" strike="noStrike" spc="-7">
                <a:solidFill>
                  <a:srgbClr val="000000"/>
                </a:solidFill>
                <a:latin typeface="Times New Roman"/>
              </a:rPr>
              <a:t>as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Boolean</a:t>
            </a:r>
            <a:r>
              <a:rPr lang="en-US" sz="2400" b="0" strike="noStrike" spc="-13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Algebra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916920" y="626400"/>
            <a:ext cx="487404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4400" b="1" strike="noStrike" spc="-12">
                <a:solidFill>
                  <a:srgbClr val="000000"/>
                </a:solidFill>
                <a:latin typeface="Times New Roman"/>
              </a:rPr>
              <a:t>14.Circuit</a:t>
            </a:r>
            <a:r>
              <a:rPr lang="en-US" sz="4400" b="1" strike="noStrike" spc="-7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Design: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2568240" y="4671360"/>
            <a:ext cx="640728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-7">
                <a:solidFill>
                  <a:srgbClr val="000000"/>
                </a:solidFill>
                <a:latin typeface="Arial"/>
              </a:rPr>
              <a:t>This circuit uses three gates </a:t>
            </a:r>
            <a:r>
              <a:rPr lang="en-US" sz="1800" b="0" strike="noStrike" spc="-12">
                <a:solidFill>
                  <a:srgbClr val="000000"/>
                </a:solidFill>
                <a:latin typeface="Arial"/>
              </a:rPr>
              <a:t>(two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NOT </a:t>
            </a:r>
            <a:r>
              <a:rPr lang="en-US" sz="1800" b="0" strike="noStrike" spc="-7">
                <a:solidFill>
                  <a:srgbClr val="000000"/>
                </a:solidFill>
                <a:latin typeface="Arial"/>
              </a:rPr>
              <a:t>gates and an AND</a:t>
            </a:r>
            <a:r>
              <a:rPr lang="en-US" sz="18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Arial"/>
              </a:rPr>
              <a:t>gate)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9894600" y="6345720"/>
            <a:ext cx="19584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200" b="0" strike="noStrike" spc="-7">
                <a:solidFill>
                  <a:srgbClr val="888888"/>
                </a:solidFill>
                <a:latin typeface="Arial"/>
              </a:rPr>
              <a:t>31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6" name="CustomShape 4"/>
          <p:cNvSpPr/>
          <p:nvPr/>
        </p:nvSpPr>
        <p:spPr>
          <a:xfrm>
            <a:off x="1944720" y="1583280"/>
            <a:ext cx="7758360" cy="45928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2212560" y="1584720"/>
            <a:ext cx="8356581" cy="12896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57960" rIns="0" bIns="0">
            <a:spAutoFit/>
          </a:bodyPr>
          <a:lstStyle/>
          <a:p>
            <a:pPr marL="241200" indent="-228240">
              <a:lnSpc>
                <a:spcPts val="2809"/>
              </a:lnSpc>
              <a:spcBef>
                <a:spcPts val="456"/>
              </a:spcBef>
              <a:buClr>
                <a:srgbClr val="000000"/>
              </a:buClr>
              <a:buFont typeface="Symbol" charset="2"/>
              <a:buChar char=""/>
              <a:tabLst>
                <a:tab pos="24120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The main </a:t>
            </a:r>
            <a:r>
              <a:rPr lang="en-US" sz="2600" b="0" strike="noStrike" spc="-7">
                <a:solidFill>
                  <a:srgbClr val="000000"/>
                </a:solidFill>
                <a:latin typeface="Arial"/>
              </a:rPr>
              <a:t>thing to 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remember is that combinations  of gates implement Boolean</a:t>
            </a:r>
            <a:r>
              <a:rPr lang="en-US" sz="26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functions.</a:t>
            </a:r>
            <a:endParaRPr lang="en-US" sz="2600" b="0" strike="noStrike" spc="-1">
              <a:latin typeface="Arial"/>
            </a:endParaRPr>
          </a:p>
          <a:p>
            <a:pPr marL="241200" indent="-228240">
              <a:lnSpc>
                <a:spcPct val="120000"/>
              </a:lnSpc>
              <a:spcBef>
                <a:spcPts val="604"/>
              </a:spcBef>
              <a:buClr>
                <a:srgbClr val="000000"/>
              </a:buClr>
              <a:buFont typeface="Symbol" charset="2"/>
              <a:buChar char=""/>
              <a:tabLst>
                <a:tab pos="24120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The circuit below implements the</a:t>
            </a:r>
            <a:r>
              <a:rPr lang="en-US" sz="2600" b="0" strike="noStrike" spc="-75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Boolean  function: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2793600" y="3654720"/>
            <a:ext cx="6197760" cy="15267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3"/>
          <p:cNvSpPr/>
          <p:nvPr/>
        </p:nvSpPr>
        <p:spPr>
          <a:xfrm>
            <a:off x="3945600" y="3012840"/>
            <a:ext cx="3216960" cy="5680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4"/>
          <p:cNvSpPr/>
          <p:nvPr/>
        </p:nvSpPr>
        <p:spPr>
          <a:xfrm>
            <a:off x="4952880" y="5334120"/>
            <a:ext cx="4952520" cy="707400"/>
          </a:xfrm>
          <a:prstGeom prst="rect">
            <a:avLst/>
          </a:prstGeom>
          <a:solidFill>
            <a:srgbClr val="E1FD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720" rIns="0" bIns="0">
            <a:spAutoFit/>
          </a:bodyPr>
          <a:lstStyle/>
          <a:p>
            <a:pPr marL="92160">
              <a:lnSpc>
                <a:spcPct val="100000"/>
              </a:lnSpc>
              <a:spcBef>
                <a:spcPts val="289"/>
              </a:spcBef>
            </a:pPr>
            <a:r>
              <a:rPr lang="en-US" sz="2200" b="1" strike="noStrike" spc="-72">
                <a:solidFill>
                  <a:srgbClr val="CC3300"/>
                </a:solidFill>
                <a:latin typeface="Times New Roman"/>
              </a:rPr>
              <a:t>We </a:t>
            </a:r>
            <a:r>
              <a:rPr lang="en-US" sz="2200" b="1" strike="noStrike" spc="-7">
                <a:solidFill>
                  <a:srgbClr val="CC3300"/>
                </a:solidFill>
                <a:latin typeface="Times New Roman"/>
              </a:rPr>
              <a:t>simplify our Boolean </a:t>
            </a:r>
            <a:r>
              <a:rPr lang="en-US" sz="2200" b="1" strike="noStrike" spc="-12">
                <a:solidFill>
                  <a:srgbClr val="CC3300"/>
                </a:solidFill>
                <a:latin typeface="Times New Roman"/>
              </a:rPr>
              <a:t>expressions </a:t>
            </a:r>
            <a:r>
              <a:rPr lang="en-US" sz="2200" b="1" strike="noStrike" spc="-7">
                <a:solidFill>
                  <a:srgbClr val="CC3300"/>
                </a:solidFill>
                <a:latin typeface="Times New Roman"/>
              </a:rPr>
              <a:t>so  that we can </a:t>
            </a:r>
            <a:r>
              <a:rPr lang="en-US" sz="2200" b="1" strike="noStrike" spc="-12">
                <a:solidFill>
                  <a:srgbClr val="CC3300"/>
                </a:solidFill>
                <a:latin typeface="Times New Roman"/>
              </a:rPr>
              <a:t>create </a:t>
            </a:r>
            <a:r>
              <a:rPr lang="en-US" sz="2200" b="1" strike="noStrike" spc="-7">
                <a:solidFill>
                  <a:srgbClr val="CC3300"/>
                </a:solidFill>
                <a:latin typeface="Times New Roman"/>
              </a:rPr>
              <a:t>simpler</a:t>
            </a:r>
            <a:r>
              <a:rPr lang="en-US" sz="2200" b="1" strike="noStrike" spc="4">
                <a:solidFill>
                  <a:srgbClr val="CC3300"/>
                </a:solidFill>
                <a:latin typeface="Times New Roman"/>
              </a:rPr>
              <a:t> </a:t>
            </a:r>
            <a:r>
              <a:rPr lang="en-US" sz="2200" b="1" strike="noStrike" spc="-12">
                <a:solidFill>
                  <a:srgbClr val="CC3300"/>
                </a:solidFill>
                <a:latin typeface="Times New Roman"/>
              </a:rPr>
              <a:t>circuits.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451" name="CustomShape 5"/>
          <p:cNvSpPr/>
          <p:nvPr/>
        </p:nvSpPr>
        <p:spPr>
          <a:xfrm>
            <a:off x="11044440" y="6433920"/>
            <a:ext cx="256320" cy="2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8160">
              <a:lnSpc>
                <a:spcPts val="1636"/>
              </a:lnSpc>
            </a:pPr>
            <a:fld id="{919A463A-1E77-489E-8814-0BD0ACD02406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452" name="TextShape 6"/>
          <p:cNvSpPr txBox="1"/>
          <p:nvPr/>
        </p:nvSpPr>
        <p:spPr>
          <a:xfrm>
            <a:off x="916920" y="626400"/>
            <a:ext cx="632160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14.1 .Digital</a:t>
            </a:r>
            <a:r>
              <a:rPr lang="en-US" sz="4400" b="1" strike="noStrike" spc="-9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4" dirty="0">
                <a:solidFill>
                  <a:srgbClr val="000000"/>
                </a:solidFill>
                <a:latin typeface="Times New Roman"/>
              </a:rPr>
              <a:t>component</a:t>
            </a: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E2BEBB-B518-B950-C40B-EB7EB1F79C08}"/>
              </a:ext>
            </a:extLst>
          </p:cNvPr>
          <p:cNvGrpSpPr/>
          <p:nvPr/>
        </p:nvGrpSpPr>
        <p:grpSpPr>
          <a:xfrm>
            <a:off x="897990" y="1645334"/>
            <a:ext cx="9092787" cy="3510753"/>
            <a:chOff x="2136240" y="1584720"/>
            <a:chExt cx="9092787" cy="3510753"/>
          </a:xfrm>
        </p:grpSpPr>
        <p:sp>
          <p:nvSpPr>
            <p:cNvPr id="453" name="CustomShape 1"/>
            <p:cNvSpPr/>
            <p:nvPr/>
          </p:nvSpPr>
          <p:spPr>
            <a:xfrm>
              <a:off x="2136240" y="1584720"/>
              <a:ext cx="9092787" cy="351075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57960" rIns="0" bIns="0">
              <a:spAutoFit/>
            </a:bodyPr>
            <a:lstStyle/>
            <a:p>
              <a:pPr marL="241200" indent="-228240">
                <a:lnSpc>
                  <a:spcPts val="2809"/>
                </a:lnSpc>
                <a:spcBef>
                  <a:spcPts val="456"/>
                </a:spcBef>
                <a:buClr>
                  <a:srgbClr val="000000"/>
                </a:buClr>
                <a:buFont typeface="Symbol" charset="2"/>
                <a:buChar char=""/>
                <a:tabLst>
                  <a:tab pos="241200" algn="l"/>
                </a:tabLst>
              </a:pPr>
              <a:r>
                <a:rPr lang="en-US" sz="2600" b="0" strike="noStrike" spc="-26">
                  <a:solidFill>
                    <a:srgbClr val="000000"/>
                  </a:solidFill>
                  <a:latin typeface="Arial"/>
                </a:rPr>
                <a:t>We </a:t>
              </a:r>
              <a:r>
                <a:rPr lang="en-US" sz="2600" b="0" strike="noStrike" spc="-1">
                  <a:solidFill>
                    <a:srgbClr val="000000"/>
                  </a:solidFill>
                  <a:latin typeface="Arial"/>
                </a:rPr>
                <a:t>have designed a circuit that implements</a:t>
              </a:r>
              <a:r>
                <a:rPr lang="en-US" sz="2600" b="0" strike="noStrike" spc="-6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2600" b="0" strike="noStrike" spc="-1">
                  <a:solidFill>
                    <a:srgbClr val="000000"/>
                  </a:solidFill>
                  <a:latin typeface="Arial"/>
                </a:rPr>
                <a:t>the  Boolean</a:t>
              </a:r>
              <a:r>
                <a:rPr lang="en-US" sz="2600" b="0" strike="noStrike" spc="-2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2600" b="0" strike="noStrike" spc="-1">
                  <a:solidFill>
                    <a:srgbClr val="000000"/>
                  </a:solidFill>
                  <a:latin typeface="Arial"/>
                </a:rPr>
                <a:t>function:</a:t>
              </a:r>
              <a:endParaRPr lang="en-US" sz="26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20"/>
                </a:spcBef>
                <a:tabLst>
                  <a:tab pos="241200" algn="l"/>
                </a:tabLst>
              </a:pPr>
              <a:endParaRPr lang="en-US" sz="2600" b="0" strike="noStrike" spc="-1">
                <a:latin typeface="Arial"/>
              </a:endParaRPr>
            </a:p>
            <a:p>
              <a:pPr marL="241200" indent="-228240">
                <a:lnSpc>
                  <a:spcPts val="2965"/>
                </a:lnSpc>
                <a:buClr>
                  <a:srgbClr val="000000"/>
                </a:buClr>
                <a:buFont typeface="Symbol" charset="2"/>
                <a:buChar char=""/>
                <a:tabLst>
                  <a:tab pos="241200" algn="l"/>
                </a:tabLst>
              </a:pPr>
              <a:r>
                <a:rPr lang="en-US" sz="2600" b="0" strike="noStrike" spc="-1">
                  <a:solidFill>
                    <a:srgbClr val="000000"/>
                  </a:solidFill>
                  <a:latin typeface="Arial"/>
                </a:rPr>
                <a:t>This circuit is an example of a </a:t>
              </a:r>
              <a:r>
                <a:rPr lang="en-US" sz="2600" b="0" i="1" strike="noStrike" spc="-1">
                  <a:solidFill>
                    <a:srgbClr val="000000"/>
                  </a:solidFill>
                  <a:latin typeface="Arial"/>
                </a:rPr>
                <a:t>combinational</a:t>
              </a:r>
              <a:r>
                <a:rPr lang="en-US" sz="2600" b="0" i="1" strike="noStrike" spc="-52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2600" b="0" i="1" strike="noStrike" spc="-1">
                  <a:solidFill>
                    <a:srgbClr val="000000"/>
                  </a:solidFill>
                  <a:latin typeface="Arial"/>
                </a:rPr>
                <a:t>logic</a:t>
              </a:r>
              <a:endParaRPr lang="en-US" sz="2600" b="0" strike="noStrike" spc="-1">
                <a:latin typeface="Arial"/>
              </a:endParaRPr>
            </a:p>
            <a:p>
              <a:pPr marL="241200">
                <a:lnSpc>
                  <a:spcPts val="2965"/>
                </a:lnSpc>
                <a:tabLst>
                  <a:tab pos="241200" algn="l"/>
                </a:tabLst>
              </a:pPr>
              <a:r>
                <a:rPr lang="en-US" sz="2600" b="0" strike="noStrike" spc="-1">
                  <a:solidFill>
                    <a:srgbClr val="000000"/>
                  </a:solidFill>
                  <a:latin typeface="Arial"/>
                </a:rPr>
                <a:t>circuit.</a:t>
              </a:r>
              <a:endParaRPr lang="en-US" sz="2600" b="0" strike="noStrike" spc="-1">
                <a:latin typeface="Arial"/>
              </a:endParaRPr>
            </a:p>
            <a:p>
              <a:pPr marL="241200" indent="-228240">
                <a:lnSpc>
                  <a:spcPts val="2809"/>
                </a:lnSpc>
                <a:spcBef>
                  <a:spcPts val="1049"/>
                </a:spcBef>
                <a:buClr>
                  <a:srgbClr val="FF0000"/>
                </a:buClr>
                <a:buFont typeface="Symbol" charset="2"/>
                <a:buChar char=""/>
                <a:tabLst>
                  <a:tab pos="241200" algn="l"/>
                </a:tabLst>
              </a:pPr>
              <a:r>
                <a:rPr lang="en-US" sz="2600" b="0" strike="noStrike" spc="-1">
                  <a:solidFill>
                    <a:srgbClr val="FF0000"/>
                  </a:solidFill>
                  <a:latin typeface="Arial"/>
                </a:rPr>
                <a:t>Combinational logic </a:t>
              </a:r>
              <a:r>
                <a:rPr lang="en-US" sz="2600" b="0" strike="noStrike" spc="-1">
                  <a:solidFill>
                    <a:srgbClr val="000000"/>
                  </a:solidFill>
                  <a:latin typeface="Arial"/>
                </a:rPr>
                <a:t>circuits produce a specified  output (almost) at the instant when input values</a:t>
              </a:r>
              <a:r>
                <a:rPr lang="en-US" sz="2600" b="0" strike="noStrike" spc="-52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2600" b="0" strike="noStrike" spc="-1">
                  <a:solidFill>
                    <a:srgbClr val="000000"/>
                  </a:solidFill>
                  <a:latin typeface="Arial"/>
                </a:rPr>
                <a:t>are  applied.</a:t>
              </a:r>
              <a:endParaRPr lang="en-US" sz="2600" b="0" strike="noStrike" spc="-1">
                <a:latin typeface="Arial"/>
              </a:endParaRPr>
            </a:p>
            <a:p>
              <a:pPr marL="698400" lvl="1" indent="-228240">
                <a:lnSpc>
                  <a:spcPts val="2735"/>
                </a:lnSpc>
                <a:spcBef>
                  <a:spcPts val="156"/>
                </a:spcBef>
                <a:buClr>
                  <a:srgbClr val="000000"/>
                </a:buClr>
                <a:buFont typeface="Arial"/>
                <a:buChar char="•"/>
                <a:tabLst>
                  <a:tab pos="69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In a later section, we </a:t>
              </a:r>
              <a:r>
                <a:rPr lang="en-US" sz="2400" b="0" strike="noStrike" spc="-7">
                  <a:solidFill>
                    <a:srgbClr val="000000"/>
                  </a:solidFill>
                  <a:latin typeface="Times New Roman"/>
                </a:rPr>
                <a:t>will 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explore circuits </a:t>
              </a:r>
              <a:r>
                <a:rPr lang="en-US" sz="2400" b="0" strike="noStrike" spc="-7">
                  <a:solidFill>
                    <a:srgbClr val="000000"/>
                  </a:solidFill>
                  <a:latin typeface="Times New Roman"/>
                </a:rPr>
                <a:t>where 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this is</a:t>
              </a:r>
              <a:r>
                <a:rPr lang="en-US" sz="2400" b="0" strike="noStrike" spc="-165">
                  <a:solidFill>
                    <a:srgbClr val="000000"/>
                  </a:solidFill>
                  <a:latin typeface="Times New Roman"/>
                </a:rPr>
                <a:t> 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not</a:t>
              </a:r>
              <a:endParaRPr lang="en-US" sz="2400" b="0" strike="noStrike" spc="-1">
                <a:latin typeface="Arial"/>
              </a:endParaRPr>
            </a:p>
            <a:p>
              <a:pPr marL="698400">
                <a:lnSpc>
                  <a:spcPts val="2735"/>
                </a:lnSpc>
                <a:tabLst>
                  <a:tab pos="69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the</a:t>
              </a:r>
              <a:r>
                <a:rPr lang="en-US" sz="2400" b="0" strike="noStrike" spc="-7">
                  <a:solidFill>
                    <a:srgbClr val="000000"/>
                  </a:solidFill>
                  <a:latin typeface="Times New Roman"/>
                </a:rPr>
                <a:t> 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case.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54" name="CustomShape 2"/>
            <p:cNvSpPr/>
            <p:nvPr/>
          </p:nvSpPr>
          <p:spPr>
            <a:xfrm>
              <a:off x="3799609" y="2046725"/>
              <a:ext cx="3216960" cy="5680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5" name="CustomShape 3"/>
          <p:cNvSpPr/>
          <p:nvPr/>
        </p:nvSpPr>
        <p:spPr>
          <a:xfrm>
            <a:off x="11044440" y="6433920"/>
            <a:ext cx="256320" cy="2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8160">
              <a:lnSpc>
                <a:spcPts val="1636"/>
              </a:lnSpc>
            </a:pPr>
            <a:fld id="{F5123768-EF60-4D14-B01C-C6287EDD7C79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CFDC-ADC4-3A68-E676-E13C7A32CC37}"/>
              </a:ext>
            </a:extLst>
          </p:cNvPr>
          <p:cNvSpPr txBox="1"/>
          <p:nvPr/>
        </p:nvSpPr>
        <p:spPr>
          <a:xfrm>
            <a:off x="810492" y="654627"/>
            <a:ext cx="59643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</a:rPr>
              <a:t>14.1 .Digital component</a:t>
            </a:r>
            <a:r>
              <a:rPr lang="en-US" sz="3600" dirty="0">
                <a:latin typeface="Times New Roman"/>
                <a:cs typeface="Times New Roman"/>
              </a:rPr>
              <a:t>​</a:t>
            </a:r>
            <a:endParaRPr lang="en-US"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916920" y="325080"/>
            <a:ext cx="8391973" cy="13643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88920" rIns="0" bIns="0" anchor="t">
            <a:spAutoFit/>
          </a:bodyPr>
          <a:lstStyle/>
          <a:p>
            <a:pPr marL="12065">
              <a:lnSpc>
                <a:spcPts val="4751"/>
              </a:lnSpc>
              <a:spcBef>
                <a:spcPts val="700"/>
              </a:spcBef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14.2 Simple Combinatorial</a:t>
            </a:r>
            <a:r>
              <a:rPr lang="en-US" sz="3600" b="1" strike="noStrike" spc="-66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Logic</a:t>
            </a:r>
            <a:r>
              <a:rPr lang="en-US" sz="3600" b="1" spc="-1" dirty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4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3600" spc="-1" dirty="0">
              <a:solidFill>
                <a:srgbClr val="000000"/>
              </a:solidFill>
              <a:latin typeface="Arial"/>
            </a:endParaRPr>
          </a:p>
          <a:p>
            <a:pPr marL="12065">
              <a:lnSpc>
                <a:spcPts val="4751"/>
              </a:lnSpc>
              <a:spcBef>
                <a:spcPts val="700"/>
              </a:spcBef>
            </a:pPr>
            <a:r>
              <a:rPr lang="en-US" sz="3600" b="1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Example</a:t>
            </a:r>
            <a:r>
              <a:rPr lang="en-US" sz="3600" b="1" strike="noStrike" spc="-3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600" b="1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en-US" sz="3600" b="1" strike="noStrike" spc="-1" dirty="0"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1272240" y="2073960"/>
            <a:ext cx="3519000" cy="2348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3"/>
          <p:cNvSpPr/>
          <p:nvPr/>
        </p:nvSpPr>
        <p:spPr>
          <a:xfrm>
            <a:off x="6195960" y="2142360"/>
            <a:ext cx="287064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1" strike="noStrike" spc="-7">
                <a:solidFill>
                  <a:srgbClr val="000000"/>
                </a:solidFill>
                <a:latin typeface="Arial"/>
              </a:rPr>
              <a:t>Circuit after</a:t>
            </a:r>
            <a:r>
              <a:rPr lang="en-US" sz="1800" b="1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Simplification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9" name="CustomShape 4"/>
          <p:cNvSpPr/>
          <p:nvPr/>
        </p:nvSpPr>
        <p:spPr>
          <a:xfrm>
            <a:off x="6285240" y="2566080"/>
            <a:ext cx="2899440" cy="18025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TextShape 5"/>
          <p:cNvSpPr txBox="1"/>
          <p:nvPr/>
        </p:nvSpPr>
        <p:spPr>
          <a:xfrm>
            <a:off x="11053440" y="6445440"/>
            <a:ext cx="24660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1C201C94-D05A-4A3C-9C4C-06283128C91F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821670" y="359716"/>
            <a:ext cx="6426360" cy="1234080"/>
          </a:xfrm>
          <a:prstGeom prst="rect">
            <a:avLst/>
          </a:prstGeom>
          <a:noFill/>
          <a:ln>
            <a:noFill/>
          </a:ln>
        </p:spPr>
        <p:txBody>
          <a:bodyPr lIns="0" tIns="88920" rIns="0" bIns="0" anchor="t">
            <a:noAutofit/>
          </a:bodyPr>
          <a:lstStyle/>
          <a:p>
            <a:pPr marL="12065">
              <a:lnSpc>
                <a:spcPts val="4751"/>
              </a:lnSpc>
              <a:spcBef>
                <a:spcPts val="700"/>
              </a:spcBef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14.3 Example</a:t>
            </a:r>
            <a:r>
              <a:rPr lang="en-US" sz="3600" b="1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2:</a:t>
            </a:r>
            <a:endParaRPr lang="en-US" sz="36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1362960" y="1896480"/>
            <a:ext cx="8374680" cy="36226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TextShape 3"/>
          <p:cNvSpPr txBox="1"/>
          <p:nvPr/>
        </p:nvSpPr>
        <p:spPr>
          <a:xfrm>
            <a:off x="11053440" y="6445440"/>
            <a:ext cx="24660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EBE8EA7D-104B-471F-8A34-16503A1D3E23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916920" y="325080"/>
            <a:ext cx="6426360" cy="1234080"/>
          </a:xfrm>
          <a:prstGeom prst="rect">
            <a:avLst/>
          </a:prstGeom>
          <a:noFill/>
          <a:ln>
            <a:noFill/>
          </a:ln>
        </p:spPr>
        <p:txBody>
          <a:bodyPr lIns="0" tIns="88920" rIns="0" bIns="0" anchor="t">
            <a:noAutofit/>
          </a:bodyPr>
          <a:lstStyle/>
          <a:p>
            <a:pPr marL="12065">
              <a:lnSpc>
                <a:spcPts val="4751"/>
              </a:lnSpc>
              <a:spcBef>
                <a:spcPts val="700"/>
              </a:spcBef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14.4 Example</a:t>
            </a:r>
            <a:r>
              <a:rPr lang="en-US" sz="3600" b="1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3:</a:t>
            </a:r>
            <a:endParaRPr lang="en-US" sz="36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11053440" y="6445440"/>
            <a:ext cx="24660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F2DEABB9-C18C-4A32-8103-549BC55CCA8E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AFC0C-E066-EA82-2826-8BE00F0CC8D3}"/>
              </a:ext>
            </a:extLst>
          </p:cNvPr>
          <p:cNvSpPr txBox="1"/>
          <p:nvPr/>
        </p:nvSpPr>
        <p:spPr>
          <a:xfrm>
            <a:off x="1653886" y="2034885"/>
            <a:ext cx="559290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Simplify: </a:t>
            </a:r>
          </a:p>
          <a:p>
            <a:endParaRPr lang="en-US" sz="2400" b="1" dirty="0">
              <a:latin typeface="Times New Roman"/>
            </a:endParaRPr>
          </a:p>
          <a:p>
            <a:r>
              <a:rPr lang="en-US" sz="2400" b="1" dirty="0">
                <a:latin typeface="Times New Roman"/>
              </a:rPr>
              <a:t>X = (A.B.C) +(A.B'.C) +(A'.B.C)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1142970" y="527973"/>
            <a:ext cx="8857800" cy="615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2271600" algn="l"/>
              </a:tabLst>
            </a:pPr>
            <a:r>
              <a:rPr lang="en-GB" sz="3600" b="1" strike="noStrike" spc="-1" dirty="0">
                <a:solidFill>
                  <a:srgbClr val="000000"/>
                </a:solidFill>
                <a:latin typeface="Times New Roman"/>
              </a:rPr>
              <a:t>14.5 Exercises ……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1809720" y="1197000"/>
            <a:ext cx="8530920" cy="3462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4501"/>
              </a:lnSpc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Simplify and construct the logic circuit: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-324000">
              <a:lnSpc>
                <a:spcPts val="4501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A’.B’ + (A.B)’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-324000">
              <a:lnSpc>
                <a:spcPts val="4501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(A + B).(A + B) + A.(A + B’)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-324000">
              <a:lnSpc>
                <a:spcPts val="4501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(A.B’.C’ + A’.B’.C+A.B.C+A’.B.C’)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4501"/>
              </a:lnSpc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4501"/>
              </a:lnSpc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9" name="Line 3"/>
          <p:cNvSpPr/>
          <p:nvPr/>
        </p:nvSpPr>
        <p:spPr>
          <a:xfrm>
            <a:off x="4381200" y="3322440"/>
            <a:ext cx="160560" cy="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TextShape 4"/>
          <p:cNvSpPr txBox="1"/>
          <p:nvPr/>
        </p:nvSpPr>
        <p:spPr>
          <a:xfrm>
            <a:off x="8077320" y="6267600"/>
            <a:ext cx="2091960" cy="37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CEEE182C-52C2-4925-9C16-4502BAF6A870}" type="slidenum">
              <a:rPr lang="en-SG" sz="1200" b="0" strike="noStrike" spc="-1">
                <a:solidFill>
                  <a:srgbClr val="888888"/>
                </a:solidFill>
                <a:latin typeface="Arial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778375" y="730309"/>
            <a:ext cx="350244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15. Summary</a:t>
            </a:r>
            <a:endParaRPr lang="en-US" sz="36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2" name="TextShape 2"/>
          <p:cNvSpPr txBox="1"/>
          <p:nvPr/>
        </p:nvSpPr>
        <p:spPr>
          <a:xfrm>
            <a:off x="11053440" y="6445440"/>
            <a:ext cx="24660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0A0E44B2-6608-4F4F-9EC1-E47D531C7D5D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37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916920" y="2273400"/>
            <a:ext cx="10150200" cy="174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720" rIns="0" bIns="0">
            <a:spAutoFit/>
          </a:bodyPr>
          <a:lstStyle/>
          <a:p>
            <a:pPr marL="241200" indent="-2289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2800" b="0" strike="noStrike" spc="-120">
                <a:solidFill>
                  <a:srgbClr val="000000"/>
                </a:solidFill>
                <a:latin typeface="Times New Roman"/>
              </a:rPr>
              <a:t>We 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have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looked 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at the basic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logic</a:t>
            </a:r>
            <a:r>
              <a:rPr lang="en-US" sz="2800" b="0" strike="noStrike" spc="43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gates:</a:t>
            </a:r>
            <a:endParaRPr lang="en-US" sz="2800" b="0" strike="noStrike" spc="-1">
              <a:latin typeface="Arial"/>
            </a:endParaRPr>
          </a:p>
          <a:p>
            <a:pPr marL="698400" lvl="1" indent="-22896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698400" algn="l"/>
                <a:tab pos="699120" algn="l"/>
              </a:tabLst>
            </a:pPr>
            <a:r>
              <a:rPr lang="en-US" sz="2150" b="0" strike="noStrike" spc="4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sz="2150" b="0" strike="noStrike" spc="9">
                <a:solidFill>
                  <a:srgbClr val="000000"/>
                </a:solidFill>
                <a:latin typeface="Times New Roman"/>
              </a:rPr>
              <a:t>OR, AND, </a:t>
            </a:r>
            <a:r>
              <a:rPr lang="en-US" sz="2150" b="0" strike="noStrike" spc="-26">
                <a:solidFill>
                  <a:srgbClr val="000000"/>
                </a:solidFill>
                <a:latin typeface="Times New Roman"/>
              </a:rPr>
              <a:t>NOT, </a:t>
            </a:r>
            <a:r>
              <a:rPr lang="en-US" sz="2150" b="0" strike="noStrike" spc="12">
                <a:solidFill>
                  <a:srgbClr val="000000"/>
                </a:solidFill>
                <a:latin typeface="Times New Roman"/>
              </a:rPr>
              <a:t>NAND, NOR </a:t>
            </a:r>
            <a:r>
              <a:rPr lang="en-US" sz="2150" b="0" strike="noStrike" spc="9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sz="2150" b="0" strike="noStrike" spc="-5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150" b="0" strike="noStrike" spc="9">
                <a:solidFill>
                  <a:srgbClr val="000000"/>
                </a:solidFill>
                <a:latin typeface="Times New Roman"/>
              </a:rPr>
              <a:t>XOR.</a:t>
            </a:r>
            <a:endParaRPr lang="en-US" sz="2150" b="0" strike="noStrike" spc="-1">
              <a:latin typeface="Arial"/>
            </a:endParaRPr>
          </a:p>
          <a:p>
            <a:pPr marL="241200" indent="-228960">
              <a:lnSpc>
                <a:spcPts val="3019"/>
              </a:lnSpc>
              <a:spcBef>
                <a:spcPts val="1029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2800" b="0" strike="noStrike" spc="-120">
                <a:solidFill>
                  <a:srgbClr val="000000"/>
                </a:solidFill>
                <a:latin typeface="Times New Roman"/>
              </a:rPr>
              <a:t>We 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have seen that gates </a:t>
            </a:r>
            <a:r>
              <a:rPr lang="en-US" sz="2800" b="0" strike="noStrike" spc="-12">
                <a:solidFill>
                  <a:srgbClr val="000000"/>
                </a:solidFill>
                <a:latin typeface="Times New Roman"/>
              </a:rPr>
              <a:t>can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be joined 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together to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form </a:t>
            </a:r>
            <a:r>
              <a:rPr lang="en-US" sz="2800" b="0" strike="noStrike" spc="-7">
                <a:solidFill>
                  <a:srgbClr val="000000"/>
                </a:solidFill>
                <a:latin typeface="Times New Roman"/>
              </a:rPr>
              <a:t>Combinatorial  Logic.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2470320" y="1484280"/>
            <a:ext cx="7099920" cy="38934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TextShape 2"/>
          <p:cNvSpPr txBox="1"/>
          <p:nvPr/>
        </p:nvSpPr>
        <p:spPr>
          <a:xfrm>
            <a:off x="11053440" y="6445440"/>
            <a:ext cx="24660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9"/>
              </a:lnSpc>
            </a:pPr>
            <a:fld id="{BD5B56CA-F32A-4092-A9BB-A5BBD7CD1FA3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38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731520" y="365760"/>
            <a:ext cx="6977160" cy="1157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3. Basic Logic</a:t>
            </a:r>
            <a:r>
              <a:rPr lang="en-US" sz="4400" b="1" strike="noStrike" spc="-86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Definitions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1053440" y="6445440"/>
            <a:ext cx="247320" cy="1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8160">
              <a:lnSpc>
                <a:spcPts val="1429"/>
              </a:lnSpc>
            </a:pPr>
            <a:fld id="{4F57E828-A42C-41C1-AAEF-60FD48786A69}" type="slidenum">
              <a:rPr lang="en-US" sz="1200" b="0" strike="noStrike" spc="-1">
                <a:solidFill>
                  <a:srgbClr val="888888"/>
                </a:solidFill>
                <a:latin typeface="Times New Roman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251000" y="1382400"/>
            <a:ext cx="7628040" cy="24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0840" rIns="0" bIns="0">
            <a:spAutoFit/>
          </a:bodyPr>
          <a:lstStyle/>
          <a:p>
            <a:pPr marL="240840" indent="-228240">
              <a:lnSpc>
                <a:spcPts val="3019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In a Logic System a variable </a:t>
            </a:r>
            <a:r>
              <a:rPr lang="en-US" sz="3200" b="0" strike="noStrike" spc="-12">
                <a:solidFill>
                  <a:srgbClr val="000000"/>
                </a:solidFill>
                <a:latin typeface="Times New Roman"/>
              </a:rPr>
              <a:t>can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have one of two 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possible</a:t>
            </a:r>
            <a:r>
              <a:rPr lang="en-US" sz="3200" b="0" strike="noStrike" spc="-4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states.</a:t>
            </a:r>
            <a:endParaRPr lang="en-US" sz="3200" b="0" strike="noStrike" spc="-1">
              <a:latin typeface="Arial"/>
            </a:endParaRPr>
          </a:p>
          <a:p>
            <a:pPr marL="240840" indent="-228240">
              <a:lnSpc>
                <a:spcPct val="100000"/>
              </a:lnSpc>
              <a:spcBef>
                <a:spcPts val="629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Single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capital letters are used to represent</a:t>
            </a:r>
            <a:r>
              <a:rPr lang="en-US" sz="3200" b="0" strike="noStrike" spc="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variables.</a:t>
            </a:r>
            <a:endParaRPr lang="en-US" sz="3200" b="0" strike="noStrike" spc="-1">
              <a:latin typeface="Arial"/>
            </a:endParaRPr>
          </a:p>
          <a:p>
            <a:pPr marL="240840" indent="-22824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The bits 1 and 0 are also used as</a:t>
            </a:r>
            <a:r>
              <a:rPr lang="en-US" sz="3200" b="0" strike="noStrike" spc="-2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constants.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86" name="Table 4"/>
          <p:cNvGraphicFramePr/>
          <p:nvPr/>
        </p:nvGraphicFramePr>
        <p:xfrm>
          <a:off x="1796040" y="4216680"/>
          <a:ext cx="6113520" cy="854640"/>
        </p:xfrm>
        <a:graphic>
          <a:graphicData uri="http://schemas.openxmlformats.org/drawingml/2006/table">
            <a:tbl>
              <a:tblPr/>
              <a:tblGrid>
                <a:gridCol w="105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"/>
                        </a:spcBef>
                      </a:pPr>
                      <a:r>
                        <a:rPr lang="en-US" sz="2000" b="1" strike="noStrike" spc="18">
                          <a:solidFill>
                            <a:srgbClr val="000000"/>
                          </a:solidFill>
                          <a:latin typeface="Trebuchet MS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3120" algn="ctr">
                        <a:lnSpc>
                          <a:spcPct val="100000"/>
                        </a:lnSpc>
                        <a:spcBef>
                          <a:spcPts val="176"/>
                        </a:spcBef>
                      </a:pPr>
                      <a:r>
                        <a:rPr lang="en-US" sz="2000" b="1" strike="noStrike" spc="143">
                          <a:solidFill>
                            <a:srgbClr val="000000"/>
                          </a:solidFill>
                          <a:latin typeface="Trebuchet MS"/>
                        </a:rPr>
                        <a:t>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"/>
                        </a:spcBef>
                      </a:pPr>
                      <a:r>
                        <a:rPr lang="en-US" sz="2000" b="1" strike="noStrike" spc="72">
                          <a:solidFill>
                            <a:srgbClr val="000000"/>
                          </a:solidFill>
                          <a:latin typeface="Trebuchet MS"/>
                        </a:rPr>
                        <a:t>CLOSED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45160">
                        <a:lnSpc>
                          <a:spcPct val="100000"/>
                        </a:lnSpc>
                        <a:spcBef>
                          <a:spcPts val="176"/>
                        </a:spcBef>
                      </a:pPr>
                      <a:r>
                        <a:rPr lang="en-US" sz="2000" b="1" strike="noStrike" spc="-32">
                          <a:solidFill>
                            <a:srgbClr val="000000"/>
                          </a:solidFill>
                          <a:latin typeface="Trebuchet MS"/>
                        </a:rPr>
                        <a:t>‘1’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5600">
                        <a:lnSpc>
                          <a:spcPct val="100000"/>
                        </a:lnSpc>
                        <a:spcBef>
                          <a:spcPts val="176"/>
                        </a:spcBef>
                      </a:pPr>
                      <a:r>
                        <a:rPr lang="en-US" sz="2000" b="1" strike="noStrike" spc="43">
                          <a:solidFill>
                            <a:srgbClr val="000000"/>
                          </a:solidFill>
                          <a:latin typeface="Trebuchet MS"/>
                        </a:rPr>
                        <a:t>Yes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6"/>
                        </a:spcBef>
                      </a:pPr>
                      <a:r>
                        <a:rPr lang="en-US" sz="2000" b="1" strike="noStrike" spc="9">
                          <a:solidFill>
                            <a:srgbClr val="000000"/>
                          </a:solidFill>
                          <a:latin typeface="Trebuchet MS"/>
                        </a:rPr>
                        <a:t>5v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4"/>
                        </a:spcBef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0960" algn="ctr">
                        <a:lnSpc>
                          <a:spcPct val="100000"/>
                        </a:lnSpc>
                        <a:spcBef>
                          <a:spcPts val="774"/>
                        </a:spcBef>
                      </a:pPr>
                      <a:r>
                        <a:rPr lang="en-US" sz="2000" b="1" strike="noStrike" spc="-12">
                          <a:solidFill>
                            <a:srgbClr val="000000"/>
                          </a:solidFill>
                          <a:latin typeface="Trebuchet MS"/>
                        </a:rPr>
                        <a:t>OFF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4"/>
                        </a:spcBef>
                      </a:pPr>
                      <a:r>
                        <a:rPr lang="en-US" sz="2000" b="1" strike="noStrike" spc="43">
                          <a:solidFill>
                            <a:srgbClr val="000000"/>
                          </a:solidFill>
                          <a:latin typeface="Trebuchet MS"/>
                        </a:rPr>
                        <a:t>OPEN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45160">
                        <a:lnSpc>
                          <a:spcPct val="100000"/>
                        </a:lnSpc>
                        <a:spcBef>
                          <a:spcPts val="774"/>
                        </a:spcBef>
                      </a:pPr>
                      <a:r>
                        <a:rPr lang="en-US" sz="2000" b="1" strike="noStrike" spc="-32">
                          <a:solidFill>
                            <a:srgbClr val="000000"/>
                          </a:solidFill>
                          <a:latin typeface="Trebuchet MS"/>
                        </a:rPr>
                        <a:t>‘0’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83400">
                        <a:lnSpc>
                          <a:spcPct val="100000"/>
                        </a:lnSpc>
                        <a:spcBef>
                          <a:spcPts val="774"/>
                        </a:spcBef>
                      </a:pPr>
                      <a:r>
                        <a:rPr lang="en-US" sz="2000" b="1" strike="noStrike" spc="111">
                          <a:solidFill>
                            <a:srgbClr val="000000"/>
                          </a:solidFill>
                          <a:latin typeface="Trebuchet MS"/>
                        </a:rPr>
                        <a:t>No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74"/>
                        </a:spcBef>
                      </a:pPr>
                      <a:r>
                        <a:rPr lang="en-US" sz="2000" b="1" strike="noStrike" spc="9">
                          <a:solidFill>
                            <a:srgbClr val="000000"/>
                          </a:solidFill>
                          <a:latin typeface="Trebuchet MS"/>
                        </a:rPr>
                        <a:t>1v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916920" y="626400"/>
            <a:ext cx="540720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4. Logic</a:t>
            </a:r>
            <a:r>
              <a:rPr lang="en-US" sz="4400" b="1" strike="noStrike" spc="-8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States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1053440" y="6445440"/>
            <a:ext cx="247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8160">
              <a:lnSpc>
                <a:spcPts val="1429"/>
              </a:lnSpc>
            </a:pPr>
            <a:fld id="{9065E6DD-DF9C-496E-989C-B117BACDDD60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547280" y="1325520"/>
            <a:ext cx="5859360" cy="31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5800" rIns="0" bIns="0">
            <a:spAutoFit/>
          </a:bodyPr>
          <a:lstStyle/>
          <a:p>
            <a:pPr marL="24120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If a switch is</a:t>
            </a:r>
            <a:r>
              <a:rPr lang="en-US" sz="32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closed:</a:t>
            </a:r>
            <a:endParaRPr lang="en-US" sz="3200" b="0" strike="noStrike" spc="-1">
              <a:latin typeface="Arial"/>
            </a:endParaRPr>
          </a:p>
          <a:p>
            <a:pPr marL="698400" lvl="1" indent="-22824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  <a:tabLst>
                <a:tab pos="698040" algn="l"/>
                <a:tab pos="698400" algn="l"/>
              </a:tabLst>
            </a:pPr>
            <a:r>
              <a:rPr lang="en-US" sz="2200" b="0" strike="noStrike" spc="9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2200" b="0" strike="noStrike" spc="4">
                <a:solidFill>
                  <a:srgbClr val="000000"/>
                </a:solidFill>
                <a:latin typeface="Times New Roman"/>
              </a:rPr>
              <a:t>light will </a:t>
            </a:r>
            <a:r>
              <a:rPr lang="en-US" sz="2200" b="0" strike="noStrike" spc="9">
                <a:solidFill>
                  <a:srgbClr val="000000"/>
                </a:solidFill>
                <a:latin typeface="Times New Roman"/>
              </a:rPr>
              <a:t>be</a:t>
            </a:r>
            <a:r>
              <a:rPr lang="en-US" sz="2200" b="0" strike="noStrike" spc="-3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0" strike="noStrike" spc="9">
                <a:solidFill>
                  <a:srgbClr val="000000"/>
                </a:solidFill>
                <a:latin typeface="Times New Roman"/>
              </a:rPr>
              <a:t>ON.</a:t>
            </a:r>
            <a:endParaRPr lang="en-US" sz="2200" b="0" strike="noStrike" spc="-1">
              <a:latin typeface="Arial"/>
            </a:endParaRPr>
          </a:p>
          <a:p>
            <a:pPr marL="698400" lvl="1" indent="-228240">
              <a:lnSpc>
                <a:spcPct val="100000"/>
              </a:lnSpc>
              <a:spcBef>
                <a:spcPts val="264"/>
              </a:spcBef>
              <a:buClr>
                <a:srgbClr val="000000"/>
              </a:buClr>
              <a:buFont typeface="Arial"/>
              <a:buChar char="•"/>
              <a:tabLst>
                <a:tab pos="698040" algn="l"/>
                <a:tab pos="698400" algn="l"/>
              </a:tabLst>
            </a:pPr>
            <a:r>
              <a:rPr lang="en-US" sz="2200" b="0" strike="noStrike" spc="9">
                <a:solidFill>
                  <a:srgbClr val="000000"/>
                </a:solidFill>
                <a:latin typeface="Times New Roman"/>
              </a:rPr>
              <a:t>This </a:t>
            </a:r>
            <a:r>
              <a:rPr lang="en-US" sz="2200" b="0" strike="noStrike" spc="4">
                <a:solidFill>
                  <a:srgbClr val="000000"/>
                </a:solidFill>
                <a:latin typeface="Times New Roman"/>
              </a:rPr>
              <a:t>can represent </a:t>
            </a:r>
            <a:r>
              <a:rPr lang="en-US" sz="2200" b="0" strike="noStrike" spc="9">
                <a:solidFill>
                  <a:srgbClr val="000000"/>
                </a:solidFill>
                <a:latin typeface="Times New Roman"/>
              </a:rPr>
              <a:t>Logic</a:t>
            </a:r>
            <a:r>
              <a:rPr lang="en-US" sz="2200" b="0" strike="noStrike" spc="-6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0" strike="noStrike" spc="9">
                <a:solidFill>
                  <a:srgbClr val="000000"/>
                </a:solidFill>
                <a:latin typeface="Times New Roman"/>
              </a:rPr>
              <a:t>TRUE.</a:t>
            </a:r>
            <a:endParaRPr lang="en-US" sz="2200" b="0" strike="noStrike" spc="-1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If a switch is</a:t>
            </a:r>
            <a:r>
              <a:rPr lang="en-US" sz="3200" b="0" strike="noStrike" spc="-2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open:</a:t>
            </a:r>
            <a:endParaRPr lang="en-US" sz="3200" b="0" strike="noStrike" spc="-1">
              <a:latin typeface="Arial"/>
            </a:endParaRPr>
          </a:p>
          <a:p>
            <a:pPr marL="698400" lvl="1" indent="-2282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698040" algn="l"/>
                <a:tab pos="698400" algn="l"/>
              </a:tabLst>
            </a:pPr>
            <a:r>
              <a:rPr lang="en-US" sz="2200" b="0" strike="noStrike" spc="9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2200" b="0" strike="noStrike" spc="4">
                <a:solidFill>
                  <a:srgbClr val="000000"/>
                </a:solidFill>
                <a:latin typeface="Times New Roman"/>
              </a:rPr>
              <a:t>light will </a:t>
            </a:r>
            <a:r>
              <a:rPr lang="en-US" sz="2200" b="0" strike="noStrike" spc="9">
                <a:solidFill>
                  <a:srgbClr val="000000"/>
                </a:solidFill>
                <a:latin typeface="Times New Roman"/>
              </a:rPr>
              <a:t>be</a:t>
            </a:r>
            <a:r>
              <a:rPr lang="en-US" sz="2200" b="0" strike="noStrike" spc="-32">
                <a:solidFill>
                  <a:srgbClr val="000000"/>
                </a:solidFill>
                <a:latin typeface="Times New Roman"/>
              </a:rPr>
              <a:t> OFF.</a:t>
            </a:r>
            <a:endParaRPr lang="en-US" sz="2200" b="0" strike="noStrike" spc="-1">
              <a:latin typeface="Arial"/>
            </a:endParaRPr>
          </a:p>
          <a:p>
            <a:pPr marL="698400" lvl="1" indent="-228240">
              <a:lnSpc>
                <a:spcPct val="100000"/>
              </a:lnSpc>
              <a:spcBef>
                <a:spcPts val="275"/>
              </a:spcBef>
              <a:buClr>
                <a:srgbClr val="000000"/>
              </a:buClr>
              <a:buFont typeface="Arial"/>
              <a:buChar char="•"/>
              <a:tabLst>
                <a:tab pos="698040" algn="l"/>
                <a:tab pos="698400" algn="l"/>
              </a:tabLst>
            </a:pPr>
            <a:r>
              <a:rPr lang="en-US" sz="2200" b="0" strike="noStrike" spc="9">
                <a:solidFill>
                  <a:srgbClr val="000000"/>
                </a:solidFill>
                <a:latin typeface="Times New Roman"/>
              </a:rPr>
              <a:t>This </a:t>
            </a:r>
            <a:r>
              <a:rPr lang="en-US" sz="2200" b="0" strike="noStrike" spc="4">
                <a:solidFill>
                  <a:srgbClr val="000000"/>
                </a:solidFill>
                <a:latin typeface="Times New Roman"/>
              </a:rPr>
              <a:t>can represent </a:t>
            </a:r>
            <a:r>
              <a:rPr lang="en-US" sz="2200" b="0" strike="noStrike" spc="9">
                <a:solidFill>
                  <a:srgbClr val="000000"/>
                </a:solidFill>
                <a:latin typeface="Times New Roman"/>
              </a:rPr>
              <a:t>Logic</a:t>
            </a:r>
            <a:r>
              <a:rPr lang="en-US" sz="2200" b="0" strike="noStrike" spc="-15">
                <a:solidFill>
                  <a:srgbClr val="000000"/>
                </a:solidFill>
                <a:latin typeface="Times New Roman"/>
              </a:rPr>
              <a:t> FALSE.</a:t>
            </a:r>
            <a:endParaRPr lang="en-US" sz="2200" b="0" strike="noStrike" spc="-1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46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The switch is a Logic</a:t>
            </a:r>
            <a:r>
              <a:rPr lang="en-US" sz="3200" b="0" strike="noStrike" spc="-2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variable.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916920" y="626400"/>
            <a:ext cx="731232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5.Boolean Basics:</a:t>
            </a:r>
            <a:r>
              <a:rPr lang="en-US" sz="4400" b="1" strike="noStrike" spc="-5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operators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1053440" y="6445440"/>
            <a:ext cx="247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8160">
              <a:lnSpc>
                <a:spcPts val="1429"/>
              </a:lnSpc>
            </a:pPr>
            <a:fld id="{539472F0-18DC-405A-BDA2-49F3642284B4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916920" y="1804320"/>
            <a:ext cx="9637560" cy="31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0840" rIns="0" bIns="0">
            <a:spAutoFit/>
          </a:bodyPr>
          <a:lstStyle/>
          <a:p>
            <a:pPr marL="241200" indent="-228960">
              <a:lnSpc>
                <a:spcPts val="3019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Boole defined three basic operations that could be used with these  Boolean</a:t>
            </a:r>
            <a:r>
              <a:rPr lang="en-US" sz="3200" b="0" strike="noStrike" spc="-26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variables.</a:t>
            </a:r>
            <a:endParaRPr lang="en-US" sz="32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241920" algn="l"/>
              </a:tabLst>
            </a:pPr>
            <a:r>
              <a:rPr lang="en-US" sz="3200" b="0" strike="noStrike" spc="-12">
                <a:solidFill>
                  <a:srgbClr val="000000"/>
                </a:solidFill>
                <a:latin typeface="Times New Roman"/>
              </a:rPr>
              <a:t>AND</a:t>
            </a:r>
            <a:endParaRPr lang="en-US" sz="32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241920" algn="l"/>
              </a:tabLst>
            </a:pPr>
            <a:r>
              <a:rPr lang="en-US" sz="3200" b="0" strike="noStrike" spc="-12">
                <a:solidFill>
                  <a:srgbClr val="000000"/>
                </a:solidFill>
                <a:latin typeface="Times New Roman"/>
              </a:rPr>
              <a:t>OR</a:t>
            </a:r>
            <a:endParaRPr lang="en-US" sz="32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241920" algn="l"/>
              </a:tabLst>
            </a:pPr>
            <a:r>
              <a:rPr lang="en-US" sz="3200" b="0" strike="noStrike" spc="-12">
                <a:solidFill>
                  <a:srgbClr val="000000"/>
                </a:solidFill>
                <a:latin typeface="Times New Roman"/>
              </a:rPr>
              <a:t>NOT</a:t>
            </a:r>
            <a:endParaRPr lang="en-US" sz="3200" b="0" strike="noStrike" spc="-1">
              <a:latin typeface="Arial"/>
            </a:endParaRPr>
          </a:p>
          <a:p>
            <a:pPr marL="241200" indent="-22896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pos="241920" algn="l"/>
              </a:tabLst>
            </a:pP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All logical expressions </a:t>
            </a:r>
            <a:r>
              <a:rPr lang="en-US" sz="3200" b="0" strike="noStrike" spc="-12">
                <a:solidFill>
                  <a:srgbClr val="000000"/>
                </a:solidFill>
                <a:latin typeface="Times New Roman"/>
              </a:rPr>
              <a:t>can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be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built from these</a:t>
            </a:r>
            <a:r>
              <a:rPr lang="en-US" sz="3200" b="0" strike="noStrike" spc="-3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>
                <a:solidFill>
                  <a:srgbClr val="000000"/>
                </a:solidFill>
                <a:latin typeface="Times New Roman"/>
              </a:rPr>
              <a:t>three.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916920" y="626400"/>
            <a:ext cx="685512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5.Boolean Basics:</a:t>
            </a:r>
            <a:r>
              <a:rPr lang="en-US" sz="4400" b="1" strike="noStrike" spc="-5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operators</a:t>
            </a: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109160" y="2623680"/>
            <a:ext cx="3188520" cy="44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40" rIns="0" bIns="0">
            <a:spAutoFit/>
          </a:bodyPr>
          <a:lstStyle/>
          <a:p>
            <a:pPr marL="469440" indent="-456840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Font typeface="Arial"/>
              <a:buChar char="•"/>
              <a:tabLst>
                <a:tab pos="469440" algn="l"/>
                <a:tab pos="469800" algn="l"/>
                <a:tab pos="1727280" algn="l"/>
              </a:tabLst>
            </a:pPr>
            <a:r>
              <a:rPr lang="en-US" sz="2800" b="0" strike="noStrike" spc="9">
                <a:solidFill>
                  <a:srgbClr val="000000"/>
                </a:solidFill>
                <a:latin typeface="Times New Roman"/>
              </a:rPr>
              <a:t>Logic</a:t>
            </a:r>
            <a:r>
              <a:rPr lang="en-US" sz="2800" b="0" strike="noStrike" spc="12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2800" b="0" strike="noStrike" spc="4">
                <a:solidFill>
                  <a:srgbClr val="000000"/>
                </a:solidFill>
                <a:latin typeface="Times New Roman"/>
              </a:rPr>
              <a:t>l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 b="1" strike="noStrike" spc="12">
                <a:solidFill>
                  <a:srgbClr val="000000"/>
                </a:solidFill>
                <a:latin typeface="Times New Roman"/>
              </a:rPr>
              <a:t>AND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109160" y="3638880"/>
            <a:ext cx="3737160" cy="44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120" rIns="0" bIns="0">
            <a:spAutoFit/>
          </a:bodyPr>
          <a:lstStyle/>
          <a:p>
            <a:pPr marL="469440" indent="-456840">
              <a:lnSpc>
                <a:spcPct val="100000"/>
              </a:lnSpc>
              <a:spcBef>
                <a:spcPts val="119"/>
              </a:spcBef>
              <a:buClr>
                <a:srgbClr val="000000"/>
              </a:buClr>
              <a:buFont typeface="Arial"/>
              <a:buChar char="•"/>
              <a:tabLst>
                <a:tab pos="469440" algn="l"/>
                <a:tab pos="469800" algn="l"/>
                <a:tab pos="1727280" algn="l"/>
              </a:tabLst>
            </a:pPr>
            <a:r>
              <a:rPr lang="en-US" sz="2800" b="0" strike="noStrike" spc="9">
                <a:solidFill>
                  <a:srgbClr val="000000"/>
                </a:solidFill>
                <a:latin typeface="Times New Roman"/>
              </a:rPr>
              <a:t>Lo</a:t>
            </a:r>
            <a:r>
              <a:rPr lang="en-US" sz="2800" b="0" strike="noStrike" spc="12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sz="2800" b="0" strike="noStrike" spc="4">
                <a:solidFill>
                  <a:srgbClr val="000000"/>
                </a:solidFill>
                <a:latin typeface="Times New Roman"/>
              </a:rPr>
              <a:t>ical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 b="1" strike="noStrike" spc="12">
                <a:solidFill>
                  <a:srgbClr val="000000"/>
                </a:solidFill>
                <a:latin typeface="Times New Roman"/>
              </a:rPr>
              <a:t>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1109160" y="4654440"/>
            <a:ext cx="3188520" cy="44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120" rIns="0" bIns="0">
            <a:spAutoFit/>
          </a:bodyPr>
          <a:lstStyle/>
          <a:p>
            <a:pPr marL="469440" indent="-456840">
              <a:lnSpc>
                <a:spcPct val="100000"/>
              </a:lnSpc>
              <a:spcBef>
                <a:spcPts val="119"/>
              </a:spcBef>
              <a:buClr>
                <a:srgbClr val="000000"/>
              </a:buClr>
              <a:buFont typeface="Arial"/>
              <a:buChar char="•"/>
              <a:tabLst>
                <a:tab pos="469440" algn="l"/>
                <a:tab pos="469800" algn="l"/>
                <a:tab pos="1727280" algn="l"/>
              </a:tabLst>
            </a:pPr>
            <a:r>
              <a:rPr lang="en-US" sz="2800" b="0" strike="noStrike" spc="9">
                <a:solidFill>
                  <a:srgbClr val="000000"/>
                </a:solidFill>
                <a:latin typeface="Times New Roman"/>
              </a:rPr>
              <a:t>Lo</a:t>
            </a:r>
            <a:r>
              <a:rPr lang="en-US" sz="2800" b="0" strike="noStrike" spc="12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sz="2800" b="0" strike="noStrike" spc="4">
                <a:solidFill>
                  <a:srgbClr val="000000"/>
                </a:solidFill>
                <a:latin typeface="Times New Roman"/>
              </a:rPr>
              <a:t>ical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 b="1" strike="noStrike" spc="12">
                <a:solidFill>
                  <a:srgbClr val="000000"/>
                </a:solidFill>
                <a:latin typeface="Times New Roman"/>
              </a:rPr>
              <a:t>NOT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7072920" y="2511720"/>
            <a:ext cx="1100880" cy="723600"/>
          </a:xfrm>
          <a:custGeom>
            <a:avLst/>
            <a:gdLst/>
            <a:ahLst/>
            <a:cxnLst/>
            <a:rect l="l" t="t" r="r" b="b"/>
            <a:pathLst>
              <a:path w="1101090" h="723900">
                <a:moveTo>
                  <a:pt x="1092009" y="348513"/>
                </a:moveTo>
                <a:lnTo>
                  <a:pt x="852754" y="348513"/>
                </a:lnTo>
                <a:lnTo>
                  <a:pt x="851331" y="325437"/>
                </a:lnTo>
                <a:lnTo>
                  <a:pt x="849249" y="293890"/>
                </a:lnTo>
                <a:lnTo>
                  <a:pt x="847166" y="265645"/>
                </a:lnTo>
                <a:lnTo>
                  <a:pt x="842594" y="239255"/>
                </a:lnTo>
                <a:lnTo>
                  <a:pt x="836320" y="213360"/>
                </a:lnTo>
                <a:lnTo>
                  <a:pt x="836244" y="213093"/>
                </a:lnTo>
                <a:lnTo>
                  <a:pt x="836244" y="360514"/>
                </a:lnTo>
                <a:lnTo>
                  <a:pt x="832154" y="424345"/>
                </a:lnTo>
                <a:lnTo>
                  <a:pt x="829640" y="450240"/>
                </a:lnTo>
                <a:lnTo>
                  <a:pt x="825474" y="476148"/>
                </a:lnTo>
                <a:lnTo>
                  <a:pt x="818794" y="502056"/>
                </a:lnTo>
                <a:lnTo>
                  <a:pt x="814628" y="523265"/>
                </a:lnTo>
                <a:lnTo>
                  <a:pt x="805865" y="543979"/>
                </a:lnTo>
                <a:lnTo>
                  <a:pt x="799617" y="561873"/>
                </a:lnTo>
                <a:lnTo>
                  <a:pt x="790854" y="580250"/>
                </a:lnTo>
                <a:lnTo>
                  <a:pt x="762482" y="622160"/>
                </a:lnTo>
                <a:lnTo>
                  <a:pt x="719112" y="660781"/>
                </a:lnTo>
                <a:lnTo>
                  <a:pt x="676148" y="684326"/>
                </a:lnTo>
                <a:lnTo>
                  <a:pt x="636943" y="694690"/>
                </a:lnTo>
                <a:lnTo>
                  <a:pt x="608571" y="699871"/>
                </a:lnTo>
                <a:lnTo>
                  <a:pt x="593559" y="705053"/>
                </a:lnTo>
                <a:lnTo>
                  <a:pt x="591477" y="705053"/>
                </a:lnTo>
                <a:lnTo>
                  <a:pt x="580631" y="707885"/>
                </a:lnTo>
                <a:lnTo>
                  <a:pt x="422541" y="707885"/>
                </a:lnTo>
                <a:lnTo>
                  <a:pt x="307416" y="705053"/>
                </a:lnTo>
                <a:lnTo>
                  <a:pt x="264464" y="705053"/>
                </a:lnTo>
                <a:lnTo>
                  <a:pt x="264464" y="546328"/>
                </a:lnTo>
                <a:lnTo>
                  <a:pt x="264464" y="525614"/>
                </a:lnTo>
                <a:lnTo>
                  <a:pt x="264464" y="192620"/>
                </a:lnTo>
                <a:lnTo>
                  <a:pt x="264464" y="171894"/>
                </a:lnTo>
                <a:lnTo>
                  <a:pt x="264464" y="15544"/>
                </a:lnTo>
                <a:lnTo>
                  <a:pt x="595642" y="15544"/>
                </a:lnTo>
                <a:lnTo>
                  <a:pt x="598157" y="15544"/>
                </a:lnTo>
                <a:lnTo>
                  <a:pt x="606488" y="15544"/>
                </a:lnTo>
                <a:lnTo>
                  <a:pt x="619417" y="18376"/>
                </a:lnTo>
                <a:lnTo>
                  <a:pt x="634860" y="20713"/>
                </a:lnTo>
                <a:lnTo>
                  <a:pt x="651954" y="25908"/>
                </a:lnTo>
                <a:lnTo>
                  <a:pt x="671563" y="31076"/>
                </a:lnTo>
                <a:lnTo>
                  <a:pt x="714933" y="54635"/>
                </a:lnTo>
                <a:lnTo>
                  <a:pt x="749554" y="83362"/>
                </a:lnTo>
                <a:lnTo>
                  <a:pt x="780008" y="122440"/>
                </a:lnTo>
                <a:lnTo>
                  <a:pt x="797102" y="156362"/>
                </a:lnTo>
                <a:lnTo>
                  <a:pt x="805865" y="174256"/>
                </a:lnTo>
                <a:lnTo>
                  <a:pt x="812546" y="194983"/>
                </a:lnTo>
                <a:lnTo>
                  <a:pt x="818794" y="218528"/>
                </a:lnTo>
                <a:lnTo>
                  <a:pt x="825474" y="242087"/>
                </a:lnTo>
                <a:lnTo>
                  <a:pt x="829640" y="267982"/>
                </a:lnTo>
                <a:lnTo>
                  <a:pt x="832154" y="296710"/>
                </a:lnTo>
                <a:lnTo>
                  <a:pt x="834237" y="327799"/>
                </a:lnTo>
                <a:lnTo>
                  <a:pt x="836244" y="360514"/>
                </a:lnTo>
                <a:lnTo>
                  <a:pt x="836244" y="213093"/>
                </a:lnTo>
                <a:lnTo>
                  <a:pt x="821309" y="166712"/>
                </a:lnTo>
                <a:lnTo>
                  <a:pt x="803783" y="127635"/>
                </a:lnTo>
                <a:lnTo>
                  <a:pt x="771245" y="80543"/>
                </a:lnTo>
                <a:lnTo>
                  <a:pt x="725779" y="39090"/>
                </a:lnTo>
                <a:lnTo>
                  <a:pt x="712851" y="28727"/>
                </a:lnTo>
                <a:lnTo>
                  <a:pt x="699922" y="23545"/>
                </a:lnTo>
                <a:lnTo>
                  <a:pt x="678230" y="13182"/>
                </a:lnTo>
                <a:lnTo>
                  <a:pt x="656539" y="5168"/>
                </a:lnTo>
                <a:lnTo>
                  <a:pt x="636943" y="0"/>
                </a:lnTo>
                <a:lnTo>
                  <a:pt x="598157" y="0"/>
                </a:lnTo>
                <a:lnTo>
                  <a:pt x="597522" y="0"/>
                </a:lnTo>
                <a:lnTo>
                  <a:pt x="255701" y="0"/>
                </a:lnTo>
                <a:lnTo>
                  <a:pt x="246938" y="0"/>
                </a:lnTo>
                <a:lnTo>
                  <a:pt x="246938" y="5168"/>
                </a:lnTo>
                <a:lnTo>
                  <a:pt x="246938" y="171894"/>
                </a:lnTo>
                <a:lnTo>
                  <a:pt x="8750" y="171894"/>
                </a:lnTo>
                <a:lnTo>
                  <a:pt x="0" y="171894"/>
                </a:lnTo>
                <a:lnTo>
                  <a:pt x="0" y="192620"/>
                </a:lnTo>
                <a:lnTo>
                  <a:pt x="8750" y="192620"/>
                </a:lnTo>
                <a:lnTo>
                  <a:pt x="246938" y="192620"/>
                </a:lnTo>
                <a:lnTo>
                  <a:pt x="246938" y="525614"/>
                </a:lnTo>
                <a:lnTo>
                  <a:pt x="8750" y="525614"/>
                </a:lnTo>
                <a:lnTo>
                  <a:pt x="0" y="525614"/>
                </a:lnTo>
                <a:lnTo>
                  <a:pt x="0" y="546328"/>
                </a:lnTo>
                <a:lnTo>
                  <a:pt x="8750" y="546328"/>
                </a:lnTo>
                <a:lnTo>
                  <a:pt x="246938" y="546328"/>
                </a:lnTo>
                <a:lnTo>
                  <a:pt x="246938" y="723417"/>
                </a:lnTo>
                <a:lnTo>
                  <a:pt x="255701" y="723417"/>
                </a:lnTo>
                <a:lnTo>
                  <a:pt x="264325" y="723887"/>
                </a:lnTo>
                <a:lnTo>
                  <a:pt x="599122" y="723887"/>
                </a:lnTo>
                <a:lnTo>
                  <a:pt x="600240" y="723417"/>
                </a:lnTo>
                <a:lnTo>
                  <a:pt x="602322" y="723417"/>
                </a:lnTo>
                <a:lnTo>
                  <a:pt x="641108" y="715416"/>
                </a:lnTo>
                <a:lnTo>
                  <a:pt x="682409" y="702703"/>
                </a:lnTo>
                <a:lnTo>
                  <a:pt x="727875" y="679145"/>
                </a:lnTo>
                <a:lnTo>
                  <a:pt x="762482" y="648068"/>
                </a:lnTo>
                <a:lnTo>
                  <a:pt x="773328" y="637705"/>
                </a:lnTo>
                <a:lnTo>
                  <a:pt x="786257" y="624522"/>
                </a:lnTo>
                <a:lnTo>
                  <a:pt x="795020" y="608977"/>
                </a:lnTo>
                <a:lnTo>
                  <a:pt x="805865" y="590600"/>
                </a:lnTo>
                <a:lnTo>
                  <a:pt x="823391" y="551510"/>
                </a:lnTo>
                <a:lnTo>
                  <a:pt x="836320" y="507238"/>
                </a:lnTo>
                <a:lnTo>
                  <a:pt x="847166" y="452615"/>
                </a:lnTo>
                <a:lnTo>
                  <a:pt x="852766" y="369709"/>
                </a:lnTo>
                <a:lnTo>
                  <a:pt x="1092009" y="369709"/>
                </a:lnTo>
                <a:lnTo>
                  <a:pt x="1092009" y="348513"/>
                </a:lnTo>
                <a:close/>
                <a:moveTo>
                  <a:pt x="1100785" y="348513"/>
                </a:moveTo>
                <a:lnTo>
                  <a:pt x="1092022" y="348513"/>
                </a:lnTo>
                <a:lnTo>
                  <a:pt x="1092022" y="369709"/>
                </a:lnTo>
                <a:lnTo>
                  <a:pt x="1100785" y="369709"/>
                </a:lnTo>
                <a:lnTo>
                  <a:pt x="1100785" y="3485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6"/>
          <p:cNvSpPr/>
          <p:nvPr/>
        </p:nvSpPr>
        <p:spPr>
          <a:xfrm>
            <a:off x="6860880" y="2431800"/>
            <a:ext cx="181080" cy="109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20880" indent="-8640">
              <a:lnSpc>
                <a:spcPct val="122000"/>
              </a:lnSpc>
              <a:spcBef>
                <a:spcPts val="96"/>
              </a:spcBef>
              <a:tabLst>
                <a:tab pos="0" algn="l"/>
              </a:tabLst>
            </a:pPr>
            <a:r>
              <a:rPr lang="en-US" sz="1950" b="0" strike="noStrike" spc="-100">
                <a:solidFill>
                  <a:srgbClr val="000000"/>
                </a:solidFill>
                <a:latin typeface="Arial"/>
              </a:rPr>
              <a:t>A  B</a:t>
            </a:r>
            <a:endParaRPr lang="en-US" sz="1950" b="0" strike="noStrike" spc="-1"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8223480" y="2687040"/>
            <a:ext cx="160200" cy="31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lang="en-US" sz="1950" b="0" strike="noStrike" spc="-131">
                <a:solidFill>
                  <a:srgbClr val="000000"/>
                </a:solidFill>
                <a:latin typeface="Arial"/>
              </a:rPr>
              <a:t>F</a:t>
            </a:r>
            <a:endParaRPr lang="en-US" sz="1950" b="0" strike="noStrike" spc="-1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7072560" y="3429000"/>
            <a:ext cx="1218960" cy="798480"/>
          </a:xfrm>
          <a:custGeom>
            <a:avLst/>
            <a:gdLst/>
            <a:ahLst/>
            <a:cxnLst/>
            <a:rect l="l" t="t" r="r" b="b"/>
            <a:pathLst>
              <a:path w="1219200" h="798829">
                <a:moveTo>
                  <a:pt x="1218819" y="390207"/>
                </a:moveTo>
                <a:lnTo>
                  <a:pt x="1209179" y="390207"/>
                </a:lnTo>
                <a:lnTo>
                  <a:pt x="949909" y="390207"/>
                </a:lnTo>
                <a:lnTo>
                  <a:pt x="940739" y="390207"/>
                </a:lnTo>
                <a:lnTo>
                  <a:pt x="940739" y="391045"/>
                </a:lnTo>
                <a:lnTo>
                  <a:pt x="928344" y="361632"/>
                </a:lnTo>
                <a:lnTo>
                  <a:pt x="923772" y="352145"/>
                </a:lnTo>
                <a:lnTo>
                  <a:pt x="923772" y="402323"/>
                </a:lnTo>
                <a:lnTo>
                  <a:pt x="911821" y="433324"/>
                </a:lnTo>
                <a:lnTo>
                  <a:pt x="894842" y="465010"/>
                </a:lnTo>
                <a:lnTo>
                  <a:pt x="880618" y="496709"/>
                </a:lnTo>
                <a:lnTo>
                  <a:pt x="861339" y="522693"/>
                </a:lnTo>
                <a:lnTo>
                  <a:pt x="842060" y="551268"/>
                </a:lnTo>
                <a:lnTo>
                  <a:pt x="822807" y="574116"/>
                </a:lnTo>
                <a:lnTo>
                  <a:pt x="801230" y="596988"/>
                </a:lnTo>
                <a:lnTo>
                  <a:pt x="781964" y="619848"/>
                </a:lnTo>
                <a:lnTo>
                  <a:pt x="760387" y="637514"/>
                </a:lnTo>
                <a:lnTo>
                  <a:pt x="738822" y="657263"/>
                </a:lnTo>
                <a:lnTo>
                  <a:pt x="714959" y="671804"/>
                </a:lnTo>
                <a:lnTo>
                  <a:pt x="647954" y="711809"/>
                </a:lnTo>
                <a:lnTo>
                  <a:pt x="604824" y="732078"/>
                </a:lnTo>
                <a:lnTo>
                  <a:pt x="561238" y="749223"/>
                </a:lnTo>
                <a:lnTo>
                  <a:pt x="523151" y="760653"/>
                </a:lnTo>
                <a:lnTo>
                  <a:pt x="455676" y="775208"/>
                </a:lnTo>
                <a:lnTo>
                  <a:pt x="407962" y="780923"/>
                </a:lnTo>
                <a:lnTo>
                  <a:pt x="393280" y="780923"/>
                </a:lnTo>
                <a:lnTo>
                  <a:pt x="390969" y="780923"/>
                </a:lnTo>
                <a:lnTo>
                  <a:pt x="298640" y="780923"/>
                </a:lnTo>
                <a:lnTo>
                  <a:pt x="300126" y="777798"/>
                </a:lnTo>
                <a:lnTo>
                  <a:pt x="309295" y="752335"/>
                </a:lnTo>
                <a:lnTo>
                  <a:pt x="318935" y="711809"/>
                </a:lnTo>
                <a:lnTo>
                  <a:pt x="328574" y="660374"/>
                </a:lnTo>
                <a:lnTo>
                  <a:pt x="335889" y="608418"/>
                </a:lnTo>
                <a:lnTo>
                  <a:pt x="343242" y="551268"/>
                </a:lnTo>
                <a:lnTo>
                  <a:pt x="347853" y="456704"/>
                </a:lnTo>
                <a:lnTo>
                  <a:pt x="347853" y="413588"/>
                </a:lnTo>
                <a:lnTo>
                  <a:pt x="350126" y="413588"/>
                </a:lnTo>
                <a:lnTo>
                  <a:pt x="350126" y="402158"/>
                </a:lnTo>
                <a:lnTo>
                  <a:pt x="347853" y="347599"/>
                </a:lnTo>
                <a:lnTo>
                  <a:pt x="343242" y="255638"/>
                </a:lnTo>
                <a:lnTo>
                  <a:pt x="338874" y="218224"/>
                </a:lnTo>
                <a:lnTo>
                  <a:pt x="340499" y="218224"/>
                </a:lnTo>
                <a:lnTo>
                  <a:pt x="340499" y="195364"/>
                </a:lnTo>
                <a:lnTo>
                  <a:pt x="335915" y="195364"/>
                </a:lnTo>
                <a:lnTo>
                  <a:pt x="333629" y="178219"/>
                </a:lnTo>
                <a:lnTo>
                  <a:pt x="323989" y="117957"/>
                </a:lnTo>
                <a:lnTo>
                  <a:pt x="309295" y="51447"/>
                </a:lnTo>
                <a:lnTo>
                  <a:pt x="298640" y="22872"/>
                </a:lnTo>
                <a:lnTo>
                  <a:pt x="390969" y="22872"/>
                </a:lnTo>
                <a:lnTo>
                  <a:pt x="393280" y="22872"/>
                </a:lnTo>
                <a:lnTo>
                  <a:pt x="407962" y="22872"/>
                </a:lnTo>
                <a:lnTo>
                  <a:pt x="455676" y="28587"/>
                </a:lnTo>
                <a:lnTo>
                  <a:pt x="523151" y="43129"/>
                </a:lnTo>
                <a:lnTo>
                  <a:pt x="561238" y="54559"/>
                </a:lnTo>
                <a:lnTo>
                  <a:pt x="604824" y="71704"/>
                </a:lnTo>
                <a:lnTo>
                  <a:pt x="647954" y="91973"/>
                </a:lnTo>
                <a:lnTo>
                  <a:pt x="693394" y="117957"/>
                </a:lnTo>
                <a:lnTo>
                  <a:pt x="714959" y="131978"/>
                </a:lnTo>
                <a:lnTo>
                  <a:pt x="738822" y="146532"/>
                </a:lnTo>
                <a:lnTo>
                  <a:pt x="781964" y="186537"/>
                </a:lnTo>
                <a:lnTo>
                  <a:pt x="822807" y="229654"/>
                </a:lnTo>
                <a:lnTo>
                  <a:pt x="880618" y="310184"/>
                </a:lnTo>
                <a:lnTo>
                  <a:pt x="911821" y="373062"/>
                </a:lnTo>
                <a:lnTo>
                  <a:pt x="923772" y="402323"/>
                </a:lnTo>
                <a:lnTo>
                  <a:pt x="923772" y="352145"/>
                </a:lnTo>
                <a:lnTo>
                  <a:pt x="894842" y="295643"/>
                </a:lnTo>
                <a:lnTo>
                  <a:pt x="856754" y="238493"/>
                </a:lnTo>
                <a:lnTo>
                  <a:pt x="794334" y="166268"/>
                </a:lnTo>
                <a:lnTo>
                  <a:pt x="748461" y="129387"/>
                </a:lnTo>
                <a:lnTo>
                  <a:pt x="703021" y="97688"/>
                </a:lnTo>
                <a:lnTo>
                  <a:pt x="657593" y="71704"/>
                </a:lnTo>
                <a:lnTo>
                  <a:pt x="611720" y="48856"/>
                </a:lnTo>
                <a:lnTo>
                  <a:pt x="568579" y="34290"/>
                </a:lnTo>
                <a:lnTo>
                  <a:pt x="547014" y="25984"/>
                </a:lnTo>
                <a:lnTo>
                  <a:pt x="527735" y="20281"/>
                </a:lnTo>
                <a:lnTo>
                  <a:pt x="489648" y="11442"/>
                </a:lnTo>
                <a:lnTo>
                  <a:pt x="458444" y="5715"/>
                </a:lnTo>
                <a:lnTo>
                  <a:pt x="410248" y="3124"/>
                </a:lnTo>
                <a:lnTo>
                  <a:pt x="393280" y="12"/>
                </a:lnTo>
                <a:lnTo>
                  <a:pt x="283146" y="0"/>
                </a:lnTo>
                <a:lnTo>
                  <a:pt x="266166" y="12"/>
                </a:lnTo>
                <a:lnTo>
                  <a:pt x="273507" y="17157"/>
                </a:lnTo>
                <a:lnTo>
                  <a:pt x="280847" y="34290"/>
                </a:lnTo>
                <a:lnTo>
                  <a:pt x="290487" y="60274"/>
                </a:lnTo>
                <a:lnTo>
                  <a:pt x="300126" y="97688"/>
                </a:lnTo>
                <a:lnTo>
                  <a:pt x="309295" y="149123"/>
                </a:lnTo>
                <a:lnTo>
                  <a:pt x="314350" y="180809"/>
                </a:lnTo>
                <a:lnTo>
                  <a:pt x="316217" y="195364"/>
                </a:lnTo>
                <a:lnTo>
                  <a:pt x="9639" y="195364"/>
                </a:lnTo>
                <a:lnTo>
                  <a:pt x="0" y="195364"/>
                </a:lnTo>
                <a:lnTo>
                  <a:pt x="0" y="218224"/>
                </a:lnTo>
                <a:lnTo>
                  <a:pt x="9639" y="218224"/>
                </a:lnTo>
                <a:lnTo>
                  <a:pt x="319163" y="218224"/>
                </a:lnTo>
                <a:lnTo>
                  <a:pt x="323989" y="255638"/>
                </a:lnTo>
                <a:lnTo>
                  <a:pt x="331317" y="402158"/>
                </a:lnTo>
                <a:lnTo>
                  <a:pt x="323989" y="548157"/>
                </a:lnTo>
                <a:lnTo>
                  <a:pt x="319163" y="585558"/>
                </a:lnTo>
                <a:lnTo>
                  <a:pt x="9639" y="585558"/>
                </a:lnTo>
                <a:lnTo>
                  <a:pt x="0" y="585558"/>
                </a:lnTo>
                <a:lnTo>
                  <a:pt x="0" y="608418"/>
                </a:lnTo>
                <a:lnTo>
                  <a:pt x="9639" y="608418"/>
                </a:lnTo>
                <a:lnTo>
                  <a:pt x="316217" y="608418"/>
                </a:lnTo>
                <a:lnTo>
                  <a:pt x="304711" y="683234"/>
                </a:lnTo>
                <a:lnTo>
                  <a:pt x="290487" y="743508"/>
                </a:lnTo>
                <a:lnTo>
                  <a:pt x="273507" y="786638"/>
                </a:lnTo>
                <a:lnTo>
                  <a:pt x="268389" y="798576"/>
                </a:lnTo>
                <a:lnTo>
                  <a:pt x="283146" y="798576"/>
                </a:lnTo>
                <a:lnTo>
                  <a:pt x="392760" y="798576"/>
                </a:lnTo>
                <a:lnTo>
                  <a:pt x="393280" y="798576"/>
                </a:lnTo>
                <a:lnTo>
                  <a:pt x="454063" y="798576"/>
                </a:lnTo>
                <a:lnTo>
                  <a:pt x="458444" y="798068"/>
                </a:lnTo>
                <a:lnTo>
                  <a:pt x="489648" y="792353"/>
                </a:lnTo>
                <a:lnTo>
                  <a:pt x="527735" y="783513"/>
                </a:lnTo>
                <a:lnTo>
                  <a:pt x="547014" y="777798"/>
                </a:lnTo>
                <a:lnTo>
                  <a:pt x="568579" y="769493"/>
                </a:lnTo>
                <a:lnTo>
                  <a:pt x="611720" y="754938"/>
                </a:lnTo>
                <a:lnTo>
                  <a:pt x="657593" y="734669"/>
                </a:lnTo>
                <a:lnTo>
                  <a:pt x="703021" y="706094"/>
                </a:lnTo>
                <a:lnTo>
                  <a:pt x="748461" y="674408"/>
                </a:lnTo>
                <a:lnTo>
                  <a:pt x="794334" y="637514"/>
                </a:lnTo>
                <a:lnTo>
                  <a:pt x="815911" y="614133"/>
                </a:lnTo>
                <a:lnTo>
                  <a:pt x="837476" y="591273"/>
                </a:lnTo>
                <a:lnTo>
                  <a:pt x="856754" y="565302"/>
                </a:lnTo>
                <a:lnTo>
                  <a:pt x="875563" y="536727"/>
                </a:lnTo>
                <a:lnTo>
                  <a:pt x="894842" y="508152"/>
                </a:lnTo>
                <a:lnTo>
                  <a:pt x="911821" y="476440"/>
                </a:lnTo>
                <a:lnTo>
                  <a:pt x="928344" y="442163"/>
                </a:lnTo>
                <a:lnTo>
                  <a:pt x="940739" y="413194"/>
                </a:lnTo>
                <a:lnTo>
                  <a:pt x="940739" y="413588"/>
                </a:lnTo>
                <a:lnTo>
                  <a:pt x="949909" y="413588"/>
                </a:lnTo>
                <a:lnTo>
                  <a:pt x="1209179" y="413588"/>
                </a:lnTo>
                <a:lnTo>
                  <a:pt x="1218819" y="413588"/>
                </a:lnTo>
                <a:lnTo>
                  <a:pt x="1218819" y="3902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9"/>
          <p:cNvSpPr/>
          <p:nvPr/>
        </p:nvSpPr>
        <p:spPr>
          <a:xfrm>
            <a:off x="6863040" y="3341880"/>
            <a:ext cx="192600" cy="122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7280" indent="-4680">
              <a:lnSpc>
                <a:spcPct val="124000"/>
              </a:lnSpc>
              <a:spcBef>
                <a:spcPts val="96"/>
              </a:spcBef>
              <a:tabLst>
                <a:tab pos="0" algn="l"/>
              </a:tabLst>
            </a:pPr>
            <a:r>
              <a:rPr lang="en-US" sz="2150" b="0" strike="noStrike" spc="-114">
                <a:solidFill>
                  <a:srgbClr val="000000"/>
                </a:solidFill>
                <a:latin typeface="Arial"/>
              </a:rPr>
              <a:t>A  B</a:t>
            </a:r>
            <a:endParaRPr lang="en-US" sz="2150" b="0" strike="noStrike" spc="-1"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8360280" y="3644280"/>
            <a:ext cx="174240" cy="34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lang="en-US" sz="2150" b="0" strike="noStrike" spc="-145">
                <a:solidFill>
                  <a:srgbClr val="000000"/>
                </a:solidFill>
                <a:latin typeface="Arial"/>
              </a:rPr>
              <a:t>F</a:t>
            </a:r>
            <a:endParaRPr lang="en-US" sz="2150" b="0" strike="noStrike" spc="-1">
              <a:latin typeface="Arial"/>
            </a:endParaRPr>
          </a:p>
        </p:txBody>
      </p:sp>
      <p:grpSp>
        <p:nvGrpSpPr>
          <p:cNvPr id="203" name="Group 11"/>
          <p:cNvGrpSpPr/>
          <p:nvPr/>
        </p:nvGrpSpPr>
        <p:grpSpPr>
          <a:xfrm>
            <a:off x="7050202" y="4474421"/>
            <a:ext cx="908280" cy="668160"/>
            <a:chOff x="7067520" y="4483080"/>
            <a:chExt cx="908280" cy="668160"/>
          </a:xfrm>
        </p:grpSpPr>
        <p:sp>
          <p:nvSpPr>
            <p:cNvPr id="204" name="CustomShape 12"/>
            <p:cNvSpPr/>
            <p:nvPr/>
          </p:nvSpPr>
          <p:spPr>
            <a:xfrm>
              <a:off x="7932600" y="4744800"/>
              <a:ext cx="35280" cy="117000"/>
            </a:xfrm>
            <a:custGeom>
              <a:avLst/>
              <a:gdLst/>
              <a:ahLst/>
              <a:cxnLst/>
              <a:rect l="l" t="t" r="r" b="b"/>
              <a:pathLst>
                <a:path w="35559" h="117475">
                  <a:moveTo>
                    <a:pt x="0" y="64670"/>
                  </a:moveTo>
                  <a:lnTo>
                    <a:pt x="4598" y="93882"/>
                  </a:lnTo>
                  <a:lnTo>
                    <a:pt x="17057" y="117322"/>
                  </a:lnTo>
                  <a:moveTo>
                    <a:pt x="35371" y="0"/>
                  </a:moveTo>
                  <a:lnTo>
                    <a:pt x="17057" y="15035"/>
                  </a:lnTo>
                  <a:lnTo>
                    <a:pt x="4598" y="37342"/>
                  </a:lnTo>
                  <a:lnTo>
                    <a:pt x="0" y="64670"/>
                  </a:lnTo>
                </a:path>
              </a:pathLst>
            </a:custGeom>
            <a:noFill/>
            <a:ln w="489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13"/>
            <p:cNvSpPr/>
            <p:nvPr/>
          </p:nvSpPr>
          <p:spPr>
            <a:xfrm>
              <a:off x="7067520" y="4483080"/>
              <a:ext cx="908280" cy="668160"/>
            </a:xfrm>
            <a:custGeom>
              <a:avLst/>
              <a:gdLst/>
              <a:ahLst/>
              <a:cxnLst/>
              <a:rect l="l" t="t" r="r" b="b"/>
              <a:pathLst>
                <a:path w="908684" h="668654">
                  <a:moveTo>
                    <a:pt x="908380" y="333159"/>
                  </a:moveTo>
                  <a:lnTo>
                    <a:pt x="888111" y="322681"/>
                  </a:lnTo>
                  <a:lnTo>
                    <a:pt x="855370" y="303682"/>
                  </a:lnTo>
                  <a:lnTo>
                    <a:pt x="855370" y="335000"/>
                  </a:lnTo>
                  <a:lnTo>
                    <a:pt x="349554" y="628738"/>
                  </a:lnTo>
                  <a:lnTo>
                    <a:pt x="349554" y="41262"/>
                  </a:lnTo>
                  <a:lnTo>
                    <a:pt x="855370" y="335000"/>
                  </a:lnTo>
                  <a:lnTo>
                    <a:pt x="855370" y="303682"/>
                  </a:lnTo>
                  <a:lnTo>
                    <a:pt x="344068" y="6781"/>
                  </a:lnTo>
                  <a:lnTo>
                    <a:pt x="327088" y="0"/>
                  </a:lnTo>
                  <a:lnTo>
                    <a:pt x="327088" y="17233"/>
                  </a:lnTo>
                  <a:lnTo>
                    <a:pt x="339166" y="17233"/>
                  </a:lnTo>
                  <a:lnTo>
                    <a:pt x="327088" y="17246"/>
                  </a:lnTo>
                  <a:lnTo>
                    <a:pt x="327088" y="319608"/>
                  </a:lnTo>
                  <a:lnTo>
                    <a:pt x="11506" y="319608"/>
                  </a:lnTo>
                  <a:lnTo>
                    <a:pt x="0" y="319608"/>
                  </a:lnTo>
                  <a:lnTo>
                    <a:pt x="0" y="347319"/>
                  </a:lnTo>
                  <a:lnTo>
                    <a:pt x="11506" y="347319"/>
                  </a:lnTo>
                  <a:lnTo>
                    <a:pt x="327088" y="347319"/>
                  </a:lnTo>
                  <a:lnTo>
                    <a:pt x="327088" y="649058"/>
                  </a:lnTo>
                  <a:lnTo>
                    <a:pt x="327088" y="668147"/>
                  </a:lnTo>
                  <a:lnTo>
                    <a:pt x="336080" y="668147"/>
                  </a:lnTo>
                  <a:lnTo>
                    <a:pt x="344068" y="663232"/>
                  </a:lnTo>
                  <a:lnTo>
                    <a:pt x="888111" y="347319"/>
                  </a:lnTo>
                  <a:lnTo>
                    <a:pt x="908380" y="333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" name="CustomShape 14"/>
          <p:cNvSpPr/>
          <p:nvPr/>
        </p:nvSpPr>
        <p:spPr>
          <a:xfrm flipV="1">
            <a:off x="8041680" y="4744800"/>
            <a:ext cx="480960" cy="57600"/>
          </a:xfrm>
          <a:custGeom>
            <a:avLst/>
            <a:gdLst/>
            <a:ahLst/>
            <a:cxnLst/>
            <a:rect l="l" t="t" r="r" b="b"/>
            <a:pathLst>
              <a:path w="481329" h="27939">
                <a:moveTo>
                  <a:pt x="470052" y="0"/>
                </a:moveTo>
                <a:lnTo>
                  <a:pt x="11506" y="0"/>
                </a:lnTo>
                <a:lnTo>
                  <a:pt x="0" y="0"/>
                </a:lnTo>
                <a:lnTo>
                  <a:pt x="0" y="27711"/>
                </a:lnTo>
                <a:lnTo>
                  <a:pt x="11480" y="27711"/>
                </a:lnTo>
                <a:lnTo>
                  <a:pt x="470052" y="27711"/>
                </a:lnTo>
                <a:lnTo>
                  <a:pt x="470052" y="0"/>
                </a:lnTo>
                <a:close/>
                <a:moveTo>
                  <a:pt x="481025" y="0"/>
                </a:moveTo>
                <a:lnTo>
                  <a:pt x="470077" y="0"/>
                </a:lnTo>
                <a:lnTo>
                  <a:pt x="470077" y="27711"/>
                </a:lnTo>
                <a:lnTo>
                  <a:pt x="481025" y="27711"/>
                </a:lnTo>
                <a:lnTo>
                  <a:pt x="4810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5"/>
          <p:cNvSpPr/>
          <p:nvPr/>
        </p:nvSpPr>
        <p:spPr>
          <a:xfrm>
            <a:off x="6734160" y="4573080"/>
            <a:ext cx="225000" cy="41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US" sz="2650" b="0" strike="noStrike" spc="-197">
                <a:solidFill>
                  <a:srgbClr val="000000"/>
                </a:solidFill>
                <a:latin typeface="Arial"/>
              </a:rPr>
              <a:t>A</a:t>
            </a:r>
            <a:endParaRPr lang="en-US" sz="2650" b="0" strike="noStrike" spc="-1">
              <a:latin typeface="Arial"/>
            </a:endParaRPr>
          </a:p>
        </p:txBody>
      </p:sp>
      <p:sp>
        <p:nvSpPr>
          <p:cNvPr id="208" name="CustomShape 16"/>
          <p:cNvSpPr/>
          <p:nvPr/>
        </p:nvSpPr>
        <p:spPr>
          <a:xfrm>
            <a:off x="11053440" y="6445440"/>
            <a:ext cx="247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8160">
              <a:lnSpc>
                <a:spcPts val="1429"/>
              </a:lnSpc>
            </a:pPr>
            <a:fld id="{6EC2BC9A-9EFE-4C2D-9817-89687E8737FF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9" name="CustomShape 17"/>
          <p:cNvSpPr/>
          <p:nvPr/>
        </p:nvSpPr>
        <p:spPr>
          <a:xfrm>
            <a:off x="8610120" y="4573080"/>
            <a:ext cx="208440" cy="41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US" sz="2650" b="0" strike="noStrike" spc="-182">
                <a:solidFill>
                  <a:srgbClr val="000000"/>
                </a:solidFill>
                <a:latin typeface="Arial"/>
              </a:rPr>
              <a:t>F</a:t>
            </a:r>
            <a:endParaRPr lang="en-US" sz="2650" b="0" strike="noStrike" spc="-1">
              <a:latin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C70832-C07C-2424-CCDF-45D1572CC856}"/>
              </a:ext>
            </a:extLst>
          </p:cNvPr>
          <p:cNvSpPr/>
          <p:nvPr/>
        </p:nvSpPr>
        <p:spPr>
          <a:xfrm>
            <a:off x="7888431" y="4710545"/>
            <a:ext cx="155863" cy="16452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916920" y="626400"/>
            <a:ext cx="479772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199908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5.1 Logi</a:t>
            </a:r>
            <a:r>
              <a:rPr lang="en-US" sz="4400" b="1" strike="noStrike" spc="4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al	'AND'</a:t>
            </a: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782160" y="2291400"/>
            <a:ext cx="48132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120" rIns="0" bIns="0">
            <a:spAutoFit/>
          </a:bodyPr>
          <a:lstStyle/>
          <a:p>
            <a:pPr marL="241200" indent="-228240">
              <a:lnSpc>
                <a:spcPct val="100000"/>
              </a:lnSpc>
              <a:spcBef>
                <a:spcPts val="119"/>
              </a:spcBef>
              <a:buClr>
                <a:srgbClr val="000000"/>
              </a:buClr>
              <a:buFont typeface="Arial"/>
              <a:buChar char="•"/>
              <a:tabLst>
                <a:tab pos="240840" algn="l"/>
                <a:tab pos="241200" algn="l"/>
              </a:tabLst>
            </a:pPr>
            <a:r>
              <a:rPr lang="en-US" sz="2400" b="0" strike="noStrike" spc="9">
                <a:solidFill>
                  <a:srgbClr val="000000"/>
                </a:solidFill>
                <a:latin typeface="Times New Roman"/>
              </a:rPr>
              <a:t>How </a:t>
            </a:r>
            <a:r>
              <a:rPr lang="en-US" sz="2400" b="0" strike="noStrike" spc="4">
                <a:solidFill>
                  <a:srgbClr val="000000"/>
                </a:solidFill>
                <a:latin typeface="Times New Roman"/>
              </a:rPr>
              <a:t>can </a:t>
            </a:r>
            <a:r>
              <a:rPr lang="en-US" sz="2400" b="0" strike="noStrike" spc="9">
                <a:solidFill>
                  <a:srgbClr val="000000"/>
                </a:solidFill>
                <a:latin typeface="Times New Roman"/>
              </a:rPr>
              <a:t>we </a:t>
            </a:r>
            <a:r>
              <a:rPr lang="en-US" sz="2400" b="0" strike="noStrike" spc="4">
                <a:solidFill>
                  <a:srgbClr val="000000"/>
                </a:solidFill>
                <a:latin typeface="Times New Roman"/>
              </a:rPr>
              <a:t>switch the light</a:t>
            </a:r>
            <a:r>
              <a:rPr lang="en-US" sz="2400" b="0" strike="noStrike" spc="5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9">
                <a:solidFill>
                  <a:srgbClr val="000000"/>
                </a:solidFill>
                <a:latin typeface="Times New Roman"/>
              </a:rPr>
              <a:t>on?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212" name="Group 3"/>
          <p:cNvGrpSpPr/>
          <p:nvPr/>
        </p:nvGrpSpPr>
        <p:grpSpPr>
          <a:xfrm>
            <a:off x="3753720" y="3148560"/>
            <a:ext cx="3142080" cy="2175840"/>
            <a:chOff x="3753720" y="3148560"/>
            <a:chExt cx="3142080" cy="2175840"/>
          </a:xfrm>
        </p:grpSpPr>
        <p:sp>
          <p:nvSpPr>
            <p:cNvPr id="213" name="CustomShape 4"/>
            <p:cNvSpPr/>
            <p:nvPr/>
          </p:nvSpPr>
          <p:spPr>
            <a:xfrm>
              <a:off x="3753720" y="3267360"/>
              <a:ext cx="685440" cy="36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5"/>
            <p:cNvSpPr/>
            <p:nvPr/>
          </p:nvSpPr>
          <p:spPr>
            <a:xfrm>
              <a:off x="4434840" y="3148560"/>
              <a:ext cx="237240" cy="237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6"/>
            <p:cNvSpPr/>
            <p:nvPr/>
          </p:nvSpPr>
          <p:spPr>
            <a:xfrm>
              <a:off x="3753720" y="3267360"/>
              <a:ext cx="3142080" cy="2057040"/>
            </a:xfrm>
            <a:custGeom>
              <a:avLst/>
              <a:gdLst/>
              <a:ahLst/>
              <a:cxnLst/>
              <a:rect l="l" t="t" r="r" b="b"/>
              <a:pathLst>
                <a:path w="3142615" h="2057400">
                  <a:moveTo>
                    <a:pt x="0" y="0"/>
                  </a:moveTo>
                  <a:lnTo>
                    <a:pt x="0" y="1714500"/>
                  </a:lnTo>
                  <a:moveTo>
                    <a:pt x="0" y="1714500"/>
                  </a:moveTo>
                  <a:lnTo>
                    <a:pt x="970788" y="1714500"/>
                  </a:lnTo>
                  <a:moveTo>
                    <a:pt x="970788" y="1714500"/>
                  </a:moveTo>
                  <a:lnTo>
                    <a:pt x="973918" y="1667975"/>
                  </a:lnTo>
                  <a:lnTo>
                    <a:pt x="983038" y="1623351"/>
                  </a:lnTo>
                  <a:lnTo>
                    <a:pt x="997737" y="1581036"/>
                  </a:lnTo>
                  <a:lnTo>
                    <a:pt x="1017608" y="1541441"/>
                  </a:lnTo>
                  <a:lnTo>
                    <a:pt x="1042242" y="1504973"/>
                  </a:lnTo>
                  <a:lnTo>
                    <a:pt x="1071229" y="1472041"/>
                  </a:lnTo>
                  <a:lnTo>
                    <a:pt x="1104161" y="1443054"/>
                  </a:lnTo>
                  <a:lnTo>
                    <a:pt x="1140629" y="1418420"/>
                  </a:lnTo>
                  <a:lnTo>
                    <a:pt x="1180224" y="1398549"/>
                  </a:lnTo>
                  <a:lnTo>
                    <a:pt x="1222539" y="1383850"/>
                  </a:lnTo>
                  <a:lnTo>
                    <a:pt x="1267163" y="1374730"/>
                  </a:lnTo>
                  <a:lnTo>
                    <a:pt x="1313688" y="1371600"/>
                  </a:lnTo>
                  <a:lnTo>
                    <a:pt x="1360212" y="1374730"/>
                  </a:lnTo>
                  <a:lnTo>
                    <a:pt x="1404836" y="1383850"/>
                  </a:lnTo>
                  <a:lnTo>
                    <a:pt x="1447151" y="1398549"/>
                  </a:lnTo>
                  <a:lnTo>
                    <a:pt x="1486746" y="1418420"/>
                  </a:lnTo>
                  <a:lnTo>
                    <a:pt x="1523214" y="1443054"/>
                  </a:lnTo>
                  <a:lnTo>
                    <a:pt x="1556146" y="1472041"/>
                  </a:lnTo>
                  <a:lnTo>
                    <a:pt x="1585133" y="1504973"/>
                  </a:lnTo>
                  <a:lnTo>
                    <a:pt x="1609767" y="1541441"/>
                  </a:lnTo>
                  <a:lnTo>
                    <a:pt x="1629638" y="1581036"/>
                  </a:lnTo>
                  <a:lnTo>
                    <a:pt x="1644337" y="1623351"/>
                  </a:lnTo>
                  <a:lnTo>
                    <a:pt x="1653457" y="1667975"/>
                  </a:lnTo>
                  <a:lnTo>
                    <a:pt x="1656588" y="1714500"/>
                  </a:lnTo>
                  <a:lnTo>
                    <a:pt x="1653457" y="1761024"/>
                  </a:lnTo>
                  <a:lnTo>
                    <a:pt x="1644337" y="1805648"/>
                  </a:lnTo>
                  <a:lnTo>
                    <a:pt x="1629638" y="1847963"/>
                  </a:lnTo>
                  <a:lnTo>
                    <a:pt x="1609767" y="1887558"/>
                  </a:lnTo>
                  <a:lnTo>
                    <a:pt x="1585133" y="1924026"/>
                  </a:lnTo>
                  <a:lnTo>
                    <a:pt x="1556146" y="1956958"/>
                  </a:lnTo>
                  <a:lnTo>
                    <a:pt x="1523214" y="1985945"/>
                  </a:lnTo>
                  <a:lnTo>
                    <a:pt x="1486746" y="2010579"/>
                  </a:lnTo>
                  <a:lnTo>
                    <a:pt x="1447151" y="2030450"/>
                  </a:lnTo>
                  <a:lnTo>
                    <a:pt x="1404836" y="2045149"/>
                  </a:lnTo>
                  <a:lnTo>
                    <a:pt x="1360212" y="2054269"/>
                  </a:lnTo>
                  <a:lnTo>
                    <a:pt x="1313688" y="2057400"/>
                  </a:lnTo>
                  <a:lnTo>
                    <a:pt x="1267163" y="2054269"/>
                  </a:lnTo>
                  <a:lnTo>
                    <a:pt x="1222539" y="2045149"/>
                  </a:lnTo>
                  <a:lnTo>
                    <a:pt x="1180224" y="2030450"/>
                  </a:lnTo>
                  <a:lnTo>
                    <a:pt x="1140629" y="2010579"/>
                  </a:lnTo>
                  <a:lnTo>
                    <a:pt x="1104161" y="1985945"/>
                  </a:lnTo>
                  <a:lnTo>
                    <a:pt x="1071229" y="1956958"/>
                  </a:lnTo>
                  <a:lnTo>
                    <a:pt x="1042242" y="1924026"/>
                  </a:lnTo>
                  <a:lnTo>
                    <a:pt x="1017608" y="1887558"/>
                  </a:lnTo>
                  <a:lnTo>
                    <a:pt x="997737" y="1847963"/>
                  </a:lnTo>
                  <a:lnTo>
                    <a:pt x="983038" y="1805648"/>
                  </a:lnTo>
                  <a:lnTo>
                    <a:pt x="973918" y="1761024"/>
                  </a:lnTo>
                  <a:lnTo>
                    <a:pt x="970788" y="1714500"/>
                  </a:lnTo>
                  <a:close/>
                  <a:moveTo>
                    <a:pt x="1656588" y="1656588"/>
                  </a:moveTo>
                  <a:lnTo>
                    <a:pt x="3142488" y="1656588"/>
                  </a:lnTo>
                  <a:moveTo>
                    <a:pt x="3142488" y="1257300"/>
                  </a:moveTo>
                  <a:lnTo>
                    <a:pt x="3142488" y="205740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6" name="Group 7"/>
          <p:cNvGrpSpPr/>
          <p:nvPr/>
        </p:nvGrpSpPr>
        <p:grpSpPr>
          <a:xfrm>
            <a:off x="4948560" y="3148560"/>
            <a:ext cx="1895400" cy="237240"/>
            <a:chOff x="4948560" y="3148560"/>
            <a:chExt cx="1895400" cy="237240"/>
          </a:xfrm>
        </p:grpSpPr>
        <p:sp>
          <p:nvSpPr>
            <p:cNvPr id="217" name="CustomShape 8"/>
            <p:cNvSpPr/>
            <p:nvPr/>
          </p:nvSpPr>
          <p:spPr>
            <a:xfrm>
              <a:off x="5181480" y="3267360"/>
              <a:ext cx="972360" cy="360"/>
            </a:xfrm>
            <a:custGeom>
              <a:avLst/>
              <a:gdLst/>
              <a:ahLst/>
              <a:cxnLst/>
              <a:rect l="l" t="t" r="r" b="b"/>
              <a:pathLst>
                <a:path w="972820">
                  <a:moveTo>
                    <a:pt x="0" y="0"/>
                  </a:moveTo>
                  <a:lnTo>
                    <a:pt x="972312" y="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9"/>
            <p:cNvSpPr/>
            <p:nvPr/>
          </p:nvSpPr>
          <p:spPr>
            <a:xfrm>
              <a:off x="4948560" y="3148560"/>
              <a:ext cx="237240" cy="237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0"/>
            <p:cNvSpPr/>
            <p:nvPr/>
          </p:nvSpPr>
          <p:spPr>
            <a:xfrm>
              <a:off x="5925240" y="3267360"/>
              <a:ext cx="685440" cy="36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799" y="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1"/>
            <p:cNvSpPr/>
            <p:nvPr/>
          </p:nvSpPr>
          <p:spPr>
            <a:xfrm>
              <a:off x="6606720" y="3148560"/>
              <a:ext cx="237240" cy="237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1" name="Group 12"/>
          <p:cNvGrpSpPr/>
          <p:nvPr/>
        </p:nvGrpSpPr>
        <p:grpSpPr>
          <a:xfrm>
            <a:off x="4495680" y="3550320"/>
            <a:ext cx="629640" cy="116280"/>
            <a:chOff x="4495680" y="3550320"/>
            <a:chExt cx="629640" cy="116280"/>
          </a:xfrm>
        </p:grpSpPr>
        <p:sp>
          <p:nvSpPr>
            <p:cNvPr id="222" name="CustomShape 13"/>
            <p:cNvSpPr/>
            <p:nvPr/>
          </p:nvSpPr>
          <p:spPr>
            <a:xfrm>
              <a:off x="4495680" y="3550320"/>
              <a:ext cx="629640" cy="4680"/>
            </a:xfrm>
            <a:custGeom>
              <a:avLst/>
              <a:gdLst/>
              <a:ahLst/>
              <a:cxnLst/>
              <a:rect l="l" t="t" r="r" b="b"/>
              <a:pathLst>
                <a:path w="629920" h="5079">
                  <a:moveTo>
                    <a:pt x="0" y="4572"/>
                  </a:moveTo>
                  <a:lnTo>
                    <a:pt x="629412" y="4572"/>
                  </a:lnTo>
                  <a:moveTo>
                    <a:pt x="0" y="0"/>
                  </a:moveTo>
                  <a:lnTo>
                    <a:pt x="629412" y="0"/>
                  </a:lnTo>
                </a:path>
              </a:pathLst>
            </a:custGeom>
            <a:noFill/>
            <a:ln w="46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4"/>
            <p:cNvSpPr/>
            <p:nvPr/>
          </p:nvSpPr>
          <p:spPr>
            <a:xfrm>
              <a:off x="4724280" y="3552480"/>
              <a:ext cx="228240" cy="11412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600" y="0"/>
                  </a:moveTo>
                  <a:lnTo>
                    <a:pt x="0" y="0"/>
                  </a:lnTo>
                  <a:lnTo>
                    <a:pt x="0" y="114299"/>
                  </a:lnTo>
                  <a:lnTo>
                    <a:pt x="228600" y="1142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5"/>
            <p:cNvSpPr/>
            <p:nvPr/>
          </p:nvSpPr>
          <p:spPr>
            <a:xfrm>
              <a:off x="4724280" y="3552480"/>
              <a:ext cx="228240" cy="11412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0" y="114299"/>
                  </a:moveTo>
                  <a:lnTo>
                    <a:pt x="228600" y="1142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14299"/>
                  </a:lnTo>
                  <a:close/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5" name="Group 16"/>
          <p:cNvGrpSpPr/>
          <p:nvPr/>
        </p:nvGrpSpPr>
        <p:grpSpPr>
          <a:xfrm>
            <a:off x="7010280" y="3148560"/>
            <a:ext cx="1658520" cy="1947240"/>
            <a:chOff x="7010280" y="3148560"/>
            <a:chExt cx="1658520" cy="1947240"/>
          </a:xfrm>
        </p:grpSpPr>
        <p:sp>
          <p:nvSpPr>
            <p:cNvPr id="226" name="CustomShape 17"/>
            <p:cNvSpPr/>
            <p:nvPr/>
          </p:nvSpPr>
          <p:spPr>
            <a:xfrm>
              <a:off x="7353360" y="3267360"/>
              <a:ext cx="1315440" cy="360"/>
            </a:xfrm>
            <a:custGeom>
              <a:avLst/>
              <a:gdLst/>
              <a:ahLst/>
              <a:cxnLst/>
              <a:rect l="l" t="t" r="r" b="b"/>
              <a:pathLst>
                <a:path w="1315720">
                  <a:moveTo>
                    <a:pt x="0" y="0"/>
                  </a:moveTo>
                  <a:lnTo>
                    <a:pt x="1315211" y="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18"/>
            <p:cNvSpPr/>
            <p:nvPr/>
          </p:nvSpPr>
          <p:spPr>
            <a:xfrm>
              <a:off x="7120080" y="3148560"/>
              <a:ext cx="237240" cy="237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19"/>
            <p:cNvSpPr/>
            <p:nvPr/>
          </p:nvSpPr>
          <p:spPr>
            <a:xfrm>
              <a:off x="7010280" y="3267360"/>
              <a:ext cx="1658160" cy="1828440"/>
            </a:xfrm>
            <a:custGeom>
              <a:avLst/>
              <a:gdLst/>
              <a:ahLst/>
              <a:cxnLst/>
              <a:rect l="l" t="t" r="r" b="b"/>
              <a:pathLst>
                <a:path w="1658620" h="1828800">
                  <a:moveTo>
                    <a:pt x="1658111" y="0"/>
                  </a:moveTo>
                  <a:lnTo>
                    <a:pt x="1658111" y="1656588"/>
                  </a:lnTo>
                  <a:moveTo>
                    <a:pt x="0" y="1427988"/>
                  </a:moveTo>
                  <a:lnTo>
                    <a:pt x="0" y="1828800"/>
                  </a:lnTo>
                  <a:moveTo>
                    <a:pt x="0" y="1656588"/>
                  </a:moveTo>
                  <a:lnTo>
                    <a:pt x="1658111" y="1656588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9" name="Group 20"/>
          <p:cNvGrpSpPr/>
          <p:nvPr/>
        </p:nvGrpSpPr>
        <p:grpSpPr>
          <a:xfrm>
            <a:off x="6667560" y="3550320"/>
            <a:ext cx="629640" cy="116280"/>
            <a:chOff x="6667560" y="3550320"/>
            <a:chExt cx="629640" cy="116280"/>
          </a:xfrm>
        </p:grpSpPr>
        <p:sp>
          <p:nvSpPr>
            <p:cNvPr id="230" name="CustomShape 21"/>
            <p:cNvSpPr/>
            <p:nvPr/>
          </p:nvSpPr>
          <p:spPr>
            <a:xfrm>
              <a:off x="6667560" y="3550320"/>
              <a:ext cx="629640" cy="4680"/>
            </a:xfrm>
            <a:custGeom>
              <a:avLst/>
              <a:gdLst/>
              <a:ahLst/>
              <a:cxnLst/>
              <a:rect l="l" t="t" r="r" b="b"/>
              <a:pathLst>
                <a:path w="629920" h="5079">
                  <a:moveTo>
                    <a:pt x="0" y="4572"/>
                  </a:moveTo>
                  <a:lnTo>
                    <a:pt x="629411" y="4572"/>
                  </a:lnTo>
                  <a:moveTo>
                    <a:pt x="0" y="0"/>
                  </a:moveTo>
                  <a:lnTo>
                    <a:pt x="629411" y="0"/>
                  </a:lnTo>
                </a:path>
              </a:pathLst>
            </a:custGeom>
            <a:noFill/>
            <a:ln w="46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22"/>
            <p:cNvSpPr/>
            <p:nvPr/>
          </p:nvSpPr>
          <p:spPr>
            <a:xfrm>
              <a:off x="6896160" y="3552480"/>
              <a:ext cx="228240" cy="11412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600" y="0"/>
                  </a:moveTo>
                  <a:lnTo>
                    <a:pt x="0" y="0"/>
                  </a:lnTo>
                  <a:lnTo>
                    <a:pt x="0" y="114299"/>
                  </a:lnTo>
                  <a:lnTo>
                    <a:pt x="228600" y="1142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23"/>
            <p:cNvSpPr/>
            <p:nvPr/>
          </p:nvSpPr>
          <p:spPr>
            <a:xfrm>
              <a:off x="6896160" y="3552480"/>
              <a:ext cx="228240" cy="11412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0" y="114299"/>
                  </a:moveTo>
                  <a:lnTo>
                    <a:pt x="228600" y="1142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14299"/>
                  </a:lnTo>
                  <a:close/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3" name="CustomShape 24"/>
          <p:cNvSpPr/>
          <p:nvPr/>
        </p:nvSpPr>
        <p:spPr>
          <a:xfrm>
            <a:off x="4448880" y="4212720"/>
            <a:ext cx="58752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1" strike="noStrike" spc="-32">
                <a:solidFill>
                  <a:srgbClr val="000000"/>
                </a:solidFill>
                <a:latin typeface="Trebuchet MS"/>
              </a:rPr>
              <a:t>L</a:t>
            </a:r>
            <a:r>
              <a:rPr lang="en-US" sz="1800" b="1" strike="noStrike" spc="-15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1800" b="1" strike="noStrike" spc="228">
                <a:solidFill>
                  <a:srgbClr val="000000"/>
                </a:solidFill>
                <a:latin typeface="Trebuchet MS"/>
              </a:rPr>
              <a:t>g</a:t>
            </a:r>
            <a:r>
              <a:rPr lang="en-US" sz="1800" b="1" strike="noStrike" spc="-1">
                <a:solidFill>
                  <a:srgbClr val="000000"/>
                </a:solidFill>
                <a:latin typeface="Trebuchet MS"/>
              </a:rPr>
              <a:t>ht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4" name="CustomShape 25"/>
          <p:cNvSpPr/>
          <p:nvPr/>
        </p:nvSpPr>
        <p:spPr>
          <a:xfrm>
            <a:off x="11053440" y="6445440"/>
            <a:ext cx="247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8160">
              <a:lnSpc>
                <a:spcPts val="1429"/>
              </a:lnSpc>
            </a:pPr>
            <a:fld id="{AA0557BB-ABF2-4CF4-9E71-C5F71B22D094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5" name="CustomShape 26"/>
          <p:cNvSpPr/>
          <p:nvPr/>
        </p:nvSpPr>
        <p:spPr>
          <a:xfrm>
            <a:off x="7135200" y="4297320"/>
            <a:ext cx="81324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1" strike="noStrike" spc="-7">
                <a:solidFill>
                  <a:srgbClr val="000000"/>
                </a:solidFill>
                <a:latin typeface="Arial"/>
              </a:rPr>
              <a:t>Battery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6" name="CustomShape 27"/>
          <p:cNvSpPr/>
          <p:nvPr/>
        </p:nvSpPr>
        <p:spPr>
          <a:xfrm>
            <a:off x="5363280" y="3382920"/>
            <a:ext cx="98136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Switch</a:t>
            </a:r>
            <a:r>
              <a:rPr lang="en-US" sz="1800" b="1" strike="noStrike" spc="-1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strike="noStrike" spc="-7">
                <a:solidFill>
                  <a:srgbClr val="000000"/>
                </a:solidFill>
                <a:latin typeface="Arial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28"/>
          <p:cNvSpPr/>
          <p:nvPr/>
        </p:nvSpPr>
        <p:spPr>
          <a:xfrm>
            <a:off x="7592760" y="3382920"/>
            <a:ext cx="99036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Switch</a:t>
            </a:r>
            <a:r>
              <a:rPr lang="en-US" sz="1800" b="1" strike="noStrike" spc="-97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strike="noStrike" spc="-7">
                <a:solidFill>
                  <a:srgbClr val="000000"/>
                </a:solidFill>
                <a:latin typeface="Arial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620090" y="506236"/>
            <a:ext cx="548532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5.1 Logical</a:t>
            </a:r>
            <a:r>
              <a:rPr lang="en-US" sz="4400" b="1" strike="noStrike" spc="-9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'AND'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746080" y="1245960"/>
            <a:ext cx="6672240" cy="170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0" rIns="0" bIns="0" anchor="t">
            <a:spAutoFit/>
          </a:bodyPr>
          <a:lstStyle/>
          <a:p>
            <a:pPr marL="12065">
              <a:lnSpc>
                <a:spcPct val="100000"/>
              </a:lnSpc>
              <a:spcBef>
                <a:spcPts val="709"/>
              </a:spcBef>
              <a:buClr>
                <a:srgbClr val="000000"/>
              </a:buClr>
              <a:buFont typeface="Wingdings" charset="2"/>
              <a:buChar char="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Boolean</a:t>
            </a:r>
            <a:r>
              <a:rPr lang="en-US" sz="3200" b="0" strike="noStrike" spc="-3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Expression:</a:t>
            </a:r>
            <a:endParaRPr lang="en-US" sz="3200" b="0" strike="noStrike" spc="-1" dirty="0">
              <a:latin typeface="Arial"/>
            </a:endParaRPr>
          </a:p>
          <a:p>
            <a:pPr marL="12065">
              <a:spcBef>
                <a:spcPts val="609"/>
              </a:spcBef>
              <a:tabLst>
                <a:tab pos="1841400" algn="l"/>
                <a:tab pos="429516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3200" b="1" strike="noStrike" spc="-1" dirty="0">
                <a:solidFill>
                  <a:srgbClr val="000000"/>
                </a:solidFill>
                <a:latin typeface="Times New Roman"/>
              </a:rPr>
              <a:t>F = A</a:t>
            </a:r>
            <a:r>
              <a:rPr lang="en-US" sz="3200" b="1" spc="-667" dirty="0">
                <a:solidFill>
                  <a:srgbClr val="000000"/>
                </a:solidFill>
                <a:latin typeface="Times New Roman"/>
              </a:rPr>
              <a:t>     </a:t>
            </a:r>
            <a:r>
              <a:rPr lang="en-US" sz="3200" b="1" strike="noStrike" spc="-1" dirty="0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sz="3200" b="1" strike="noStrike" spc="4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strike="noStrike" spc="-1" dirty="0">
                <a:solidFill>
                  <a:srgbClr val="000000"/>
                </a:solidFill>
                <a:latin typeface="Times New Roman"/>
              </a:rPr>
              <a:t>B	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or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F=</a:t>
            </a:r>
            <a:r>
              <a:rPr lang="en-US" sz="3200" b="0" strike="noStrike" spc="-28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A∙B</a:t>
            </a:r>
            <a:endParaRPr lang="en-US" sz="3200" b="0" strike="noStrike" spc="-1" dirty="0">
              <a:latin typeface="Arial"/>
            </a:endParaRPr>
          </a:p>
          <a:p>
            <a:pPr marL="12065">
              <a:spcBef>
                <a:spcPts val="615"/>
              </a:spcBef>
              <a:buClr>
                <a:srgbClr val="000000"/>
              </a:buClr>
              <a:buFont typeface="Wingdings" charset="2"/>
              <a:buChar char=""/>
              <a:tabLst>
                <a:tab pos="1841400" algn="l"/>
                <a:tab pos="4295160" algn="l"/>
              </a:tabLst>
            </a:pPr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Gate</a:t>
            </a:r>
            <a:r>
              <a:rPr lang="en-US" sz="32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Diagram: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2746080" y="4152240"/>
            <a:ext cx="2831760" cy="50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21" dirty="0">
                <a:solidFill>
                  <a:srgbClr val="000000"/>
                </a:solidFill>
                <a:latin typeface="Times New Roman"/>
              </a:rPr>
              <a:t>Truth</a:t>
            </a:r>
            <a:r>
              <a:rPr lang="en-US" sz="3200" b="0" strike="noStrike" spc="-14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41" dirty="0">
                <a:solidFill>
                  <a:srgbClr val="000000"/>
                </a:solidFill>
                <a:latin typeface="Times New Roman"/>
              </a:rPr>
              <a:t>Table: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5917680" y="3106080"/>
            <a:ext cx="1100880" cy="723600"/>
          </a:xfrm>
          <a:custGeom>
            <a:avLst/>
            <a:gdLst/>
            <a:ahLst/>
            <a:cxnLst/>
            <a:rect l="l" t="t" r="r" b="b"/>
            <a:pathLst>
              <a:path w="1101090" h="723900">
                <a:moveTo>
                  <a:pt x="1092009" y="348513"/>
                </a:moveTo>
                <a:lnTo>
                  <a:pt x="852754" y="348513"/>
                </a:lnTo>
                <a:lnTo>
                  <a:pt x="851331" y="325437"/>
                </a:lnTo>
                <a:lnTo>
                  <a:pt x="849249" y="293890"/>
                </a:lnTo>
                <a:lnTo>
                  <a:pt x="847166" y="265645"/>
                </a:lnTo>
                <a:lnTo>
                  <a:pt x="842594" y="239255"/>
                </a:lnTo>
                <a:lnTo>
                  <a:pt x="836320" y="213360"/>
                </a:lnTo>
                <a:lnTo>
                  <a:pt x="836244" y="213093"/>
                </a:lnTo>
                <a:lnTo>
                  <a:pt x="836244" y="360514"/>
                </a:lnTo>
                <a:lnTo>
                  <a:pt x="832154" y="424345"/>
                </a:lnTo>
                <a:lnTo>
                  <a:pt x="829640" y="450240"/>
                </a:lnTo>
                <a:lnTo>
                  <a:pt x="825474" y="476148"/>
                </a:lnTo>
                <a:lnTo>
                  <a:pt x="818794" y="502056"/>
                </a:lnTo>
                <a:lnTo>
                  <a:pt x="814628" y="523265"/>
                </a:lnTo>
                <a:lnTo>
                  <a:pt x="805865" y="543979"/>
                </a:lnTo>
                <a:lnTo>
                  <a:pt x="799617" y="561873"/>
                </a:lnTo>
                <a:lnTo>
                  <a:pt x="790854" y="580250"/>
                </a:lnTo>
                <a:lnTo>
                  <a:pt x="762482" y="622160"/>
                </a:lnTo>
                <a:lnTo>
                  <a:pt x="719112" y="660781"/>
                </a:lnTo>
                <a:lnTo>
                  <a:pt x="676148" y="684326"/>
                </a:lnTo>
                <a:lnTo>
                  <a:pt x="636943" y="694690"/>
                </a:lnTo>
                <a:lnTo>
                  <a:pt x="608571" y="699871"/>
                </a:lnTo>
                <a:lnTo>
                  <a:pt x="593559" y="705053"/>
                </a:lnTo>
                <a:lnTo>
                  <a:pt x="591477" y="705053"/>
                </a:lnTo>
                <a:lnTo>
                  <a:pt x="580631" y="707885"/>
                </a:lnTo>
                <a:lnTo>
                  <a:pt x="422541" y="707885"/>
                </a:lnTo>
                <a:lnTo>
                  <a:pt x="307416" y="705053"/>
                </a:lnTo>
                <a:lnTo>
                  <a:pt x="264464" y="705053"/>
                </a:lnTo>
                <a:lnTo>
                  <a:pt x="264464" y="546328"/>
                </a:lnTo>
                <a:lnTo>
                  <a:pt x="264464" y="525614"/>
                </a:lnTo>
                <a:lnTo>
                  <a:pt x="264464" y="192620"/>
                </a:lnTo>
                <a:lnTo>
                  <a:pt x="264464" y="171894"/>
                </a:lnTo>
                <a:lnTo>
                  <a:pt x="264464" y="15544"/>
                </a:lnTo>
                <a:lnTo>
                  <a:pt x="595642" y="15544"/>
                </a:lnTo>
                <a:lnTo>
                  <a:pt x="598157" y="15544"/>
                </a:lnTo>
                <a:lnTo>
                  <a:pt x="606488" y="15544"/>
                </a:lnTo>
                <a:lnTo>
                  <a:pt x="619417" y="18376"/>
                </a:lnTo>
                <a:lnTo>
                  <a:pt x="634860" y="20713"/>
                </a:lnTo>
                <a:lnTo>
                  <a:pt x="651954" y="25908"/>
                </a:lnTo>
                <a:lnTo>
                  <a:pt x="671563" y="31076"/>
                </a:lnTo>
                <a:lnTo>
                  <a:pt x="714933" y="54635"/>
                </a:lnTo>
                <a:lnTo>
                  <a:pt x="749554" y="83362"/>
                </a:lnTo>
                <a:lnTo>
                  <a:pt x="780008" y="122440"/>
                </a:lnTo>
                <a:lnTo>
                  <a:pt x="797102" y="156362"/>
                </a:lnTo>
                <a:lnTo>
                  <a:pt x="805865" y="174256"/>
                </a:lnTo>
                <a:lnTo>
                  <a:pt x="812546" y="194983"/>
                </a:lnTo>
                <a:lnTo>
                  <a:pt x="818794" y="218528"/>
                </a:lnTo>
                <a:lnTo>
                  <a:pt x="825474" y="242087"/>
                </a:lnTo>
                <a:lnTo>
                  <a:pt x="829640" y="267982"/>
                </a:lnTo>
                <a:lnTo>
                  <a:pt x="832154" y="296710"/>
                </a:lnTo>
                <a:lnTo>
                  <a:pt x="834237" y="327799"/>
                </a:lnTo>
                <a:lnTo>
                  <a:pt x="836244" y="360514"/>
                </a:lnTo>
                <a:lnTo>
                  <a:pt x="836244" y="213093"/>
                </a:lnTo>
                <a:lnTo>
                  <a:pt x="821309" y="166712"/>
                </a:lnTo>
                <a:lnTo>
                  <a:pt x="803783" y="127635"/>
                </a:lnTo>
                <a:lnTo>
                  <a:pt x="771245" y="80543"/>
                </a:lnTo>
                <a:lnTo>
                  <a:pt x="725779" y="39090"/>
                </a:lnTo>
                <a:lnTo>
                  <a:pt x="712851" y="28727"/>
                </a:lnTo>
                <a:lnTo>
                  <a:pt x="699922" y="23545"/>
                </a:lnTo>
                <a:lnTo>
                  <a:pt x="678230" y="13182"/>
                </a:lnTo>
                <a:lnTo>
                  <a:pt x="656551" y="5168"/>
                </a:lnTo>
                <a:lnTo>
                  <a:pt x="636943" y="0"/>
                </a:lnTo>
                <a:lnTo>
                  <a:pt x="598157" y="0"/>
                </a:lnTo>
                <a:lnTo>
                  <a:pt x="597522" y="0"/>
                </a:lnTo>
                <a:lnTo>
                  <a:pt x="255701" y="0"/>
                </a:lnTo>
                <a:lnTo>
                  <a:pt x="246938" y="0"/>
                </a:lnTo>
                <a:lnTo>
                  <a:pt x="246938" y="5168"/>
                </a:lnTo>
                <a:lnTo>
                  <a:pt x="246938" y="171894"/>
                </a:lnTo>
                <a:lnTo>
                  <a:pt x="8750" y="171894"/>
                </a:lnTo>
                <a:lnTo>
                  <a:pt x="0" y="171894"/>
                </a:lnTo>
                <a:lnTo>
                  <a:pt x="0" y="192620"/>
                </a:lnTo>
                <a:lnTo>
                  <a:pt x="8750" y="192620"/>
                </a:lnTo>
                <a:lnTo>
                  <a:pt x="246938" y="192620"/>
                </a:lnTo>
                <a:lnTo>
                  <a:pt x="246938" y="525614"/>
                </a:lnTo>
                <a:lnTo>
                  <a:pt x="8750" y="525614"/>
                </a:lnTo>
                <a:lnTo>
                  <a:pt x="0" y="525614"/>
                </a:lnTo>
                <a:lnTo>
                  <a:pt x="0" y="546328"/>
                </a:lnTo>
                <a:lnTo>
                  <a:pt x="8750" y="546328"/>
                </a:lnTo>
                <a:lnTo>
                  <a:pt x="246938" y="546328"/>
                </a:lnTo>
                <a:lnTo>
                  <a:pt x="246938" y="723417"/>
                </a:lnTo>
                <a:lnTo>
                  <a:pt x="255701" y="723417"/>
                </a:lnTo>
                <a:lnTo>
                  <a:pt x="264325" y="723900"/>
                </a:lnTo>
                <a:lnTo>
                  <a:pt x="599122" y="723900"/>
                </a:lnTo>
                <a:lnTo>
                  <a:pt x="600240" y="723417"/>
                </a:lnTo>
                <a:lnTo>
                  <a:pt x="602322" y="723417"/>
                </a:lnTo>
                <a:lnTo>
                  <a:pt x="641108" y="715416"/>
                </a:lnTo>
                <a:lnTo>
                  <a:pt x="682409" y="702703"/>
                </a:lnTo>
                <a:lnTo>
                  <a:pt x="727875" y="679145"/>
                </a:lnTo>
                <a:lnTo>
                  <a:pt x="762482" y="648068"/>
                </a:lnTo>
                <a:lnTo>
                  <a:pt x="773328" y="637705"/>
                </a:lnTo>
                <a:lnTo>
                  <a:pt x="786269" y="624522"/>
                </a:lnTo>
                <a:lnTo>
                  <a:pt x="795020" y="608977"/>
                </a:lnTo>
                <a:lnTo>
                  <a:pt x="805865" y="590600"/>
                </a:lnTo>
                <a:lnTo>
                  <a:pt x="823391" y="551510"/>
                </a:lnTo>
                <a:lnTo>
                  <a:pt x="836320" y="507238"/>
                </a:lnTo>
                <a:lnTo>
                  <a:pt x="847166" y="452615"/>
                </a:lnTo>
                <a:lnTo>
                  <a:pt x="852766" y="369709"/>
                </a:lnTo>
                <a:lnTo>
                  <a:pt x="1092009" y="369709"/>
                </a:lnTo>
                <a:lnTo>
                  <a:pt x="1092009" y="348513"/>
                </a:lnTo>
                <a:close/>
                <a:moveTo>
                  <a:pt x="1100785" y="348513"/>
                </a:moveTo>
                <a:lnTo>
                  <a:pt x="1092022" y="348513"/>
                </a:lnTo>
                <a:lnTo>
                  <a:pt x="1092022" y="369709"/>
                </a:lnTo>
                <a:lnTo>
                  <a:pt x="1100785" y="369709"/>
                </a:lnTo>
                <a:lnTo>
                  <a:pt x="1100785" y="3485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5"/>
          <p:cNvSpPr/>
          <p:nvPr/>
        </p:nvSpPr>
        <p:spPr>
          <a:xfrm>
            <a:off x="5705640" y="3026160"/>
            <a:ext cx="181080" cy="109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20880" indent="-8640">
              <a:lnSpc>
                <a:spcPct val="122000"/>
              </a:lnSpc>
              <a:spcBef>
                <a:spcPts val="96"/>
              </a:spcBef>
              <a:tabLst>
                <a:tab pos="0" algn="l"/>
              </a:tabLst>
            </a:pPr>
            <a:r>
              <a:rPr lang="en-US" sz="1950" b="0" strike="noStrike" spc="-100">
                <a:solidFill>
                  <a:srgbClr val="000000"/>
                </a:solidFill>
                <a:latin typeface="Arial"/>
              </a:rPr>
              <a:t>A  B</a:t>
            </a:r>
            <a:endParaRPr lang="en-US" sz="1950" b="0" strike="noStrike" spc="-1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11053440" y="6445440"/>
            <a:ext cx="247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8160">
              <a:lnSpc>
                <a:spcPts val="1429"/>
              </a:lnSpc>
            </a:pPr>
            <a:fld id="{18CDF016-6576-4F88-A6FC-0B49ED61ACFC}" type="slidenum">
              <a:rPr lang="en-US" sz="1200" b="0" strike="noStrike" spc="-1">
                <a:solidFill>
                  <a:srgbClr val="888888"/>
                </a:solidFill>
                <a:latin typeface="Arial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7068600" y="3281400"/>
            <a:ext cx="160200" cy="31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lang="en-US" sz="1950" b="0" strike="noStrike" spc="-131">
                <a:solidFill>
                  <a:srgbClr val="000000"/>
                </a:solidFill>
                <a:latin typeface="Arial"/>
              </a:rPr>
              <a:t>F</a:t>
            </a:r>
            <a:endParaRPr lang="en-US" sz="1950" b="0" strike="noStrike" spc="-1">
              <a:latin typeface="Arial"/>
            </a:endParaRPr>
          </a:p>
        </p:txBody>
      </p:sp>
      <p:graphicFrame>
        <p:nvGraphicFramePr>
          <p:cNvPr id="245" name="Table 8"/>
          <p:cNvGraphicFramePr/>
          <p:nvPr>
            <p:extLst>
              <p:ext uri="{D42A27DB-BD31-4B8C-83A1-F6EECF244321}">
                <p14:modId xmlns:p14="http://schemas.microsoft.com/office/powerpoint/2010/main" val="2768501158"/>
              </p:ext>
            </p:extLst>
          </p:nvPr>
        </p:nvGraphicFramePr>
        <p:xfrm>
          <a:off x="5951880" y="4117320"/>
          <a:ext cx="4571640" cy="1676400"/>
        </p:xfrm>
        <a:graphic>
          <a:graphicData uri="http://schemas.openxmlformats.org/drawingml/2006/table">
            <a:tbl>
              <a:tblPr/>
              <a:tblGrid>
                <a:gridCol w="152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Input</a:t>
                      </a:r>
                      <a:r>
                        <a:rPr lang="en-US" sz="1600" b="1" strike="noStrike" spc="-35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Input</a:t>
                      </a:r>
                      <a:r>
                        <a:rPr lang="en-US" sz="1600" b="1" strike="noStrike" spc="-35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Output</a:t>
                      </a:r>
                      <a:r>
                        <a:rPr lang="en-US" sz="1600" b="1" strike="noStrike" spc="-15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F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1145</Words>
  <Application>Microsoft Office PowerPoint</Application>
  <PresentationFormat>Widescreen</PresentationFormat>
  <Paragraphs>353</Paragraphs>
  <Slides>38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4CS015 Fundamentals of Computing</dc:title>
  <dc:subject/>
  <dc:creator>uttambabu</dc:creator>
  <dc:description/>
  <cp:lastModifiedBy/>
  <cp:revision>327</cp:revision>
  <dcterms:created xsi:type="dcterms:W3CDTF">2022-03-02T08:58:40Z</dcterms:created>
  <dcterms:modified xsi:type="dcterms:W3CDTF">2022-11-23T04:59:13Z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reated">
    <vt:filetime>2021-11-24T00:00:00Z</vt:filetime>
  </property>
  <property fmtid="{D5CDD505-2E9C-101B-9397-08002B2CF9AE}" pid="4" name="Creator">
    <vt:lpwstr>Microsoft® PowerPoint® 2013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astSaved">
    <vt:filetime>2022-03-02T00:00:00Z</vt:filetime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Widescreen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39</vt:i4>
  </property>
</Properties>
</file>