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4" r:id="rId4"/>
    <p:sldId id="265" r:id="rId5"/>
    <p:sldId id="262" r:id="rId6"/>
    <p:sldId id="260" r:id="rId7"/>
    <p:sldId id="261" r:id="rId8"/>
    <p:sldId id="259" r:id="rId9"/>
    <p:sldId id="257" r:id="rId10"/>
    <p:sldId id="258" r:id="rId11"/>
    <p:sldId id="267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B04CE-4125-4231-BCBE-28625F253EFE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0D683-91E8-409C-8CFB-43B2DB2D7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28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F1E34-4B7E-47F9-9B29-1827E2C72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B52CC-BA84-451A-B153-6684FE06C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6C33A-B078-47DD-B532-C20B2B14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C256-D019-457E-9406-B552D5E39E75}" type="datetime1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051BB-0CCD-4E2D-AF54-B4393FA2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61F74-514B-4F8A-BAE4-45B14097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0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72FF-3E73-4E11-9C6A-7F77E19E3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E8C20-1059-4533-A658-5BB118F19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12D43-484F-463A-8433-7A2BB431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5FCB-305F-4554-9D9E-6DE3C9A74144}" type="datetime1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5218A-67E8-40E5-ADC9-4345C6EF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46295-C454-483B-81D2-98EA2878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692EB-E9AB-4918-8503-35CC45E6D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29DB0-8BE4-48E5-AE1D-4C58B9EAD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6ED56-035C-4F2B-93D7-A680EE4A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7C2F-D4EC-460E-9DFE-EA50D356E261}" type="datetime1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B5D46-61CC-43C1-8E5F-8B3759EB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A3E5D-AD2C-44F3-A1A6-DB8E00D4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4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0CF0-16F8-46E4-813E-BA6F14DF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F5F23-AB31-461C-96F3-FA2945C1E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2A536-545F-464D-BAB5-6135E50E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F0CF-FEC8-4F16-B7B6-F36307E890B0}" type="datetime1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24FCC-9458-470D-A978-863BD428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3D084-35DD-47A3-9CF4-AB4FFEBA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3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CB13-62CF-4C17-9511-D32766A6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FE149-898F-4906-A6E4-37B0339B2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45658-CA2D-4B4B-B988-7615902D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F23B-EBA7-4325-AFB4-ECFDD2F4FC6D}" type="datetime1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56584-B4BA-4010-B438-0D7F7FFD7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0B0A0-FDB9-49B7-8CDD-4164469A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5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A58AE-D0AD-4281-B040-10D4583A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1D835-F103-468D-A38B-E5CE06AD6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4551C-41F3-4949-BCCD-6F461979E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8B1F6-1814-4DD6-B601-C80372F9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CA-8691-4B65-85C6-BD54B4118641}" type="datetime1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EA32F-2B6D-493F-9725-81CFC79A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51ABE-A2B0-49D0-B336-861EBD09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2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B8824-9BC3-4E8B-B7AE-6909E85C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132AD-03A4-43E0-9B72-C01EED010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01328-CEA2-4BF8-8AE1-036093690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60B27-C326-4769-9D20-034D71581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A52BCA-4C01-4DFA-9603-4E7A912A6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55913-3F72-4DC5-9D7A-B121369F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E9AC-F478-4C9F-BE2B-A46CBEDE4329}" type="datetime1">
              <a:rPr lang="en-US" smtClean="0"/>
              <a:t>9/19/2021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BB2793-6278-450E-82DA-987730A5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BA48E-0684-4A36-B2F8-0A2C29D8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6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3410-8346-4323-A106-807BD93C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D3E98B-9CD2-4FEB-9514-E60F1823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2C5C-A405-4E55-965C-31244122AD32}" type="datetime1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48B19-58C1-4BCB-A9F4-78462E0A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1CEDE-B17E-454A-952C-11A05A81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C0A3FD-A071-479E-BD8A-11C0EC1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53AB-63B4-496F-BB9E-31EC08C7B07F}" type="datetime1">
              <a:rPr lang="en-US" smtClean="0"/>
              <a:t>9/19/2021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63BA36-D167-4F24-B80B-D9028A60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179FB-89D7-42ED-B4EB-29A4454F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7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431B-0B12-4FEA-9ED7-2E8D09E0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26BD-C98A-4957-B6DE-6D63485B0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FC256-5C96-4D81-B211-534CB91C2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4A1C9-F59C-47FB-8F56-979D592CC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2C07-3EE2-44D7-9CE6-6DE56FE37CE5}" type="datetime1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5828A-7435-40D0-9414-0D5C7A1A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503D8-DBB1-40AE-93A0-D54EA7F9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5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66DD-D388-433D-AD28-118DFAB1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BE812-2C93-4D50-B855-B5EBF37BE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6E585-C015-478B-9BBB-95F9CECAB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95BB8-9BF8-486D-A56D-38A6318D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E5EB-D740-44A8-9E7E-405E752DD858}" type="datetime1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E53C6-DFFD-4853-B360-F603DFF5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055FA-EF20-4DF7-919B-BEC80CC0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2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FF4695-7C74-424F-9915-B035F56F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FCA22-1903-47FB-A5D2-B481CB0D6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152F3-718C-40C1-951D-364439E10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1D74D-71B6-4720-ACAD-7043E21B848C}" type="datetime1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417FE-BBEC-4F46-B94E-57DB84075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9DC0C-3A87-401E-9FB8-2CA46AFF4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EB5B7-E923-4D95-A5E7-2E894059F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8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844B-AE2B-45D8-B31B-ADFF4CADD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5037"/>
          </a:xfrm>
        </p:spPr>
        <p:txBody>
          <a:bodyPr/>
          <a:lstStyle/>
          <a:p>
            <a:r>
              <a:rPr lang="nb-NO" dirty="0" err="1"/>
              <a:t>Elasticsearch</a:t>
            </a:r>
            <a:r>
              <a:rPr lang="nb-NO" dirty="0"/>
              <a:t> Integration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FEE4C-1571-413E-AA20-E662CE3FC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1225" y="3021012"/>
            <a:ext cx="6515100" cy="2714625"/>
          </a:xfrm>
        </p:spPr>
        <p:txBody>
          <a:bodyPr>
            <a:normAutofit/>
          </a:bodyPr>
          <a:lstStyle/>
          <a:p>
            <a:r>
              <a:rPr lang="nb-NO" sz="2800" dirty="0"/>
              <a:t>GROUP MEMBERS</a:t>
            </a:r>
          </a:p>
          <a:p>
            <a:endParaRPr lang="nb-NO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NIRAJAN KARKI (246108)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MD OHIDUL ISLAM (250822)</a:t>
            </a:r>
          </a:p>
        </p:txBody>
      </p:sp>
    </p:spTree>
    <p:extLst>
      <p:ext uri="{BB962C8B-B14F-4D97-AF65-F5344CB8AC3E}">
        <p14:creationId xmlns:p14="http://schemas.microsoft.com/office/powerpoint/2010/main" val="2804200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10ACA-F5D1-40C3-A1EA-F3B5E677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nb-NO" dirty="0"/>
              <a:t>RESULT 3 OF THE QUERY/FILTER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0264B3-8707-4D14-BA2F-22D7E941F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798" b="11899"/>
          <a:stretch/>
        </p:blipFill>
        <p:spPr>
          <a:xfrm>
            <a:off x="939922" y="1808479"/>
            <a:ext cx="10304094" cy="448056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C1402-9DC8-4B5B-92BC-0A6728C4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36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34B0-C1DC-4D9D-B376-3A91CAB5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nb-NO" dirty="0"/>
              <a:t>DISCUSSION &amp;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76AE9-9441-4EB1-833F-3C994A629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321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Results verified and met expectations of the project</a:t>
            </a:r>
          </a:p>
          <a:p>
            <a:r>
              <a:rPr lang="en-US" dirty="0"/>
              <a:t>Able to develop a search engine</a:t>
            </a:r>
          </a:p>
          <a:p>
            <a:r>
              <a:rPr lang="en-US" dirty="0"/>
              <a:t>Enable users to search by product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7596F-4850-4855-8195-8C304E1E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45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DD46C-1FC1-4E90-9FA2-481865EE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155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nb-NO" dirty="0"/>
              <a:t> 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2FC10-7735-4AF9-A10C-BB8232852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Self</a:t>
            </a:r>
            <a:r>
              <a:rPr lang="nb-NO" dirty="0"/>
              <a:t>-hosting</a:t>
            </a:r>
          </a:p>
          <a:p>
            <a:endParaRPr lang="nb-NO" dirty="0"/>
          </a:p>
          <a:p>
            <a:r>
              <a:rPr lang="nb-NO" dirty="0"/>
              <a:t>Integration to 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existing</a:t>
            </a:r>
            <a:r>
              <a:rPr lang="nb-NO" dirty="0"/>
              <a:t> </a:t>
            </a:r>
            <a:r>
              <a:rPr lang="nb-NO" dirty="0" err="1"/>
              <a:t>application</a:t>
            </a:r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86D5C-C73F-421C-9D6F-5CD649E8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1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EEB5-9718-4177-B575-1312192D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</a:t>
            </a:r>
            <a:r>
              <a:rPr lang="en-US" dirty="0"/>
              <a:t>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780C8-94CF-41AC-B748-36320D72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Chow, N., &amp; </a:t>
            </a:r>
            <a:r>
              <a:rPr lang="en-US" sz="2200" dirty="0" err="1"/>
              <a:t>Tetrault</a:t>
            </a:r>
            <a:r>
              <a:rPr lang="en-US" sz="2200" dirty="0"/>
              <a:t>, D. (2020). Webinar on getting started with app search. Retrieved from: https://www.elastic.co/webinars/getting-started-with-elastic-app-search </a:t>
            </a:r>
          </a:p>
          <a:p>
            <a:pPr marL="0" indent="0">
              <a:buNone/>
            </a:pPr>
            <a:r>
              <a:rPr lang="en-US" sz="2200" dirty="0" err="1"/>
              <a:t>Divya</a:t>
            </a:r>
            <a:r>
              <a:rPr lang="en-US" sz="2200" dirty="0"/>
              <a:t>, M., &amp; Goyal, S. (2013). An advanced and quick search technique to handle voluminous data.</a:t>
            </a:r>
          </a:p>
          <a:p>
            <a:pPr marL="0" indent="0">
              <a:buNone/>
            </a:pPr>
            <a:r>
              <a:rPr lang="en-US" sz="2200" dirty="0"/>
              <a:t>Han, L., &amp; Zhu, L. (2020). Design and Implementation of Elasticsearch for Media Data. Paper presented at the 2020 International Conference on Computer Engineering and Application (ICCEA).</a:t>
            </a:r>
          </a:p>
          <a:p>
            <a:pPr marL="0" indent="0">
              <a:buNone/>
            </a:pPr>
            <a:r>
              <a:rPr lang="en-US" sz="2200" dirty="0"/>
              <a:t>https://logz.io/learn/complete-guide-elk-stack/#elasticsearch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ProgrammingKnowledge</a:t>
            </a:r>
            <a:r>
              <a:rPr lang="en-US" sz="2200" dirty="0"/>
              <a:t>. (2019). How to Install </a:t>
            </a:r>
            <a:r>
              <a:rPr lang="en-US" sz="2200" dirty="0" err="1"/>
              <a:t>ElasticSearch</a:t>
            </a:r>
            <a:r>
              <a:rPr lang="en-US" sz="2200" dirty="0"/>
              <a:t> Logstash and Kibana on Windows 10 (ELK Stack) (Elastic Stack). Retrieved from: https://www.youtube.com/watch?v=8iXZTS7f_hY&amp;t=1s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3610E-4105-4838-83F1-E1DFAF41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5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8D87-CBC6-467F-AB92-13A0E105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11775"/>
          </a:xfrm>
        </p:spPr>
        <p:txBody>
          <a:bodyPr>
            <a:normAutofit/>
          </a:bodyPr>
          <a:lstStyle/>
          <a:p>
            <a:r>
              <a:rPr lang="nb-NO" dirty="0"/>
              <a:t>			 </a:t>
            </a:r>
            <a:br>
              <a:rPr lang="nb-NO" dirty="0"/>
            </a:br>
            <a:br>
              <a:rPr lang="nb-NO" dirty="0"/>
            </a:br>
            <a:br>
              <a:rPr lang="nb-NO" dirty="0"/>
            </a:br>
            <a:br>
              <a:rPr lang="nb-NO" dirty="0"/>
            </a:br>
            <a:r>
              <a:rPr lang="nb-NO" dirty="0"/>
              <a:t>			     QUESTIONS 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F3416-CC55-4A93-90E3-4615E0A8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14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4DA9B7-CA27-4CAF-B38D-EE6955946477}"/>
              </a:ext>
            </a:extLst>
          </p:cNvPr>
          <p:cNvSpPr/>
          <p:nvPr/>
        </p:nvSpPr>
        <p:spPr>
          <a:xfrm>
            <a:off x="2124075" y="1367134"/>
            <a:ext cx="743902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 ! 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641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41DB-E6AE-46D9-A92D-A3A86D7DD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nb-NO" dirty="0"/>
              <a:t>PROJECT 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A1982-3B55-42A4-BF94-9E4586404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825624"/>
            <a:ext cx="4038600" cy="4803775"/>
          </a:xfrm>
        </p:spPr>
        <p:txBody>
          <a:bodyPr>
            <a:normAutofit/>
          </a:bodyPr>
          <a:lstStyle/>
          <a:p>
            <a:r>
              <a:rPr lang="nb-NO" sz="2400" dirty="0" err="1"/>
              <a:t>Organization’s</a:t>
            </a:r>
            <a:r>
              <a:rPr lang="nb-NO" sz="2400" dirty="0"/>
              <a:t> </a:t>
            </a:r>
            <a:r>
              <a:rPr lang="nb-NO" sz="2400" dirty="0" err="1"/>
              <a:t>objective</a:t>
            </a:r>
            <a:r>
              <a:rPr lang="nb-NO" sz="2400" dirty="0"/>
              <a:t>- </a:t>
            </a:r>
            <a:r>
              <a:rPr lang="nb-NO" sz="2400" dirty="0" err="1"/>
              <a:t>reduce</a:t>
            </a:r>
            <a:r>
              <a:rPr lang="nb-NO" sz="2400" dirty="0"/>
              <a:t> </a:t>
            </a:r>
            <a:r>
              <a:rPr lang="nb-NO" sz="2400" dirty="0" err="1"/>
              <a:t>food</a:t>
            </a:r>
            <a:r>
              <a:rPr lang="nb-NO" sz="2400" dirty="0"/>
              <a:t> </a:t>
            </a:r>
            <a:r>
              <a:rPr lang="nb-NO" sz="2400" dirty="0" err="1"/>
              <a:t>wastages</a:t>
            </a:r>
            <a:r>
              <a:rPr lang="nb-NO" sz="2400" dirty="0"/>
              <a:t> </a:t>
            </a:r>
            <a:r>
              <a:rPr lang="nb-NO" sz="2400" dirty="0" err="1"/>
              <a:t>on</a:t>
            </a:r>
            <a:r>
              <a:rPr lang="nb-NO" sz="2400" dirty="0"/>
              <a:t> shops</a:t>
            </a:r>
          </a:p>
          <a:p>
            <a:r>
              <a:rPr lang="nb-NO" sz="2400" dirty="0" err="1"/>
              <a:t>Existing</a:t>
            </a:r>
            <a:r>
              <a:rPr lang="nb-NO" sz="2400" dirty="0"/>
              <a:t> ‘</a:t>
            </a:r>
            <a:r>
              <a:rPr lang="nb-NO" sz="2400" dirty="0" err="1"/>
              <a:t>ThrowNo</a:t>
            </a:r>
            <a:r>
              <a:rPr lang="nb-NO" sz="2400" dirty="0"/>
              <a:t> More’ </a:t>
            </a:r>
            <a:r>
              <a:rPr lang="nb-NO" sz="2400" dirty="0" err="1"/>
              <a:t>application</a:t>
            </a:r>
            <a:endParaRPr lang="nb-NO" sz="2400" dirty="0"/>
          </a:p>
          <a:p>
            <a:r>
              <a:rPr lang="nb-NO" sz="2400" dirty="0"/>
              <a:t>Input – </a:t>
            </a:r>
            <a:r>
              <a:rPr lang="nb-NO" sz="2400" dirty="0" err="1"/>
              <a:t>user’s</a:t>
            </a:r>
            <a:r>
              <a:rPr lang="nb-NO" sz="2400" dirty="0"/>
              <a:t> location</a:t>
            </a:r>
          </a:p>
          <a:p>
            <a:r>
              <a:rPr lang="nb-NO" sz="2400" dirty="0"/>
              <a:t>Output – </a:t>
            </a:r>
            <a:r>
              <a:rPr lang="nb-NO" sz="2400" dirty="0" err="1"/>
              <a:t>overview</a:t>
            </a:r>
            <a:r>
              <a:rPr lang="nb-NO" sz="2400" dirty="0"/>
              <a:t>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dirty="0" err="1"/>
              <a:t>goods</a:t>
            </a:r>
            <a:r>
              <a:rPr lang="nb-NO" sz="2400" dirty="0"/>
              <a:t> at </a:t>
            </a:r>
            <a:r>
              <a:rPr lang="nb-NO" sz="2400" dirty="0" err="1"/>
              <a:t>discounted</a:t>
            </a:r>
            <a:r>
              <a:rPr lang="nb-NO" sz="2400" dirty="0"/>
              <a:t> </a:t>
            </a:r>
            <a:r>
              <a:rPr lang="nb-NO" sz="2400" dirty="0" err="1"/>
              <a:t>price</a:t>
            </a:r>
            <a:r>
              <a:rPr lang="nb-NO" sz="2400" dirty="0"/>
              <a:t> </a:t>
            </a:r>
            <a:r>
              <a:rPr lang="nb-NO" sz="2400" dirty="0" err="1"/>
              <a:t>on</a:t>
            </a:r>
            <a:r>
              <a:rPr lang="nb-NO" sz="2400" dirty="0"/>
              <a:t> </a:t>
            </a:r>
            <a:r>
              <a:rPr lang="nb-NO" sz="2400" dirty="0" err="1"/>
              <a:t>various</a:t>
            </a:r>
            <a:r>
              <a:rPr lang="nb-NO" sz="2400" dirty="0"/>
              <a:t> shops </a:t>
            </a:r>
            <a:r>
              <a:rPr lang="nb-NO" sz="2400" dirty="0" err="1"/>
              <a:t>nearby</a:t>
            </a:r>
            <a:endParaRPr lang="nb-NO" sz="2400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en-US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609B2FE-9E95-4FFD-BEEB-EA0FF9AF22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9" b="11250"/>
          <a:stretch/>
        </p:blipFill>
        <p:spPr>
          <a:xfrm>
            <a:off x="4181476" y="1892801"/>
            <a:ext cx="2305050" cy="46000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B7A9241-C7A8-4D17-8DE7-FFAD25225E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" b="8750"/>
          <a:stretch/>
        </p:blipFill>
        <p:spPr>
          <a:xfrm>
            <a:off x="6648449" y="1873623"/>
            <a:ext cx="2524125" cy="46192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269610-8021-4C97-8FFF-03B99BD173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" b="8611"/>
          <a:stretch/>
        </p:blipFill>
        <p:spPr>
          <a:xfrm>
            <a:off x="9534525" y="1862320"/>
            <a:ext cx="2400299" cy="46000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8BD4CC-0EB1-41E1-B60A-3F065A1360BF}"/>
              </a:ext>
            </a:extLst>
          </p:cNvPr>
          <p:cNvSpPr txBox="1"/>
          <p:nvPr/>
        </p:nvSpPr>
        <p:spPr>
          <a:xfrm>
            <a:off x="5019675" y="1524000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09D77B-A152-4CCF-B020-FBBADF81DF18}"/>
              </a:ext>
            </a:extLst>
          </p:cNvPr>
          <p:cNvSpPr txBox="1"/>
          <p:nvPr/>
        </p:nvSpPr>
        <p:spPr>
          <a:xfrm>
            <a:off x="7715250" y="1409700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9DE442-65C3-4C57-962C-1E3D92752D97}"/>
              </a:ext>
            </a:extLst>
          </p:cNvPr>
          <p:cNvSpPr txBox="1"/>
          <p:nvPr/>
        </p:nvSpPr>
        <p:spPr>
          <a:xfrm>
            <a:off x="10648950" y="1485900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98804-90E5-4A3D-970D-367A65B0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8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B1DC-C0EC-448E-BC51-3520C1DFF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795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nb-NO" dirty="0"/>
              <a:t>PROBLEM STATEMENT &amp; PROJECT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5226A-6F88-4D3A-B56B-EFFAC4456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PROBLEM</a:t>
            </a:r>
          </a:p>
          <a:p>
            <a:pPr marL="0" indent="0">
              <a:buNone/>
            </a:pPr>
            <a:r>
              <a:rPr lang="nb-NO" dirty="0"/>
              <a:t> Users </a:t>
            </a:r>
            <a:r>
              <a:rPr lang="nb-NO" dirty="0" err="1"/>
              <a:t>unable</a:t>
            </a:r>
            <a:r>
              <a:rPr lang="nb-NO" dirty="0"/>
              <a:t> to </a:t>
            </a:r>
            <a:r>
              <a:rPr lang="nb-NO" dirty="0" err="1"/>
              <a:t>peform</a:t>
            </a:r>
            <a:r>
              <a:rPr lang="nb-NO" dirty="0"/>
              <a:t> </a:t>
            </a:r>
            <a:r>
              <a:rPr lang="nb-NO" dirty="0" err="1"/>
              <a:t>such</a:t>
            </a:r>
            <a:r>
              <a:rPr lang="nb-NO" dirty="0"/>
              <a:t> over </a:t>
            </a:r>
            <a:r>
              <a:rPr lang="nb-NO" dirty="0" err="1"/>
              <a:t>products</a:t>
            </a:r>
            <a:r>
              <a:rPr lang="nb-NO" dirty="0"/>
              <a:t> and offers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dirty="0"/>
              <a:t>OBJECTIVE</a:t>
            </a:r>
          </a:p>
          <a:p>
            <a:r>
              <a:rPr lang="nb-NO" dirty="0" err="1"/>
              <a:t>Addition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search</a:t>
            </a:r>
            <a:r>
              <a:rPr lang="nb-NO" dirty="0"/>
              <a:t> </a:t>
            </a:r>
            <a:r>
              <a:rPr lang="nb-NO" dirty="0" err="1"/>
              <a:t>funtion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existing</a:t>
            </a:r>
            <a:r>
              <a:rPr lang="nb-NO" dirty="0"/>
              <a:t> </a:t>
            </a:r>
            <a:r>
              <a:rPr lang="nb-NO" dirty="0" err="1"/>
              <a:t>solution</a:t>
            </a:r>
            <a:endParaRPr lang="nb-NO" dirty="0"/>
          </a:p>
          <a:p>
            <a:r>
              <a:rPr lang="nb-NO" dirty="0" err="1"/>
              <a:t>Able</a:t>
            </a:r>
            <a:r>
              <a:rPr lang="nb-NO" dirty="0"/>
              <a:t> to </a:t>
            </a:r>
            <a:r>
              <a:rPr lang="nb-NO" dirty="0" err="1"/>
              <a:t>search</a:t>
            </a:r>
            <a:r>
              <a:rPr lang="nb-NO" dirty="0"/>
              <a:t> </a:t>
            </a:r>
            <a:r>
              <a:rPr lang="nb-NO" dirty="0" err="1"/>
              <a:t>directly</a:t>
            </a:r>
            <a:r>
              <a:rPr lang="nb-NO" dirty="0"/>
              <a:t> by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product</a:t>
            </a:r>
            <a:r>
              <a:rPr lang="nb-NO" dirty="0"/>
              <a:t> </a:t>
            </a:r>
          </a:p>
          <a:p>
            <a:r>
              <a:rPr lang="nb-NO" dirty="0"/>
              <a:t>Have a </a:t>
            </a:r>
            <a:r>
              <a:rPr lang="nb-NO" dirty="0" err="1"/>
              <a:t>better</a:t>
            </a:r>
            <a:r>
              <a:rPr lang="nb-NO" dirty="0"/>
              <a:t> </a:t>
            </a:r>
            <a:r>
              <a:rPr lang="nb-NO" dirty="0" err="1"/>
              <a:t>search</a:t>
            </a:r>
            <a:r>
              <a:rPr lang="nb-NO" dirty="0"/>
              <a:t> </a:t>
            </a:r>
            <a:r>
              <a:rPr lang="nb-NO" dirty="0" err="1"/>
              <a:t>experience</a:t>
            </a:r>
            <a:endParaRPr lang="nb-NO" dirty="0"/>
          </a:p>
          <a:p>
            <a:endParaRPr lang="nb-NO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61A3C-73A2-464D-8039-24DB264B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6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69C4-38A8-4B4A-8F9C-6A15FF033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0"/>
            <a:ext cx="9657080" cy="1120775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nb-NO" dirty="0"/>
              <a:t>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27D1A-142D-4791-AF04-3E859B1E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 lnSpcReduction="10000"/>
          </a:bodyPr>
          <a:lstStyle/>
          <a:p>
            <a:r>
              <a:rPr lang="nb-NO" dirty="0"/>
              <a:t>Development </a:t>
            </a:r>
            <a:r>
              <a:rPr lang="nb-NO" dirty="0" err="1"/>
              <a:t>of</a:t>
            </a:r>
            <a:r>
              <a:rPr lang="nb-NO" dirty="0"/>
              <a:t> a full-</a:t>
            </a:r>
            <a:r>
              <a:rPr lang="nb-NO" dirty="0" err="1"/>
              <a:t>text</a:t>
            </a:r>
            <a:r>
              <a:rPr lang="nb-NO" dirty="0"/>
              <a:t> </a:t>
            </a:r>
            <a:r>
              <a:rPr lang="nb-NO" dirty="0" err="1"/>
              <a:t>search</a:t>
            </a:r>
            <a:r>
              <a:rPr lang="nb-NO" dirty="0"/>
              <a:t> </a:t>
            </a:r>
            <a:r>
              <a:rPr lang="nb-NO" dirty="0" err="1"/>
              <a:t>engine</a:t>
            </a:r>
            <a:endParaRPr lang="nb-NO" dirty="0"/>
          </a:p>
          <a:p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Elasticsearch</a:t>
            </a:r>
            <a:r>
              <a:rPr lang="nb-NO" dirty="0"/>
              <a:t>/ ELK </a:t>
            </a:r>
            <a:r>
              <a:rPr lang="nb-NO" dirty="0" err="1"/>
              <a:t>stack</a:t>
            </a:r>
            <a:endParaRPr lang="nb-NO" dirty="0"/>
          </a:p>
          <a:p>
            <a:endParaRPr lang="nb-NO" dirty="0"/>
          </a:p>
          <a:p>
            <a:pPr marL="0" indent="0">
              <a:buNone/>
            </a:pPr>
            <a:r>
              <a:rPr lang="nb-NO" dirty="0" err="1"/>
              <a:t>Why</a:t>
            </a:r>
            <a:r>
              <a:rPr lang="nb-NO" dirty="0"/>
              <a:t> ELASTICSEARCH?</a:t>
            </a:r>
          </a:p>
          <a:p>
            <a:r>
              <a:rPr lang="en-US" dirty="0"/>
              <a:t>Document based </a:t>
            </a:r>
          </a:p>
          <a:p>
            <a:r>
              <a:rPr lang="en-US" dirty="0"/>
              <a:t>Distributed, but high availability</a:t>
            </a:r>
          </a:p>
          <a:p>
            <a:r>
              <a:rPr lang="en-US" dirty="0"/>
              <a:t>Open-source</a:t>
            </a:r>
          </a:p>
          <a:p>
            <a:r>
              <a:rPr lang="en-US" dirty="0"/>
              <a:t>Easy to use REST API</a:t>
            </a:r>
          </a:p>
          <a:p>
            <a:r>
              <a:rPr lang="en-US" dirty="0"/>
              <a:t>Horizontally scalable </a:t>
            </a:r>
          </a:p>
          <a:p>
            <a:r>
              <a:rPr lang="en-US" dirty="0"/>
              <a:t>High-fault tolerant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4DC2B-121F-4240-91A2-6C10FEFE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7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C504-46EF-4E1A-848D-B666D765F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087"/>
            <a:ext cx="10515600" cy="788988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nb-NO" dirty="0"/>
              <a:t>ELK STACK COMPONENTS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42202A-9CD8-4760-9246-1278C15C5800}"/>
              </a:ext>
            </a:extLst>
          </p:cNvPr>
          <p:cNvGrpSpPr/>
          <p:nvPr/>
        </p:nvGrpSpPr>
        <p:grpSpPr>
          <a:xfrm>
            <a:off x="5418455" y="2302509"/>
            <a:ext cx="6268720" cy="1802765"/>
            <a:chOff x="0" y="0"/>
            <a:chExt cx="4936490" cy="13766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2F2C7D-DD5A-43E4-9DD9-7DDD138419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7963" r="8501" b="1608"/>
            <a:stretch/>
          </p:blipFill>
          <p:spPr bwMode="auto">
            <a:xfrm>
              <a:off x="0" y="0"/>
              <a:ext cx="4936490" cy="122682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Text Box 2">
              <a:extLst>
                <a:ext uri="{FF2B5EF4-FFF2-40B4-BE49-F238E27FC236}">
                  <a16:creationId xmlns:a16="http://schemas.microsoft.com/office/drawing/2014/main" id="{B4598C1E-3A8C-44DB-B8C5-AE36D48CC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385" y="1139825"/>
              <a:ext cx="1539433" cy="2368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800">
                  <a:solidFill>
                    <a:srgbClr val="0070C0"/>
                  </a:solidFill>
                  <a:effectLst/>
                  <a:latin typeface="Calibri Light" panose="020F0302020204030204" pitchFamily="34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Source: ProgrammingKnowledge</a:t>
              </a:r>
              <a:endParaRPr lang="en-US" sz="1200">
                <a:effectLst/>
                <a:latin typeface="Calibri Light" panose="020F0302020204030204" pitchFamily="34" charset="0"/>
                <a:ea typeface="MS PGothic" panose="020B0600070205080204" pitchFamily="34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B57C6F-B5BF-446A-ACBB-43AD5E0A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5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D2EE6F-1E80-44DA-97CC-90E251821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279" y="1797050"/>
            <a:ext cx="6525895" cy="4351338"/>
          </a:xfrm>
          <a:ln>
            <a:solidFill>
              <a:schemeClr val="accent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D4A032D-6271-40D2-880F-E025A13F64E1}"/>
              </a:ext>
            </a:extLst>
          </p:cNvPr>
          <p:cNvSpPr txBox="1">
            <a:spLocks/>
          </p:cNvSpPr>
          <p:nvPr/>
        </p:nvSpPr>
        <p:spPr>
          <a:xfrm>
            <a:off x="276225" y="1733551"/>
            <a:ext cx="4800600" cy="462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Elasticsearch ELK stack composed of three open-source projects: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E – Elasticsearch, is a search and analytics engine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L – Logstash, is a server-side data processing pipeline for ingesting data from multiple sources into the </a:t>
            </a:r>
            <a:r>
              <a:rPr lang="en-US" sz="2400" dirty="0" err="1"/>
              <a:t>elasticsearch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K- Kibana, is a browser-based tool for visualization of 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/>
          </a:p>
          <a:p>
            <a:endParaRPr lang="nb-NO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8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97C8-8710-4A11-8333-9E3964DA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6"/>
            <a:ext cx="10515600" cy="63341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nb-NO" dirty="0"/>
              <a:t>ARCHITCTURE OF SEARCH ENGINE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B7A883E-442D-45A1-A2BB-B114BC409B29}"/>
              </a:ext>
            </a:extLst>
          </p:cNvPr>
          <p:cNvGrpSpPr/>
          <p:nvPr/>
        </p:nvGrpSpPr>
        <p:grpSpPr>
          <a:xfrm>
            <a:off x="1095375" y="1381126"/>
            <a:ext cx="8724900" cy="5286374"/>
            <a:chOff x="0" y="0"/>
            <a:chExt cx="6153150" cy="320228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1A57F-D912-48C4-9AD0-8F7D2BDC16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4" t="5882" r="1528" b="9343"/>
            <a:stretch/>
          </p:blipFill>
          <p:spPr bwMode="auto">
            <a:xfrm>
              <a:off x="0" y="0"/>
              <a:ext cx="6153150" cy="297053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Text Box 2">
              <a:extLst>
                <a:ext uri="{FF2B5EF4-FFF2-40B4-BE49-F238E27FC236}">
                  <a16:creationId xmlns:a16="http://schemas.microsoft.com/office/drawing/2014/main" id="{51D2993E-D6D2-4950-B95C-80BFC4B8A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50" y="2965450"/>
              <a:ext cx="1047115" cy="2368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800">
                  <a:solidFill>
                    <a:srgbClr val="0070C0"/>
                  </a:solidFill>
                  <a:effectLst/>
                  <a:latin typeface="Calibri Light" panose="020F0302020204030204" pitchFamily="34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Source: elastic.co</a:t>
              </a:r>
              <a:endParaRPr lang="en-US" sz="1200">
                <a:effectLst/>
                <a:latin typeface="Calibri Light" panose="020F0302020204030204" pitchFamily="34" charset="0"/>
                <a:ea typeface="MS PGothic" panose="020B0600070205080204" pitchFamily="34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E3EC9-16FF-4022-A8B3-168E6D02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11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94E4-BC9C-4FFF-B8D5-8626617B9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625" y="100331"/>
            <a:ext cx="3867785" cy="9024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nb-NO" dirty="0" err="1"/>
              <a:t>Elasticsearch</a:t>
            </a:r>
            <a:br>
              <a:rPr lang="nb-NO" dirty="0"/>
            </a:br>
            <a:r>
              <a:rPr lang="nb-NO" dirty="0"/>
              <a:t>Basic </a:t>
            </a:r>
            <a:r>
              <a:rPr lang="nb-NO" dirty="0" err="1"/>
              <a:t>Workflow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BF77F6A-F293-4C12-AFE9-3D312031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9AF0ED-8FC7-45DA-9616-A6C31600031F}"/>
              </a:ext>
            </a:extLst>
          </p:cNvPr>
          <p:cNvGrpSpPr/>
          <p:nvPr/>
        </p:nvGrpSpPr>
        <p:grpSpPr>
          <a:xfrm>
            <a:off x="2794000" y="28576"/>
            <a:ext cx="9148719" cy="6595744"/>
            <a:chOff x="1783056" y="69301"/>
            <a:chExt cx="9532918" cy="6669485"/>
          </a:xfrm>
        </p:grpSpPr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CED6EC59-1190-4F59-AF3C-4ED58B0E8D20}"/>
                </a:ext>
              </a:extLst>
            </p:cNvPr>
            <p:cNvCxnSpPr>
              <a:cxnSpLocks/>
              <a:stCxn id="24" idx="3"/>
              <a:endCxn id="18" idx="1"/>
            </p:cNvCxnSpPr>
            <p:nvPr/>
          </p:nvCxnSpPr>
          <p:spPr>
            <a:xfrm>
              <a:off x="4561422" y="3568089"/>
              <a:ext cx="2011888" cy="2063928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C7BED1B-0F52-438B-A435-81F2C9BFDDF7}"/>
                </a:ext>
              </a:extLst>
            </p:cNvPr>
            <p:cNvGrpSpPr/>
            <p:nvPr/>
          </p:nvGrpSpPr>
          <p:grpSpPr>
            <a:xfrm>
              <a:off x="1783056" y="69301"/>
              <a:ext cx="9532918" cy="6669485"/>
              <a:chOff x="159728" y="69301"/>
              <a:chExt cx="9532918" cy="6669485"/>
            </a:xfrm>
          </p:grpSpPr>
          <p:sp>
            <p:nvSpPr>
              <p:cNvPr id="11" name="Rectangle: Rounded Corners 1">
                <a:extLst>
                  <a:ext uri="{FF2B5EF4-FFF2-40B4-BE49-F238E27FC236}">
                    <a16:creationId xmlns:a16="http://schemas.microsoft.com/office/drawing/2014/main" id="{54EE0780-A976-4410-9F46-C5D0BFFC34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4321" y="69301"/>
                <a:ext cx="1366837" cy="586901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>
                <a:solidFill>
                  <a:srgbClr val="70AD47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START</a:t>
                </a:r>
                <a:endPara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" name="Flowchart: Multidocument 11">
                <a:extLst>
                  <a:ext uri="{FF2B5EF4-FFF2-40B4-BE49-F238E27FC236}">
                    <a16:creationId xmlns:a16="http://schemas.microsoft.com/office/drawing/2014/main" id="{F2227D34-406F-43B3-9B51-0BC81A9054C0}"/>
                  </a:ext>
                </a:extLst>
              </p:cNvPr>
              <p:cNvSpPr/>
              <p:nvPr/>
            </p:nvSpPr>
            <p:spPr>
              <a:xfrm>
                <a:off x="8128000" y="1103564"/>
                <a:ext cx="1564646" cy="709933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/>
                  <a:t>Documents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D17CCAD-28D2-4274-AD0A-1AE008EA9372}"/>
                  </a:ext>
                </a:extLst>
              </p:cNvPr>
              <p:cNvSpPr/>
              <p:nvPr/>
            </p:nvSpPr>
            <p:spPr>
              <a:xfrm>
                <a:off x="5268413" y="1061769"/>
                <a:ext cx="1592662" cy="8218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/>
                  <a:t>Users saves or upload files</a:t>
                </a:r>
              </a:p>
            </p:txBody>
          </p:sp>
          <p:sp>
            <p:nvSpPr>
              <p:cNvPr id="14" name="Flowchart: Decision 13">
                <a:extLst>
                  <a:ext uri="{FF2B5EF4-FFF2-40B4-BE49-F238E27FC236}">
                    <a16:creationId xmlns:a16="http://schemas.microsoft.com/office/drawing/2014/main" id="{630DAB16-DFDD-4F96-88D3-F2526F017836}"/>
                  </a:ext>
                </a:extLst>
              </p:cNvPr>
              <p:cNvSpPr/>
              <p:nvPr/>
            </p:nvSpPr>
            <p:spPr>
              <a:xfrm>
                <a:off x="1437938" y="4266878"/>
                <a:ext cx="1806500" cy="1225627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/>
                  <a:t>Text Found?</a:t>
                </a:r>
              </a:p>
            </p:txBody>
          </p:sp>
          <p:sp>
            <p:nvSpPr>
              <p:cNvPr id="15" name="Flowchart: Data 14">
                <a:extLst>
                  <a:ext uri="{FF2B5EF4-FFF2-40B4-BE49-F238E27FC236}">
                    <a16:creationId xmlns:a16="http://schemas.microsoft.com/office/drawing/2014/main" id="{9C6B8773-9A7E-41DB-9006-E821406EF53A}"/>
                  </a:ext>
                </a:extLst>
              </p:cNvPr>
              <p:cNvSpPr/>
              <p:nvPr/>
            </p:nvSpPr>
            <p:spPr>
              <a:xfrm>
                <a:off x="772132" y="1162966"/>
                <a:ext cx="3090586" cy="720680"/>
              </a:xfrm>
              <a:prstGeom prst="flowChartInputOutpu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/>
                  <a:t>User enters search query/text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70561C8-D76E-42CF-AE2F-0E089E800773}"/>
                  </a:ext>
                </a:extLst>
              </p:cNvPr>
              <p:cNvSpPr/>
              <p:nvPr/>
            </p:nvSpPr>
            <p:spPr>
              <a:xfrm>
                <a:off x="5112542" y="3338294"/>
                <a:ext cx="1666454" cy="56992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 err="1"/>
                  <a:t>Tokenising</a:t>
                </a:r>
                <a:r>
                  <a:rPr lang="en-US" dirty="0"/>
                  <a:t> of data to words</a:t>
                </a:r>
              </a:p>
            </p:txBody>
          </p:sp>
          <p:sp>
            <p:nvSpPr>
              <p:cNvPr id="17" name="Flowchart: Multidocument 16">
                <a:extLst>
                  <a:ext uri="{FF2B5EF4-FFF2-40B4-BE49-F238E27FC236}">
                    <a16:creationId xmlns:a16="http://schemas.microsoft.com/office/drawing/2014/main" id="{B8069083-B136-48FC-9309-4DDEE57CC436}"/>
                  </a:ext>
                </a:extLst>
              </p:cNvPr>
              <p:cNvSpPr/>
              <p:nvPr/>
            </p:nvSpPr>
            <p:spPr>
              <a:xfrm>
                <a:off x="5031864" y="4236589"/>
                <a:ext cx="1709294" cy="895717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/>
                  <a:t>Indexed Documents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5CBD027-D3DC-4438-A5F3-E6F3F18C472D}"/>
                  </a:ext>
                </a:extLst>
              </p:cNvPr>
              <p:cNvSpPr/>
              <p:nvPr/>
            </p:nvSpPr>
            <p:spPr>
              <a:xfrm>
                <a:off x="4949982" y="5369788"/>
                <a:ext cx="1633698" cy="52445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/>
                  <a:t>Mapping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C0FCB02-CFF6-4151-8055-AFB35E33900C}"/>
                  </a:ext>
                </a:extLst>
              </p:cNvPr>
              <p:cNvSpPr/>
              <p:nvPr/>
            </p:nvSpPr>
            <p:spPr>
              <a:xfrm>
                <a:off x="1477718" y="2313129"/>
                <a:ext cx="1678704" cy="50984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/>
                  <a:t>Query Parsing</a:t>
                </a:r>
              </a:p>
            </p:txBody>
          </p:sp>
          <p:sp>
            <p:nvSpPr>
              <p:cNvPr id="20" name="Flowchart: Display 19">
                <a:extLst>
                  <a:ext uri="{FF2B5EF4-FFF2-40B4-BE49-F238E27FC236}">
                    <a16:creationId xmlns:a16="http://schemas.microsoft.com/office/drawing/2014/main" id="{364EBF47-970A-4DAD-AE43-C9A88E9D03FC}"/>
                  </a:ext>
                </a:extLst>
              </p:cNvPr>
              <p:cNvSpPr/>
              <p:nvPr/>
            </p:nvSpPr>
            <p:spPr>
              <a:xfrm>
                <a:off x="159728" y="6034008"/>
                <a:ext cx="2400592" cy="704778"/>
              </a:xfrm>
              <a:prstGeom prst="flowChartDispla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600" dirty="0"/>
                  <a:t>Display file </a:t>
                </a:r>
                <a:r>
                  <a:rPr lang="en-US" sz="1600" dirty="0" err="1"/>
                  <a:t>path,total</a:t>
                </a:r>
                <a:r>
                  <a:rPr lang="en-US" sz="1600" dirty="0"/>
                  <a:t> hits, time taken</a:t>
                </a:r>
              </a:p>
            </p:txBody>
          </p:sp>
          <p:sp>
            <p:nvSpPr>
              <p:cNvPr id="21" name="Flowchart: Display 20">
                <a:extLst>
                  <a:ext uri="{FF2B5EF4-FFF2-40B4-BE49-F238E27FC236}">
                    <a16:creationId xmlns:a16="http://schemas.microsoft.com/office/drawing/2014/main" id="{365D896C-C96B-4284-80B0-1BDC54A9C728}"/>
                  </a:ext>
                </a:extLst>
              </p:cNvPr>
              <p:cNvSpPr/>
              <p:nvPr/>
            </p:nvSpPr>
            <p:spPr>
              <a:xfrm>
                <a:off x="2938094" y="6081996"/>
                <a:ext cx="2310172" cy="656790"/>
              </a:xfrm>
              <a:prstGeom prst="flowChartDisplay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/>
                  <a:t>Display “Text not  found”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1B33D44-AD6F-48EF-9482-2B81E7B3B42D}"/>
                  </a:ext>
                </a:extLst>
              </p:cNvPr>
              <p:cNvSpPr/>
              <p:nvPr/>
            </p:nvSpPr>
            <p:spPr>
              <a:xfrm>
                <a:off x="8128000" y="2269557"/>
                <a:ext cx="1391034" cy="59699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/>
                  <a:t>Conversion to JSON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F112639-4988-4279-A241-43A266AF61AC}"/>
                  </a:ext>
                </a:extLst>
              </p:cNvPr>
              <p:cNvSpPr/>
              <p:nvPr/>
            </p:nvSpPr>
            <p:spPr>
              <a:xfrm>
                <a:off x="8084912" y="3328827"/>
                <a:ext cx="1433219" cy="60640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/>
                  <a:t>Indexing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5449937-F030-4849-B082-653D4A8ABD93}"/>
                  </a:ext>
                </a:extLst>
              </p:cNvPr>
              <p:cNvSpPr/>
              <p:nvPr/>
            </p:nvSpPr>
            <p:spPr>
              <a:xfrm>
                <a:off x="1712545" y="3311549"/>
                <a:ext cx="1225549" cy="5130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/>
                  <a:t>Searching</a:t>
                </a:r>
              </a:p>
            </p:txBody>
          </p:sp>
          <p:sp>
            <p:nvSpPr>
              <p:cNvPr id="25" name="Flowchart: Multidocument 24">
                <a:extLst>
                  <a:ext uri="{FF2B5EF4-FFF2-40B4-BE49-F238E27FC236}">
                    <a16:creationId xmlns:a16="http://schemas.microsoft.com/office/drawing/2014/main" id="{CA72DC73-0C17-4B71-A6EB-3B054C8DF209}"/>
                  </a:ext>
                </a:extLst>
              </p:cNvPr>
              <p:cNvSpPr/>
              <p:nvPr/>
            </p:nvSpPr>
            <p:spPr>
              <a:xfrm>
                <a:off x="5248266" y="2107687"/>
                <a:ext cx="1592662" cy="920734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/>
                  <a:t>JSON Documents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565FBBE-49F8-413D-B256-DFCF07D21049}"/>
                  </a:ext>
                </a:extLst>
              </p:cNvPr>
              <p:cNvCxnSpPr>
                <a:cxnSpLocks/>
                <a:stCxn id="11" idx="2"/>
                <a:endCxn id="13" idx="0"/>
              </p:cNvCxnSpPr>
              <p:nvPr/>
            </p:nvCxnSpPr>
            <p:spPr>
              <a:xfrm>
                <a:off x="6057740" y="656202"/>
                <a:ext cx="7004" cy="405567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77">
                <a:extLst>
                  <a:ext uri="{FF2B5EF4-FFF2-40B4-BE49-F238E27FC236}">
                    <a16:creationId xmlns:a16="http://schemas.microsoft.com/office/drawing/2014/main" id="{0CF5ADC6-9BA0-4D33-982F-E12C06FFDADB}"/>
                  </a:ext>
                </a:extLst>
              </p:cNvPr>
              <p:cNvCxnSpPr>
                <a:cxnSpLocks/>
                <a:stCxn id="11" idx="1"/>
                <a:endCxn id="15" idx="1"/>
              </p:cNvCxnSpPr>
              <p:nvPr/>
            </p:nvCxnSpPr>
            <p:spPr>
              <a:xfrm rot="10800000" flipV="1">
                <a:off x="2317425" y="362751"/>
                <a:ext cx="3056896" cy="800214"/>
              </a:xfrm>
              <a:prstGeom prst="bentConnector2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77">
                <a:extLst>
                  <a:ext uri="{FF2B5EF4-FFF2-40B4-BE49-F238E27FC236}">
                    <a16:creationId xmlns:a16="http://schemas.microsoft.com/office/drawing/2014/main" id="{1D4D314D-5B1E-4D65-82D5-2F5DE14E7D44}"/>
                  </a:ext>
                </a:extLst>
              </p:cNvPr>
              <p:cNvCxnSpPr>
                <a:cxnSpLocks/>
                <a:stCxn id="13" idx="3"/>
                <a:endCxn id="12" idx="1"/>
              </p:cNvCxnSpPr>
              <p:nvPr/>
            </p:nvCxnSpPr>
            <p:spPr>
              <a:xfrm flipV="1">
                <a:off x="6861075" y="1458531"/>
                <a:ext cx="1266925" cy="14177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77">
                <a:extLst>
                  <a:ext uri="{FF2B5EF4-FFF2-40B4-BE49-F238E27FC236}">
                    <a16:creationId xmlns:a16="http://schemas.microsoft.com/office/drawing/2014/main" id="{99CEFAF5-BB01-457F-A2B8-D75F9AFF000C}"/>
                  </a:ext>
                </a:extLst>
              </p:cNvPr>
              <p:cNvCxnSpPr>
                <a:cxnSpLocks/>
                <a:stCxn id="12" idx="2"/>
                <a:endCxn id="22" idx="0"/>
              </p:cNvCxnSpPr>
              <p:nvPr/>
            </p:nvCxnSpPr>
            <p:spPr>
              <a:xfrm>
                <a:off x="8801522" y="1786612"/>
                <a:ext cx="21995" cy="482945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77">
                <a:extLst>
                  <a:ext uri="{FF2B5EF4-FFF2-40B4-BE49-F238E27FC236}">
                    <a16:creationId xmlns:a16="http://schemas.microsoft.com/office/drawing/2014/main" id="{5936E50A-131D-4166-A3BF-EDD949F54096}"/>
                  </a:ext>
                </a:extLst>
              </p:cNvPr>
              <p:cNvCxnSpPr>
                <a:cxnSpLocks/>
                <a:stCxn id="22" idx="1"/>
                <a:endCxn id="25" idx="3"/>
              </p:cNvCxnSpPr>
              <p:nvPr/>
            </p:nvCxnSpPr>
            <p:spPr>
              <a:xfrm flipH="1">
                <a:off x="6840928" y="2568054"/>
                <a:ext cx="1287072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77">
                <a:extLst>
                  <a:ext uri="{FF2B5EF4-FFF2-40B4-BE49-F238E27FC236}">
                    <a16:creationId xmlns:a16="http://schemas.microsoft.com/office/drawing/2014/main" id="{F9581226-F0AD-48CA-9B82-33EB88EA2FD3}"/>
                  </a:ext>
                </a:extLst>
              </p:cNvPr>
              <p:cNvCxnSpPr>
                <a:cxnSpLocks/>
                <a:stCxn id="25" idx="2"/>
                <a:endCxn id="16" idx="0"/>
              </p:cNvCxnSpPr>
              <p:nvPr/>
            </p:nvCxnSpPr>
            <p:spPr>
              <a:xfrm>
                <a:off x="5933848" y="2993552"/>
                <a:ext cx="11921" cy="344742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77">
                <a:extLst>
                  <a:ext uri="{FF2B5EF4-FFF2-40B4-BE49-F238E27FC236}">
                    <a16:creationId xmlns:a16="http://schemas.microsoft.com/office/drawing/2014/main" id="{C313AA3C-1C32-4293-8B49-1A517AAD1F1A}"/>
                  </a:ext>
                </a:extLst>
              </p:cNvPr>
              <p:cNvCxnSpPr>
                <a:cxnSpLocks/>
                <a:stCxn id="23" idx="2"/>
                <a:endCxn id="17" idx="3"/>
              </p:cNvCxnSpPr>
              <p:nvPr/>
            </p:nvCxnSpPr>
            <p:spPr>
              <a:xfrm rot="5400000">
                <a:off x="7396734" y="3279659"/>
                <a:ext cx="749213" cy="2060364"/>
              </a:xfrm>
              <a:prstGeom prst="bentConnector2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77">
                <a:extLst>
                  <a:ext uri="{FF2B5EF4-FFF2-40B4-BE49-F238E27FC236}">
                    <a16:creationId xmlns:a16="http://schemas.microsoft.com/office/drawing/2014/main" id="{BA1BC351-8994-4D7F-84D6-2A037815283C}"/>
                  </a:ext>
                </a:extLst>
              </p:cNvPr>
              <p:cNvCxnSpPr>
                <a:cxnSpLocks/>
                <a:stCxn id="16" idx="3"/>
                <a:endCxn id="23" idx="1"/>
              </p:cNvCxnSpPr>
              <p:nvPr/>
            </p:nvCxnSpPr>
            <p:spPr>
              <a:xfrm>
                <a:off x="6778996" y="3623254"/>
                <a:ext cx="1305916" cy="8777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77">
                <a:extLst>
                  <a:ext uri="{FF2B5EF4-FFF2-40B4-BE49-F238E27FC236}">
                    <a16:creationId xmlns:a16="http://schemas.microsoft.com/office/drawing/2014/main" id="{C58F5110-8CF9-447B-9052-0CDCD96B11A3}"/>
                  </a:ext>
                </a:extLst>
              </p:cNvPr>
              <p:cNvCxnSpPr>
                <a:cxnSpLocks/>
                <a:stCxn id="17" idx="2"/>
                <a:endCxn id="18" idx="0"/>
              </p:cNvCxnSpPr>
              <p:nvPr/>
            </p:nvCxnSpPr>
            <p:spPr>
              <a:xfrm flipH="1">
                <a:off x="5766831" y="5098385"/>
                <a:ext cx="821" cy="271403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77">
                <a:extLst>
                  <a:ext uri="{FF2B5EF4-FFF2-40B4-BE49-F238E27FC236}">
                    <a16:creationId xmlns:a16="http://schemas.microsoft.com/office/drawing/2014/main" id="{EE1ECEBB-F365-4F05-B39B-0CEEDE7DB853}"/>
                  </a:ext>
                </a:extLst>
              </p:cNvPr>
              <p:cNvCxnSpPr>
                <a:cxnSpLocks/>
                <a:stCxn id="15" idx="4"/>
                <a:endCxn id="19" idx="0"/>
              </p:cNvCxnSpPr>
              <p:nvPr/>
            </p:nvCxnSpPr>
            <p:spPr>
              <a:xfrm flipH="1">
                <a:off x="2317071" y="1883646"/>
                <a:ext cx="354" cy="429483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77">
                <a:extLst>
                  <a:ext uri="{FF2B5EF4-FFF2-40B4-BE49-F238E27FC236}">
                    <a16:creationId xmlns:a16="http://schemas.microsoft.com/office/drawing/2014/main" id="{67272472-3CEE-4F55-9884-BEB566DA1162}"/>
                  </a:ext>
                </a:extLst>
              </p:cNvPr>
              <p:cNvCxnSpPr>
                <a:cxnSpLocks/>
                <a:stCxn id="19" idx="2"/>
                <a:endCxn id="24" idx="0"/>
              </p:cNvCxnSpPr>
              <p:nvPr/>
            </p:nvCxnSpPr>
            <p:spPr>
              <a:xfrm>
                <a:off x="2317070" y="2822978"/>
                <a:ext cx="8250" cy="488571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77">
                <a:extLst>
                  <a:ext uri="{FF2B5EF4-FFF2-40B4-BE49-F238E27FC236}">
                    <a16:creationId xmlns:a16="http://schemas.microsoft.com/office/drawing/2014/main" id="{D99E8DA8-7F9D-4B1C-A160-A209A1C11C9F}"/>
                  </a:ext>
                </a:extLst>
              </p:cNvPr>
              <p:cNvCxnSpPr>
                <a:cxnSpLocks/>
                <a:stCxn id="24" idx="2"/>
                <a:endCxn id="14" idx="0"/>
              </p:cNvCxnSpPr>
              <p:nvPr/>
            </p:nvCxnSpPr>
            <p:spPr>
              <a:xfrm>
                <a:off x="2325320" y="3824629"/>
                <a:ext cx="15868" cy="442249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77">
                <a:extLst>
                  <a:ext uri="{FF2B5EF4-FFF2-40B4-BE49-F238E27FC236}">
                    <a16:creationId xmlns:a16="http://schemas.microsoft.com/office/drawing/2014/main" id="{5D1F088E-B46A-4406-AC35-591C863EB5BA}"/>
                  </a:ext>
                </a:extLst>
              </p:cNvPr>
              <p:cNvCxnSpPr>
                <a:cxnSpLocks/>
                <a:stCxn id="14" idx="2"/>
                <a:endCxn id="20" idx="0"/>
              </p:cNvCxnSpPr>
              <p:nvPr/>
            </p:nvCxnSpPr>
            <p:spPr>
              <a:xfrm flipH="1">
                <a:off x="1360024" y="5492505"/>
                <a:ext cx="981164" cy="541503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77">
                <a:extLst>
                  <a:ext uri="{FF2B5EF4-FFF2-40B4-BE49-F238E27FC236}">
                    <a16:creationId xmlns:a16="http://schemas.microsoft.com/office/drawing/2014/main" id="{D1B48068-CC7D-4796-A08D-140DC90AED61}"/>
                  </a:ext>
                </a:extLst>
              </p:cNvPr>
              <p:cNvCxnSpPr>
                <a:cxnSpLocks/>
                <a:stCxn id="14" idx="2"/>
                <a:endCxn id="21" idx="0"/>
              </p:cNvCxnSpPr>
              <p:nvPr/>
            </p:nvCxnSpPr>
            <p:spPr>
              <a:xfrm>
                <a:off x="2341188" y="5492505"/>
                <a:ext cx="1751992" cy="589491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46791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B33F-A754-4431-A243-D06C2F25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595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nb-NO" dirty="0"/>
              <a:t>RESULT 1, OF THE QUERY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0E435D-3FEB-4E1B-9245-16ADA499A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923" b="14338"/>
          <a:stretch/>
        </p:blipFill>
        <p:spPr>
          <a:xfrm>
            <a:off x="1132625" y="1790700"/>
            <a:ext cx="10642191" cy="453389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B2674-E4EA-4A01-BA6D-C8883529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1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89FB-1766-4E23-AB53-FE40B5BC7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7755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nb-NO" dirty="0"/>
              <a:t>RESULT 2, OF THE QUERY/ SORT BY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A349F43-C2E6-484A-B13E-9BC0D15AA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924" b="13900"/>
          <a:stretch/>
        </p:blipFill>
        <p:spPr>
          <a:xfrm>
            <a:off x="805387" y="1933575"/>
            <a:ext cx="10796063" cy="462604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D43E6-3EB0-4FEB-A792-8B886251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B5B7-E923-4D95-A5E7-2E894059F6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0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3284</TotalTime>
  <Words>470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Elasticsearch Integration</vt:lpstr>
      <vt:lpstr>PROJECT BACKGROUND</vt:lpstr>
      <vt:lpstr>PROBLEM STATEMENT &amp; PROJECT OBJECTIVE</vt:lpstr>
      <vt:lpstr>SOLUTION</vt:lpstr>
      <vt:lpstr>ELK STACK COMPONENTS</vt:lpstr>
      <vt:lpstr>ARCHITCTURE OF SEARCH ENGINE</vt:lpstr>
      <vt:lpstr>Elasticsearch Basic Workflow</vt:lpstr>
      <vt:lpstr>RESULT 1, OF THE QUERY</vt:lpstr>
      <vt:lpstr>RESULT 2, OF THE QUERY/ SORT BY</vt:lpstr>
      <vt:lpstr>RESULT 3 OF THE QUERY/FILTER</vt:lpstr>
      <vt:lpstr>DISCUSSION &amp; CONCLUSION</vt:lpstr>
      <vt:lpstr> FUTURE WORK</vt:lpstr>
      <vt:lpstr>REFERENCES</vt:lpstr>
      <vt:lpstr>               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 Integration</dc:title>
  <dc:creator>Nirajan Karki</dc:creator>
  <cp:lastModifiedBy>Nirajan Karki</cp:lastModifiedBy>
  <cp:revision>13</cp:revision>
  <dcterms:created xsi:type="dcterms:W3CDTF">2021-09-17T16:05:16Z</dcterms:created>
  <dcterms:modified xsi:type="dcterms:W3CDTF">2021-09-20T10:21:59Z</dcterms:modified>
</cp:coreProperties>
</file>