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73" r:id="rId4"/>
    <p:sldId id="271" r:id="rId5"/>
    <p:sldId id="264" r:id="rId6"/>
    <p:sldId id="265" r:id="rId7"/>
    <p:sldId id="262" r:id="rId8"/>
    <p:sldId id="261" r:id="rId9"/>
    <p:sldId id="272" r:id="rId10"/>
    <p:sldId id="259" r:id="rId11"/>
    <p:sldId id="267" r:id="rId12"/>
    <p:sldId id="268" r:id="rId13"/>
    <p:sldId id="27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B04CE-4125-4231-BCBE-28625F253EF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D683-91E8-409C-8CFB-43B2DB2D7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2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1E34-4B7E-47F9-9B29-1827E2C72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B52CC-BA84-451A-B153-6684FE06C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6C33A-B078-47DD-B532-C20B2B14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C256-D019-457E-9406-B552D5E39E75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051BB-0CCD-4E2D-AF54-B4393FA2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61F74-514B-4F8A-BAE4-45B14097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0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72FF-3E73-4E11-9C6A-7F77E19E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E8C20-1059-4533-A658-5BB118F19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12D43-484F-463A-8433-7A2BB431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5FCB-305F-4554-9D9E-6DE3C9A74144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5218A-67E8-40E5-ADC9-4345C6EF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46295-C454-483B-81D2-98EA2878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692EB-E9AB-4918-8503-35CC45E6D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29DB0-8BE4-48E5-AE1D-4C58B9EAD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6ED56-035C-4F2B-93D7-A680EE4A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C2F-D4EC-460E-9DFE-EA50D356E261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B5D46-61CC-43C1-8E5F-8B3759EB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A3E5D-AD2C-44F3-A1A6-DB8E00D4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4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0CF0-16F8-46E4-813E-BA6F14DF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5F23-AB31-461C-96F3-FA2945C1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A536-545F-464D-BAB5-6135E50E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0CF-FEC8-4F16-B7B6-F36307E890B0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24FCC-9458-470D-A978-863BD428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D084-35DD-47A3-9CF4-AB4FFEBA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3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CB13-62CF-4C17-9511-D32766A6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FE149-898F-4906-A6E4-37B0339B2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5658-CA2D-4B4B-B988-7615902D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F23B-EBA7-4325-AFB4-ECFDD2F4FC6D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56584-B4BA-4010-B438-0D7F7FFD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0B0A0-FDB9-49B7-8CDD-4164469A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5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58AE-D0AD-4281-B040-10D4583A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D835-F103-468D-A38B-E5CE06AD6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4551C-41F3-4949-BCCD-6F461979E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8B1F6-1814-4DD6-B601-C80372F9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CA-8691-4B65-85C6-BD54B4118641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EA32F-2B6D-493F-9725-81CFC79A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51ABE-A2B0-49D0-B336-861EBD09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2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8824-9BC3-4E8B-B7AE-6909E85C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132AD-03A4-43E0-9B72-C01EED010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01328-CEA2-4BF8-8AE1-036093690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60B27-C326-4769-9D20-034D71581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52BCA-4C01-4DFA-9603-4E7A912A6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55913-3F72-4DC5-9D7A-B121369F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E9AC-F478-4C9F-BE2B-A46CBEDE4329}" type="datetime1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B2793-6278-450E-82DA-987730A5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BA48E-0684-4A36-B2F8-0A2C29D8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6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3410-8346-4323-A106-807BD93C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3E98B-9CD2-4FEB-9514-E60F1823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2C5C-A405-4E55-965C-31244122AD32}" type="datetime1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48B19-58C1-4BCB-A9F4-78462E0A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1CEDE-B17E-454A-952C-11A05A81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0A3FD-A071-479E-BD8A-11C0EC1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53AB-63B4-496F-BB9E-31EC08C7B07F}" type="datetime1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3BA36-D167-4F24-B80B-D9028A60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179FB-89D7-42ED-B4EB-29A4454F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7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431B-0B12-4FEA-9ED7-2E8D09E0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26BD-C98A-4957-B6DE-6D63485B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FC256-5C96-4D81-B211-534CB91C2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4A1C9-F59C-47FB-8F56-979D592C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2C07-3EE2-44D7-9CE6-6DE56FE37CE5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5828A-7435-40D0-9414-0D5C7A1A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503D8-DBB1-40AE-93A0-D54EA7F9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5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66DD-D388-433D-AD28-118DFAB1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BE812-2C93-4D50-B855-B5EBF37BE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6E585-C015-478B-9BBB-95F9CECAB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95BB8-9BF8-486D-A56D-38A6318D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E5EB-D740-44A8-9E7E-405E752DD858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E53C6-DFFD-4853-B360-F603DFF5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055FA-EF20-4DF7-919B-BEC80CC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2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F4695-7C74-424F-9915-B035F56F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FCA22-1903-47FB-A5D2-B481CB0D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152F3-718C-40C1-951D-364439E10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D74D-71B6-4720-ACAD-7043E21B848C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17FE-BBEC-4F46-B94E-57DB84075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9DC0C-3A87-401E-9FB8-2CA46AFF4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8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844B-AE2B-45D8-B31B-ADFF4CADD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5037"/>
          </a:xfrm>
        </p:spPr>
        <p:txBody>
          <a:bodyPr>
            <a:normAutofit fontScale="90000"/>
          </a:bodyPr>
          <a:lstStyle/>
          <a:p>
            <a:r>
              <a:rPr lang="nb-NO" dirty="0"/>
              <a:t>House </a:t>
            </a:r>
            <a:r>
              <a:rPr lang="nb-NO" dirty="0" err="1"/>
              <a:t>price</a:t>
            </a:r>
            <a:r>
              <a:rPr lang="nb-NO" dirty="0"/>
              <a:t> </a:t>
            </a:r>
            <a:r>
              <a:rPr lang="nb-NO" dirty="0" err="1"/>
              <a:t>prediction</a:t>
            </a:r>
            <a:r>
              <a:rPr lang="nb-NO" dirty="0"/>
              <a:t> by time series </a:t>
            </a:r>
            <a:r>
              <a:rPr lang="nb-NO" dirty="0" err="1"/>
              <a:t>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FEE4C-1571-413E-AA20-E662CE3FC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1225" y="3021012"/>
            <a:ext cx="6515100" cy="2714625"/>
          </a:xfrm>
        </p:spPr>
        <p:txBody>
          <a:bodyPr>
            <a:normAutofit/>
          </a:bodyPr>
          <a:lstStyle/>
          <a:p>
            <a:r>
              <a:rPr lang="nb-NO" sz="2800" dirty="0"/>
              <a:t>GROUP MEMBERS</a:t>
            </a:r>
          </a:p>
          <a:p>
            <a:endParaRPr lang="nb-NO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MD OHIDUL ISLAM (250822)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MARVI HUSSIAN (250808)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NIRAJAN KARKI (246108)</a:t>
            </a:r>
          </a:p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nb-NO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b-NO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420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B33F-A754-4431-A243-D06C2F25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595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nb-NO" dirty="0"/>
              <a:t>COMPARISION &amp; DISCUSSION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B2674-E4EA-4A01-BA6D-C8883529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830C17-A456-4660-80AE-E646B4787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216"/>
              </p:ext>
            </p:extLst>
          </p:nvPr>
        </p:nvGraphicFramePr>
        <p:xfrm>
          <a:off x="6414210" y="1691938"/>
          <a:ext cx="4909350" cy="1504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4500">
                  <a:extLst>
                    <a:ext uri="{9D8B030D-6E8A-4147-A177-3AD203B41FA5}">
                      <a16:colId xmlns:a16="http://schemas.microsoft.com/office/drawing/2014/main" val="200864152"/>
                    </a:ext>
                  </a:extLst>
                </a:gridCol>
                <a:gridCol w="716364">
                  <a:extLst>
                    <a:ext uri="{9D8B030D-6E8A-4147-A177-3AD203B41FA5}">
                      <a16:colId xmlns:a16="http://schemas.microsoft.com/office/drawing/2014/main" val="936218155"/>
                    </a:ext>
                  </a:extLst>
                </a:gridCol>
                <a:gridCol w="835922">
                  <a:extLst>
                    <a:ext uri="{9D8B030D-6E8A-4147-A177-3AD203B41FA5}">
                      <a16:colId xmlns:a16="http://schemas.microsoft.com/office/drawing/2014/main" val="2241036208"/>
                    </a:ext>
                  </a:extLst>
                </a:gridCol>
                <a:gridCol w="676975">
                  <a:extLst>
                    <a:ext uri="{9D8B030D-6E8A-4147-A177-3AD203B41FA5}">
                      <a16:colId xmlns:a16="http://schemas.microsoft.com/office/drawing/2014/main" val="3483281027"/>
                    </a:ext>
                  </a:extLst>
                </a:gridCol>
                <a:gridCol w="655982">
                  <a:extLst>
                    <a:ext uri="{9D8B030D-6E8A-4147-A177-3AD203B41FA5}">
                      <a16:colId xmlns:a16="http://schemas.microsoft.com/office/drawing/2014/main" val="1350332066"/>
                    </a:ext>
                  </a:extLst>
                </a:gridCol>
                <a:gridCol w="1189607">
                  <a:extLst>
                    <a:ext uri="{9D8B030D-6E8A-4147-A177-3AD203B41FA5}">
                      <a16:colId xmlns:a16="http://schemas.microsoft.com/office/drawing/2014/main" val="3112133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 of bedrooms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MAPE (VAR)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MAPE (LSTM)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RMSE (VAR)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RMSE (LSTM) 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 (test data)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2329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1.02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1.46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6632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9070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503906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8714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2.35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1.97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15921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12916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627464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4690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8.34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4.94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78893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47932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815906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3458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7.22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4.64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83350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50914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998492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768452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AE9A87-DB8E-41A8-BEED-054CFACA5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82" y="2145220"/>
            <a:ext cx="4038600" cy="1858609"/>
          </a:xfrm>
        </p:spPr>
        <p:txBody>
          <a:bodyPr>
            <a:normAutofit/>
          </a:bodyPr>
          <a:lstStyle/>
          <a:p>
            <a:r>
              <a:rPr lang="nb-NO" sz="1800" dirty="0"/>
              <a:t> For 2-bedrooms house, VAR score is </a:t>
            </a:r>
            <a:r>
              <a:rPr lang="nb-NO" sz="1800" dirty="0" err="1"/>
              <a:t>better</a:t>
            </a:r>
            <a:r>
              <a:rPr lang="nb-NO" sz="1800" dirty="0"/>
              <a:t> </a:t>
            </a:r>
            <a:r>
              <a:rPr lang="nb-NO" sz="1800" dirty="0" err="1"/>
              <a:t>than</a:t>
            </a:r>
            <a:r>
              <a:rPr lang="nb-NO" sz="1800" dirty="0"/>
              <a:t> LSTM</a:t>
            </a:r>
          </a:p>
          <a:p>
            <a:r>
              <a:rPr lang="nb-NO" sz="1800" dirty="0" err="1"/>
              <a:t>But</a:t>
            </a:r>
            <a:r>
              <a:rPr lang="nb-NO" sz="1800" dirty="0"/>
              <a:t> for 3,4,5-bedrooms, LSTM scores </a:t>
            </a:r>
            <a:r>
              <a:rPr lang="nb-NO" sz="1800" dirty="0" err="1"/>
              <a:t>are</a:t>
            </a:r>
            <a:r>
              <a:rPr lang="nb-NO" sz="1800" dirty="0"/>
              <a:t> </a:t>
            </a:r>
            <a:r>
              <a:rPr lang="nb-NO" sz="1800" dirty="0" err="1"/>
              <a:t>better</a:t>
            </a:r>
            <a:r>
              <a:rPr lang="nb-NO" sz="1800" dirty="0"/>
              <a:t> </a:t>
            </a:r>
            <a:r>
              <a:rPr lang="nb-NO" sz="1800" dirty="0" err="1"/>
              <a:t>than</a:t>
            </a:r>
            <a:r>
              <a:rPr lang="nb-NO" sz="1800" dirty="0"/>
              <a:t> VAR</a:t>
            </a:r>
          </a:p>
          <a:p>
            <a:r>
              <a:rPr lang="nb-NO" sz="1800" dirty="0"/>
              <a:t>So, overall LSTM </a:t>
            </a:r>
            <a:r>
              <a:rPr lang="nb-NO" sz="1800" dirty="0" err="1"/>
              <a:t>outperforms</a:t>
            </a:r>
            <a:r>
              <a:rPr lang="nb-NO" sz="1800" dirty="0"/>
              <a:t> VAR</a:t>
            </a:r>
          </a:p>
          <a:p>
            <a:endParaRPr lang="nb-NO" sz="2400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196067-C235-4601-8CB3-E3CEE6A93120}"/>
              </a:ext>
            </a:extLst>
          </p:cNvPr>
          <p:cNvSpPr txBox="1">
            <a:spLocks/>
          </p:cNvSpPr>
          <p:nvPr/>
        </p:nvSpPr>
        <p:spPr>
          <a:xfrm>
            <a:off x="948060" y="4250712"/>
            <a:ext cx="4038600" cy="1858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/>
              <a:t> For 2-bedrooms house, VAR score is </a:t>
            </a:r>
            <a:r>
              <a:rPr lang="nb-NO" sz="1800" dirty="0" err="1"/>
              <a:t>better</a:t>
            </a:r>
            <a:r>
              <a:rPr lang="nb-NO" sz="1800" dirty="0"/>
              <a:t> </a:t>
            </a:r>
            <a:r>
              <a:rPr lang="nb-NO" sz="1800" dirty="0" err="1"/>
              <a:t>than</a:t>
            </a:r>
            <a:r>
              <a:rPr lang="nb-NO" sz="1800" dirty="0"/>
              <a:t> LSTM, AUTOARIMA</a:t>
            </a:r>
          </a:p>
          <a:p>
            <a:r>
              <a:rPr lang="nb-NO" sz="1800" dirty="0" err="1"/>
              <a:t>But</a:t>
            </a:r>
            <a:r>
              <a:rPr lang="nb-NO" sz="1800" dirty="0"/>
              <a:t> for 3-bedrooms, AUTOARIMA scores </a:t>
            </a:r>
            <a:r>
              <a:rPr lang="nb-NO" sz="1800" dirty="0" err="1"/>
              <a:t>are</a:t>
            </a:r>
            <a:r>
              <a:rPr lang="nb-NO" sz="1800" dirty="0"/>
              <a:t> </a:t>
            </a:r>
            <a:r>
              <a:rPr lang="nb-NO" sz="1800" dirty="0" err="1"/>
              <a:t>better</a:t>
            </a:r>
            <a:r>
              <a:rPr lang="nb-NO" sz="1800" dirty="0"/>
              <a:t> </a:t>
            </a:r>
            <a:r>
              <a:rPr lang="nb-NO" sz="1800" dirty="0" err="1"/>
              <a:t>than</a:t>
            </a:r>
            <a:r>
              <a:rPr lang="nb-NO" sz="1800" dirty="0"/>
              <a:t> VAR,LSTM</a:t>
            </a:r>
          </a:p>
          <a:p>
            <a:r>
              <a:rPr lang="nb-NO" sz="1800" dirty="0"/>
              <a:t>overall AUTOARIMA and LSTM has </a:t>
            </a:r>
            <a:r>
              <a:rPr lang="nb-NO" sz="1800" dirty="0" err="1"/>
              <a:t>nearly</a:t>
            </a:r>
            <a:r>
              <a:rPr lang="nb-NO" sz="1800" dirty="0"/>
              <a:t> same score</a:t>
            </a:r>
          </a:p>
          <a:p>
            <a:endParaRPr lang="nb-NO" sz="2400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480C99F-1E74-479B-AC03-0C1655CFC74E}"/>
              </a:ext>
            </a:extLst>
          </p:cNvPr>
          <p:cNvSpPr txBox="1">
            <a:spLocks/>
          </p:cNvSpPr>
          <p:nvPr/>
        </p:nvSpPr>
        <p:spPr>
          <a:xfrm>
            <a:off x="1985269" y="1677772"/>
            <a:ext cx="1423756" cy="467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800" b="1" dirty="0"/>
              <a:t>VAR </a:t>
            </a:r>
            <a:r>
              <a:rPr lang="nb-NO" sz="1800" b="1" dirty="0" err="1"/>
              <a:t>vs</a:t>
            </a:r>
            <a:r>
              <a:rPr lang="nb-NO" sz="1800" b="1" dirty="0"/>
              <a:t> LSTM</a:t>
            </a:r>
          </a:p>
          <a:p>
            <a:endParaRPr lang="nb-NO" sz="2400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DB6EFA7-FDE7-43E8-BB72-EBA48F53D070}"/>
              </a:ext>
            </a:extLst>
          </p:cNvPr>
          <p:cNvSpPr txBox="1">
            <a:spLocks/>
          </p:cNvSpPr>
          <p:nvPr/>
        </p:nvSpPr>
        <p:spPr>
          <a:xfrm>
            <a:off x="1411781" y="3902801"/>
            <a:ext cx="2858610" cy="467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900" b="1" dirty="0"/>
              <a:t>AUTOARIMA </a:t>
            </a:r>
            <a:r>
              <a:rPr lang="nb-NO" sz="1900" b="1" dirty="0" err="1"/>
              <a:t>vs</a:t>
            </a:r>
            <a:r>
              <a:rPr lang="nb-NO" sz="1900" b="1" dirty="0"/>
              <a:t> VAR </a:t>
            </a:r>
            <a:r>
              <a:rPr lang="nb-NO" sz="1900" b="1" dirty="0" err="1"/>
              <a:t>vs</a:t>
            </a:r>
            <a:r>
              <a:rPr lang="nb-NO" sz="1900" b="1" dirty="0"/>
              <a:t> LSTM</a:t>
            </a:r>
          </a:p>
          <a:p>
            <a:pPr marL="0" indent="0">
              <a:buNone/>
            </a:pPr>
            <a:endParaRPr lang="nb-NO" dirty="0"/>
          </a:p>
          <a:p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1DA1101-2898-41A9-8B88-D5B01AFED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61357"/>
              </p:ext>
            </p:extLst>
          </p:nvPr>
        </p:nvGraphicFramePr>
        <p:xfrm>
          <a:off x="6414210" y="3468064"/>
          <a:ext cx="4909351" cy="2052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491">
                  <a:extLst>
                    <a:ext uri="{9D8B030D-6E8A-4147-A177-3AD203B41FA5}">
                      <a16:colId xmlns:a16="http://schemas.microsoft.com/office/drawing/2014/main" val="1685550711"/>
                    </a:ext>
                  </a:extLst>
                </a:gridCol>
                <a:gridCol w="625546">
                  <a:extLst>
                    <a:ext uri="{9D8B030D-6E8A-4147-A177-3AD203B41FA5}">
                      <a16:colId xmlns:a16="http://schemas.microsoft.com/office/drawing/2014/main" val="1190522824"/>
                    </a:ext>
                  </a:extLst>
                </a:gridCol>
                <a:gridCol w="523928">
                  <a:extLst>
                    <a:ext uri="{9D8B030D-6E8A-4147-A177-3AD203B41FA5}">
                      <a16:colId xmlns:a16="http://schemas.microsoft.com/office/drawing/2014/main" val="3683756089"/>
                    </a:ext>
                  </a:extLst>
                </a:gridCol>
                <a:gridCol w="586615">
                  <a:extLst>
                    <a:ext uri="{9D8B030D-6E8A-4147-A177-3AD203B41FA5}">
                      <a16:colId xmlns:a16="http://schemas.microsoft.com/office/drawing/2014/main" val="3208512779"/>
                    </a:ext>
                  </a:extLst>
                </a:gridCol>
                <a:gridCol w="625546">
                  <a:extLst>
                    <a:ext uri="{9D8B030D-6E8A-4147-A177-3AD203B41FA5}">
                      <a16:colId xmlns:a16="http://schemas.microsoft.com/office/drawing/2014/main" val="3903878848"/>
                    </a:ext>
                  </a:extLst>
                </a:gridCol>
                <a:gridCol w="544384">
                  <a:extLst>
                    <a:ext uri="{9D8B030D-6E8A-4147-A177-3AD203B41FA5}">
                      <a16:colId xmlns:a16="http://schemas.microsoft.com/office/drawing/2014/main" val="1966834619"/>
                    </a:ext>
                  </a:extLst>
                </a:gridCol>
                <a:gridCol w="586615">
                  <a:extLst>
                    <a:ext uri="{9D8B030D-6E8A-4147-A177-3AD203B41FA5}">
                      <a16:colId xmlns:a16="http://schemas.microsoft.com/office/drawing/2014/main" val="3569925119"/>
                    </a:ext>
                  </a:extLst>
                </a:gridCol>
                <a:gridCol w="624226">
                  <a:extLst>
                    <a:ext uri="{9D8B030D-6E8A-4147-A177-3AD203B41FA5}">
                      <a16:colId xmlns:a16="http://schemas.microsoft.com/office/drawing/2014/main" val="62525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 of bedrooms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MAPE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(AUTO ARIMA)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MAPE (VAR)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MAPE (LSTM)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RMSE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(AUTO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ARIMA)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RMSE (VAR)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RMSE (LSTM) 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 (test data)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6692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1.73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1.02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1.46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10048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6632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9070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503906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616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0.57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2.35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1.97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1089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15921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12916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627464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7355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5.93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8.34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4.94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56343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78893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47932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815906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11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3.36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7.22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4.64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40098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83350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50914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998492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5393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11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34B0-C1DC-4D9D-B376-3A91CAB5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nb-NO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76AE9-9441-4EB1-833F-3C994A629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2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Since both univariate and multivariate analysis models gave nearly same prediction result, we concluded that that there was negligible effect of one dependent variable to another variable in our dataset. </a:t>
            </a:r>
          </a:p>
          <a:p>
            <a:r>
              <a:rPr lang="en-US" dirty="0"/>
              <a:t>So, we concluded that our first assumption stating prediction of a house depends only upon its past price, was verified. </a:t>
            </a:r>
          </a:p>
          <a:p>
            <a:r>
              <a:rPr lang="en-US" dirty="0"/>
              <a:t>Therefore, we recommended univariate time series analysis using </a:t>
            </a:r>
            <a:r>
              <a:rPr lang="en-US" dirty="0" err="1"/>
              <a:t>autoarima</a:t>
            </a:r>
            <a:r>
              <a:rPr lang="en-US" dirty="0"/>
              <a:t> model for predicting house price with such type of datasets.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596F-4850-4855-8195-8C304E1E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4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D46C-1FC1-4E90-9FA2-481865EE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155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nb-NO" dirty="0"/>
              <a:t> LIMITATIONS &amp;FUTURE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2FC10-7735-4AF9-A10C-BB8232852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Our </a:t>
            </a:r>
            <a:r>
              <a:rPr lang="nb-NO" dirty="0" err="1"/>
              <a:t>dataset</a:t>
            </a:r>
            <a:r>
              <a:rPr lang="nb-NO" dirty="0"/>
              <a:t> </a:t>
            </a:r>
            <a:r>
              <a:rPr lang="nb-NO" dirty="0" err="1"/>
              <a:t>lacks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important</a:t>
            </a:r>
            <a:r>
              <a:rPr lang="nb-NO" dirty="0"/>
              <a:t> parameters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directly</a:t>
            </a:r>
            <a:r>
              <a:rPr lang="nb-NO" dirty="0"/>
              <a:t> </a:t>
            </a:r>
            <a:r>
              <a:rPr lang="nb-NO" dirty="0" err="1"/>
              <a:t>affects</a:t>
            </a:r>
            <a:r>
              <a:rPr lang="nb-NO" dirty="0"/>
              <a:t> house </a:t>
            </a:r>
            <a:r>
              <a:rPr lang="nb-NO" dirty="0" err="1"/>
              <a:t>price</a:t>
            </a:r>
            <a:r>
              <a:rPr lang="nb-NO" dirty="0"/>
              <a:t> </a:t>
            </a:r>
            <a:r>
              <a:rPr lang="nb-NO" dirty="0" err="1"/>
              <a:t>prediction</a:t>
            </a:r>
            <a:r>
              <a:rPr lang="nb-NO" dirty="0"/>
              <a:t>, </a:t>
            </a:r>
            <a:r>
              <a:rPr lang="nb-NO" dirty="0" err="1"/>
              <a:t>such</a:t>
            </a:r>
            <a:r>
              <a:rPr lang="nb-NO" dirty="0"/>
              <a:t> as location, </a:t>
            </a:r>
            <a:r>
              <a:rPr lang="nb-NO" dirty="0" err="1"/>
              <a:t>floor</a:t>
            </a:r>
            <a:r>
              <a:rPr lang="nb-NO" dirty="0"/>
              <a:t> area, </a:t>
            </a:r>
            <a:r>
              <a:rPr lang="nb-NO" dirty="0" err="1"/>
              <a:t>year</a:t>
            </a:r>
            <a:r>
              <a:rPr lang="nb-NO" dirty="0"/>
              <a:t> </a:t>
            </a:r>
            <a:r>
              <a:rPr lang="nb-NO" dirty="0" err="1"/>
              <a:t>built</a:t>
            </a:r>
            <a:r>
              <a:rPr lang="nb-NO" dirty="0"/>
              <a:t>, last </a:t>
            </a:r>
            <a:r>
              <a:rPr lang="nb-NO" dirty="0" err="1"/>
              <a:t>renovated,etc</a:t>
            </a:r>
            <a:r>
              <a:rPr lang="nb-NO" dirty="0"/>
              <a:t>. </a:t>
            </a:r>
          </a:p>
          <a:p>
            <a:endParaRPr lang="nb-NO" dirty="0"/>
          </a:p>
          <a:p>
            <a:r>
              <a:rPr lang="nb-NO" dirty="0" err="1"/>
              <a:t>Prediction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</a:t>
            </a:r>
            <a:r>
              <a:rPr lang="nb-NO" dirty="0" err="1"/>
              <a:t>realistic</a:t>
            </a:r>
            <a:r>
              <a:rPr lang="nb-NO" dirty="0"/>
              <a:t> </a:t>
            </a:r>
            <a:r>
              <a:rPr lang="nb-NO" dirty="0" err="1"/>
              <a:t>factors</a:t>
            </a:r>
            <a:r>
              <a:rPr lang="nb-NO" dirty="0"/>
              <a:t> as multiple variables</a:t>
            </a:r>
          </a:p>
          <a:p>
            <a:r>
              <a:rPr lang="nb-NO" dirty="0"/>
              <a:t>Model </a:t>
            </a:r>
            <a:r>
              <a:rPr lang="nb-NO" dirty="0" err="1"/>
              <a:t>deployment</a:t>
            </a:r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86D5C-C73F-421C-9D6F-5CD649E8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1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D46C-1FC1-4E90-9FA2-481865EE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155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nb-NO" dirty="0"/>
              <a:t> 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2FC10-7735-4AF9-A10C-BB823285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8946"/>
          </a:xfrm>
        </p:spPr>
        <p:txBody>
          <a:bodyPr/>
          <a:lstStyle/>
          <a:p>
            <a:r>
              <a:rPr lang="en-US" sz="1800" dirty="0"/>
              <a:t>Wang, F., Zou, Y., Zhang, H., &amp; Shi, H. (2019). House price prediction approach based on deep learning and ARIMA model. Paper presented at the 2019 IEEE 7th International Conference on Computer Science and Network Technology (ICCSNT).</a:t>
            </a:r>
            <a:endParaRPr lang="nb-NO" sz="1800" dirty="0"/>
          </a:p>
          <a:p>
            <a:r>
              <a:rPr lang="en-US" sz="1800" dirty="0" err="1"/>
              <a:t>Bontempi</a:t>
            </a:r>
            <a:r>
              <a:rPr lang="en-US" sz="1800" dirty="0"/>
              <a:t>, G., Ben </a:t>
            </a:r>
            <a:r>
              <a:rPr lang="en-US" sz="1800" dirty="0" err="1"/>
              <a:t>Taieb</a:t>
            </a:r>
            <a:r>
              <a:rPr lang="en-US" sz="1800" dirty="0"/>
              <a:t>, S., &amp; Borgne, Y.-A. L. (2012). Machine learning strategies for time series forecasting. Paper presented at the European business intelligence summer school.</a:t>
            </a:r>
            <a:endParaRPr lang="nb-NO" sz="1800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86D5C-C73F-421C-9D6F-5CD649E8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6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8D87-CBC6-467F-AB92-13A0E105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11775"/>
          </a:xfrm>
        </p:spPr>
        <p:txBody>
          <a:bodyPr>
            <a:normAutofit/>
          </a:bodyPr>
          <a:lstStyle/>
          <a:p>
            <a:r>
              <a:rPr lang="nb-NO" dirty="0"/>
              <a:t>			 </a:t>
            </a:r>
            <a:br>
              <a:rPr lang="nb-NO" dirty="0"/>
            </a:br>
            <a:br>
              <a:rPr lang="nb-NO" dirty="0"/>
            </a:br>
            <a:br>
              <a:rPr lang="nb-NO" dirty="0"/>
            </a:br>
            <a:br>
              <a:rPr lang="nb-NO" dirty="0"/>
            </a:br>
            <a:r>
              <a:rPr lang="nb-NO" dirty="0"/>
              <a:t>			     QUESTIONS 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F3416-CC55-4A93-90E3-4615E0A8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DA9B7-CA27-4CAF-B38D-EE6955946477}"/>
              </a:ext>
            </a:extLst>
          </p:cNvPr>
          <p:cNvSpPr/>
          <p:nvPr/>
        </p:nvSpPr>
        <p:spPr>
          <a:xfrm>
            <a:off x="2124075" y="1367134"/>
            <a:ext cx="74390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 ! 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641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41DB-E6AE-46D9-A92D-A3A86D7DD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04" y="365126"/>
            <a:ext cx="10515600" cy="74930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nb-NO" dirty="0"/>
              <a:t>WHY WE CHOSE THIS PROJECT?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1982-3B55-42A4-BF94-9E4586404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825624"/>
            <a:ext cx="7744657" cy="2941685"/>
          </a:xfrm>
        </p:spPr>
        <p:txBody>
          <a:bodyPr>
            <a:normAutofit/>
          </a:bodyPr>
          <a:lstStyle/>
          <a:p>
            <a:r>
              <a:rPr lang="en-GB" sz="2400" b="1" dirty="0">
                <a:effectLst/>
                <a:latin typeface="Calibri Light" panose="020F0302020204030204" pitchFamily="34" charset="0"/>
                <a:ea typeface="MS PGothic" panose="020B0600070205080204" pitchFamily="34" charset="-128"/>
              </a:rPr>
              <a:t>Forecasting is an essential task in business</a:t>
            </a:r>
            <a:endParaRPr lang="nb-NO" sz="2400" b="1" dirty="0">
              <a:effectLst/>
              <a:latin typeface="Calibri Light" panose="020F0302020204030204" pitchFamily="34" charset="0"/>
              <a:ea typeface="MS PGothic" panose="020B0600070205080204" pitchFamily="34" charset="-128"/>
            </a:endParaRPr>
          </a:p>
          <a:p>
            <a:r>
              <a:rPr lang="en-GB" sz="2400" b="1" dirty="0">
                <a:effectLst/>
                <a:latin typeface="Calibri Light" panose="020F0302020204030204" pitchFamily="34" charset="0"/>
                <a:ea typeface="MS PGothic" panose="020B0600070205080204" pitchFamily="34" charset="-128"/>
              </a:rPr>
              <a:t>House price is an</a:t>
            </a:r>
            <a:r>
              <a:rPr lang="en-GB" sz="2400" b="1" dirty="0">
                <a:latin typeface="Calibri Light" panose="020F0302020204030204" pitchFamily="34" charset="0"/>
                <a:ea typeface="MS PGothic" panose="020B0600070205080204" pitchFamily="34" charset="-128"/>
              </a:rPr>
              <a:t> interesting topic for everyone in the society</a:t>
            </a:r>
          </a:p>
          <a:p>
            <a:r>
              <a:rPr lang="en-GB" sz="2400" b="1" dirty="0">
                <a:latin typeface="Calibri Light" panose="020F0302020204030204" pitchFamily="34" charset="0"/>
                <a:ea typeface="MS PGothic" panose="020B0600070205080204" pitchFamily="34" charset="-128"/>
              </a:rPr>
              <a:t>Government, real estate developers and individuals</a:t>
            </a:r>
          </a:p>
          <a:p>
            <a:r>
              <a:rPr lang="nb-NO" sz="2400" dirty="0"/>
              <a:t>Range </a:t>
            </a:r>
            <a:r>
              <a:rPr lang="nb-NO" sz="2400" dirty="0" err="1"/>
              <a:t>of</a:t>
            </a:r>
            <a:r>
              <a:rPr lang="nb-NO" sz="2400" dirty="0"/>
              <a:t> house </a:t>
            </a:r>
            <a:r>
              <a:rPr lang="nb-NO" sz="2400" dirty="0" err="1"/>
              <a:t>price</a:t>
            </a:r>
            <a:r>
              <a:rPr lang="nb-NO" sz="2400" dirty="0"/>
              <a:t> is a </a:t>
            </a:r>
            <a:r>
              <a:rPr lang="nb-NO" sz="2400" dirty="0" err="1"/>
              <a:t>great</a:t>
            </a:r>
            <a:r>
              <a:rPr lang="nb-NO" sz="2400" dirty="0"/>
              <a:t> </a:t>
            </a:r>
            <a:r>
              <a:rPr lang="nb-NO" sz="2400" dirty="0" err="1"/>
              <a:t>concern</a:t>
            </a:r>
            <a:r>
              <a:rPr lang="nb-NO" sz="2400" dirty="0"/>
              <a:t> for </a:t>
            </a:r>
            <a:r>
              <a:rPr lang="nb-NO" sz="2400" dirty="0" err="1"/>
              <a:t>both</a:t>
            </a:r>
            <a:r>
              <a:rPr lang="nb-NO" sz="2400" dirty="0"/>
              <a:t> </a:t>
            </a:r>
            <a:r>
              <a:rPr lang="nb-NO" sz="2400" dirty="0" err="1"/>
              <a:t>buyers</a:t>
            </a:r>
            <a:r>
              <a:rPr lang="nb-NO" sz="2400" dirty="0"/>
              <a:t> and sellers</a:t>
            </a:r>
          </a:p>
          <a:p>
            <a:r>
              <a:rPr lang="nb-NO" sz="2400" dirty="0" err="1"/>
              <a:t>Prediction</a:t>
            </a:r>
            <a:r>
              <a:rPr lang="nb-NO" sz="2400" dirty="0"/>
              <a:t> </a:t>
            </a:r>
            <a:r>
              <a:rPr lang="nb-NO" sz="2400" dirty="0" err="1"/>
              <a:t>model</a:t>
            </a:r>
            <a:r>
              <a:rPr lang="nb-NO" sz="2400" dirty="0"/>
              <a:t> </a:t>
            </a:r>
            <a:r>
              <a:rPr lang="nb-NO" sz="2400" dirty="0" err="1"/>
              <a:t>can</a:t>
            </a:r>
            <a:r>
              <a:rPr lang="nb-NO" sz="2400" dirty="0"/>
              <a:t> </a:t>
            </a:r>
            <a:r>
              <a:rPr lang="nb-NO" sz="2400" dirty="0" err="1"/>
              <a:t>lessen</a:t>
            </a:r>
            <a:r>
              <a:rPr lang="nb-NO" sz="2400" dirty="0"/>
              <a:t> bias problems </a:t>
            </a:r>
            <a:r>
              <a:rPr lang="nb-NO" sz="2400" dirty="0" err="1"/>
              <a:t>with</a:t>
            </a:r>
            <a:r>
              <a:rPr lang="nb-NO" sz="2400" dirty="0"/>
              <a:t> </a:t>
            </a:r>
            <a:r>
              <a:rPr lang="nb-NO" sz="2400" dirty="0" err="1"/>
              <a:t>evaluators</a:t>
            </a:r>
            <a:endParaRPr lang="nb-NO" sz="2400" dirty="0"/>
          </a:p>
          <a:p>
            <a:endParaRPr lang="nb-NO" sz="2400" dirty="0"/>
          </a:p>
          <a:p>
            <a:endParaRPr lang="nb-NO" sz="1800" dirty="0"/>
          </a:p>
          <a:p>
            <a:endParaRPr lang="nb-NO" dirty="0"/>
          </a:p>
          <a:p>
            <a:endParaRPr lang="nb-NO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98804-90E5-4A3D-970D-367A65B0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41DB-E6AE-46D9-A92D-A3A86D7DD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75" y="310541"/>
            <a:ext cx="10515600" cy="74930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nb-NO" dirty="0"/>
              <a:t>PROJECT 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1982-3B55-42A4-BF94-9E4586404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825624"/>
            <a:ext cx="4038600" cy="4803775"/>
          </a:xfrm>
        </p:spPr>
        <p:txBody>
          <a:bodyPr>
            <a:normAutofit/>
          </a:bodyPr>
          <a:lstStyle/>
          <a:p>
            <a:r>
              <a:rPr lang="nb-NO" sz="2400" dirty="0" err="1"/>
              <a:t>Dataset</a:t>
            </a:r>
            <a:r>
              <a:rPr lang="nb-NO" sz="2400" dirty="0"/>
              <a:t> </a:t>
            </a:r>
            <a:r>
              <a:rPr lang="nb-NO" sz="2400" dirty="0" err="1"/>
              <a:t>taken</a:t>
            </a:r>
            <a:r>
              <a:rPr lang="nb-NO" sz="2400" dirty="0"/>
              <a:t> from </a:t>
            </a:r>
            <a:r>
              <a:rPr lang="nb-NO" sz="2400" dirty="0" err="1"/>
              <a:t>Kaggle</a:t>
            </a:r>
            <a:r>
              <a:rPr lang="nb-NO" sz="2400" dirty="0"/>
              <a:t> </a:t>
            </a:r>
          </a:p>
          <a:p>
            <a:r>
              <a:rPr lang="nb-NO" sz="2400" dirty="0" err="1"/>
              <a:t>Contains</a:t>
            </a:r>
            <a:r>
              <a:rPr lang="nb-NO" sz="2400" dirty="0"/>
              <a:t> sales data </a:t>
            </a:r>
            <a:r>
              <a:rPr lang="nb-NO" sz="2400" dirty="0" err="1"/>
              <a:t>of</a:t>
            </a:r>
            <a:r>
              <a:rPr lang="nb-NO" sz="2400" dirty="0"/>
              <a:t> house </a:t>
            </a:r>
            <a:r>
              <a:rPr lang="nb-NO" sz="2400" dirty="0" err="1"/>
              <a:t>property</a:t>
            </a:r>
            <a:r>
              <a:rPr lang="nb-NO" sz="2400" dirty="0"/>
              <a:t> from 2007-2019</a:t>
            </a:r>
          </a:p>
          <a:p>
            <a:r>
              <a:rPr lang="nb-NO" sz="2400" dirty="0" err="1"/>
              <a:t>Targeting</a:t>
            </a:r>
            <a:r>
              <a:rPr lang="nb-NO" sz="2400" dirty="0"/>
              <a:t> </a:t>
            </a:r>
            <a:r>
              <a:rPr lang="nb-NO" sz="2400" dirty="0" err="1"/>
              <a:t>number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bedrooms</a:t>
            </a:r>
            <a:r>
              <a:rPr lang="nb-NO" sz="2400" dirty="0"/>
              <a:t> as </a:t>
            </a:r>
            <a:r>
              <a:rPr lang="nb-NO" sz="2400" dirty="0" err="1"/>
              <a:t>mulit</a:t>
            </a:r>
            <a:r>
              <a:rPr lang="nb-NO" sz="2400" dirty="0"/>
              <a:t>-variable</a:t>
            </a:r>
          </a:p>
          <a:p>
            <a:r>
              <a:rPr lang="nb-NO" sz="2400" dirty="0" err="1"/>
              <a:t>Converted</a:t>
            </a:r>
            <a:r>
              <a:rPr lang="nb-NO" sz="2400" dirty="0"/>
              <a:t> </a:t>
            </a:r>
            <a:r>
              <a:rPr lang="nb-NO" sz="2400" dirty="0" err="1"/>
              <a:t>number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bedrooms</a:t>
            </a:r>
            <a:r>
              <a:rPr lang="nb-NO" sz="2400" dirty="0"/>
              <a:t> </a:t>
            </a:r>
            <a:r>
              <a:rPr lang="nb-NO" sz="2400" dirty="0" err="1"/>
              <a:t>into</a:t>
            </a:r>
            <a:r>
              <a:rPr lang="nb-NO" sz="2400" dirty="0"/>
              <a:t> </a:t>
            </a:r>
            <a:r>
              <a:rPr lang="nb-NO" sz="2400" dirty="0" err="1"/>
              <a:t>each</a:t>
            </a:r>
            <a:r>
              <a:rPr lang="nb-NO" sz="2400" dirty="0"/>
              <a:t> </a:t>
            </a:r>
            <a:r>
              <a:rPr lang="nb-NO" sz="2400" dirty="0" err="1"/>
              <a:t>columns</a:t>
            </a:r>
            <a:r>
              <a:rPr lang="nb-NO" sz="2400" dirty="0"/>
              <a:t> to </a:t>
            </a:r>
            <a:r>
              <a:rPr lang="nb-NO" sz="2400" dirty="0" err="1"/>
              <a:t>fit</a:t>
            </a:r>
            <a:r>
              <a:rPr lang="nb-NO" sz="2400" dirty="0"/>
              <a:t> </a:t>
            </a:r>
            <a:r>
              <a:rPr lang="nb-NO" sz="2400" dirty="0" err="1"/>
              <a:t>into</a:t>
            </a:r>
            <a:r>
              <a:rPr lang="nb-NO" sz="2400" dirty="0"/>
              <a:t> </a:t>
            </a:r>
            <a:r>
              <a:rPr lang="nb-NO" sz="2400" dirty="0" err="1"/>
              <a:t>model</a:t>
            </a:r>
            <a:endParaRPr lang="nb-NO" sz="2400" dirty="0"/>
          </a:p>
          <a:p>
            <a:endParaRPr lang="nb-NO" sz="2400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98804-90E5-4A3D-970D-367A65B0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7F395C0C-5BEF-4495-81DB-DEF68A0F1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41" y="1825624"/>
            <a:ext cx="3516657" cy="2053977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B6B0F41-3966-4D92-A9A9-EE76109E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7" y="4222036"/>
            <a:ext cx="3364257" cy="195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9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100A0-3B28-47F3-8A30-41F2EAC8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2E16E25-2C22-4D20-AF4D-AD6B9C6BD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3836444"/>
            <a:ext cx="5671438" cy="2546964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74D18AB-D7D3-4968-AF3E-CEAE06783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828" y="3939074"/>
            <a:ext cx="5603354" cy="247711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D50CD38-C3EA-4E58-90FE-849C71173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299105"/>
            <a:ext cx="5734831" cy="24135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6BBF776-58C9-4175-B72D-487FE38B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nb-NO" dirty="0"/>
              <a:t>PLOTTING OF DATASET</a:t>
            </a:r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11BADB9-A529-48F9-890E-08F1F8104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39" y="1299105"/>
            <a:ext cx="5734831" cy="247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7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B1DC-C0EC-448E-BC51-3520C1DF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nb-NO" dirty="0"/>
              <a:t>PROBLEM STATEMENT &amp; PROJECT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226A-6F88-4D3A-B56B-EFFAC445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u="sng" dirty="0"/>
              <a:t>PROBLEM</a:t>
            </a:r>
          </a:p>
          <a:p>
            <a:pPr marL="0" indent="0">
              <a:buNone/>
            </a:pPr>
            <a:r>
              <a:rPr lang="nb-NO" dirty="0" err="1"/>
              <a:t>Prediction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house </a:t>
            </a:r>
            <a:r>
              <a:rPr lang="nb-NO" dirty="0" err="1"/>
              <a:t>price</a:t>
            </a:r>
            <a:endParaRPr lang="nb-NO" dirty="0"/>
          </a:p>
          <a:p>
            <a:endParaRPr lang="nb-NO" dirty="0"/>
          </a:p>
          <a:p>
            <a:pPr marL="0" indent="0">
              <a:buNone/>
            </a:pPr>
            <a:r>
              <a:rPr lang="nb-NO" u="sng" dirty="0"/>
              <a:t>OBJECTIVE</a:t>
            </a:r>
          </a:p>
          <a:p>
            <a:pPr marL="0" indent="0">
              <a:buNone/>
            </a:pPr>
            <a:r>
              <a:rPr lang="en-US" dirty="0"/>
              <a:t>To make a standard time series model that can forecast house price.</a:t>
            </a:r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61A3C-73A2-464D-8039-24DB264B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69C4-38A8-4B4A-8F9C-6A15FF03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932"/>
            <a:ext cx="9657080" cy="1120775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nb-NO" dirty="0"/>
              <a:t>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7D1A-142D-4791-AF04-3E859B1E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 err="1"/>
              <a:t>Assumption</a:t>
            </a:r>
            <a:r>
              <a:rPr lang="nb-NO" dirty="0"/>
              <a:t> 1: </a:t>
            </a:r>
            <a:r>
              <a:rPr lang="nb-NO" dirty="0" err="1"/>
              <a:t>Prediction</a:t>
            </a:r>
            <a:r>
              <a:rPr lang="nb-NO" dirty="0"/>
              <a:t> </a:t>
            </a:r>
            <a:r>
              <a:rPr lang="nb-NO" dirty="0" err="1"/>
              <a:t>depends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upon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past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 variable</a:t>
            </a:r>
          </a:p>
          <a:p>
            <a:r>
              <a:rPr lang="nb-NO" dirty="0" err="1"/>
              <a:t>Univariate</a:t>
            </a:r>
            <a:r>
              <a:rPr lang="nb-NO" dirty="0"/>
              <a:t> </a:t>
            </a:r>
            <a:r>
              <a:rPr lang="nb-NO" dirty="0" err="1"/>
              <a:t>analysis</a:t>
            </a:r>
            <a:endParaRPr lang="nb-NO" dirty="0"/>
          </a:p>
          <a:p>
            <a:r>
              <a:rPr lang="nb-NO" dirty="0" err="1"/>
              <a:t>AutoARIMA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  <a:p>
            <a:r>
              <a:rPr lang="nb-NO" dirty="0"/>
              <a:t>Lags-4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Assumpiton</a:t>
            </a:r>
            <a:r>
              <a:rPr lang="nb-NO" dirty="0"/>
              <a:t> 2: </a:t>
            </a:r>
            <a:r>
              <a:rPr lang="en-US" dirty="0"/>
              <a:t>Each variable depends not only on its past values but also has some dependency on other variables.</a:t>
            </a:r>
          </a:p>
          <a:p>
            <a:r>
              <a:rPr lang="en-US" dirty="0"/>
              <a:t>Multivariate analysis</a:t>
            </a:r>
          </a:p>
          <a:p>
            <a:r>
              <a:rPr lang="en-US" dirty="0"/>
              <a:t>VAR model (Vector auto regression)</a:t>
            </a:r>
          </a:p>
          <a:p>
            <a:r>
              <a:rPr lang="en-US" dirty="0"/>
              <a:t>LSTM model (Long short-term memory)</a:t>
            </a:r>
          </a:p>
          <a:p>
            <a:r>
              <a:rPr lang="en-US" dirty="0"/>
              <a:t>Lags -4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4DC2B-121F-4240-91A2-6C10FEFE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C504-46EF-4E1A-848D-B666D765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76" y="136670"/>
            <a:ext cx="10515600" cy="684515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nb-NO" dirty="0"/>
              <a:t>RESULTS OF AUTOARIMA MODEL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B57C6F-B5BF-446A-ACBB-43AD5E0A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FEDCE4-0702-4CBA-AA7D-0D63BC377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654002"/>
              </p:ext>
            </p:extLst>
          </p:nvPr>
        </p:nvGraphicFramePr>
        <p:xfrm>
          <a:off x="949906" y="1109943"/>
          <a:ext cx="3790766" cy="1997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6103">
                  <a:extLst>
                    <a:ext uri="{9D8B030D-6E8A-4147-A177-3AD203B41FA5}">
                      <a16:colId xmlns:a16="http://schemas.microsoft.com/office/drawing/2014/main" val="1583014150"/>
                    </a:ext>
                  </a:extLst>
                </a:gridCol>
                <a:gridCol w="1001247">
                  <a:extLst>
                    <a:ext uri="{9D8B030D-6E8A-4147-A177-3AD203B41FA5}">
                      <a16:colId xmlns:a16="http://schemas.microsoft.com/office/drawing/2014/main" val="1432543748"/>
                    </a:ext>
                  </a:extLst>
                </a:gridCol>
                <a:gridCol w="1001708">
                  <a:extLst>
                    <a:ext uri="{9D8B030D-6E8A-4147-A177-3AD203B41FA5}">
                      <a16:colId xmlns:a16="http://schemas.microsoft.com/office/drawing/2014/main" val="1935376924"/>
                    </a:ext>
                  </a:extLst>
                </a:gridCol>
                <a:gridCol w="1001708">
                  <a:extLst>
                    <a:ext uri="{9D8B030D-6E8A-4147-A177-3AD203B41FA5}">
                      <a16:colId xmlns:a16="http://schemas.microsoft.com/office/drawing/2014/main" val="2671943038"/>
                    </a:ext>
                  </a:extLst>
                </a:gridCol>
              </a:tblGrid>
              <a:tr h="690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 of bedrooms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MAPE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RMSE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 (Test data)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8939310"/>
                  </a:ext>
                </a:extLst>
              </a:tr>
              <a:tr h="3266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1.73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10048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503906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2832551"/>
                  </a:ext>
                </a:extLst>
              </a:tr>
              <a:tr h="3266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0.57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1089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627464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3804056"/>
                  </a:ext>
                </a:extLst>
              </a:tr>
              <a:tr h="3266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5.93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56343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815906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9923905"/>
                  </a:ext>
                </a:extLst>
              </a:tr>
              <a:tr h="3266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3.36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40098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998492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5244158"/>
                  </a:ext>
                </a:extLst>
              </a:tr>
            </a:tbl>
          </a:graphicData>
        </a:graphic>
      </p:graphicFrame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BB914C69-E764-42E8-8C56-800F80463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16" y="1133186"/>
            <a:ext cx="2858220" cy="2158684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6AEA1E75-6208-4403-B792-574A2062D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185" y="1109943"/>
            <a:ext cx="2888615" cy="2181927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274DE3CD-D4AD-4F25-87EA-5477AD629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265" y="3737498"/>
            <a:ext cx="2961755" cy="2299317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5571D6DA-0307-4D4C-BED1-F3B157D3339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330" y="3696824"/>
            <a:ext cx="2948146" cy="233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F77F6A-F293-4C12-AFE9-3D312031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E7D9C1C-9488-4911-80A3-66ECA4A04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49052"/>
              </p:ext>
            </p:extLst>
          </p:nvPr>
        </p:nvGraphicFramePr>
        <p:xfrm>
          <a:off x="985420" y="7989825"/>
          <a:ext cx="5246703" cy="2210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8272">
                  <a:extLst>
                    <a:ext uri="{9D8B030D-6E8A-4147-A177-3AD203B41FA5}">
                      <a16:colId xmlns:a16="http://schemas.microsoft.com/office/drawing/2014/main" val="1472321256"/>
                    </a:ext>
                  </a:extLst>
                </a:gridCol>
                <a:gridCol w="1106411">
                  <a:extLst>
                    <a:ext uri="{9D8B030D-6E8A-4147-A177-3AD203B41FA5}">
                      <a16:colId xmlns:a16="http://schemas.microsoft.com/office/drawing/2014/main" val="1387570239"/>
                    </a:ext>
                  </a:extLst>
                </a:gridCol>
                <a:gridCol w="1113814">
                  <a:extLst>
                    <a:ext uri="{9D8B030D-6E8A-4147-A177-3AD203B41FA5}">
                      <a16:colId xmlns:a16="http://schemas.microsoft.com/office/drawing/2014/main" val="1273948735"/>
                    </a:ext>
                  </a:extLst>
                </a:gridCol>
                <a:gridCol w="1109103">
                  <a:extLst>
                    <a:ext uri="{9D8B030D-6E8A-4147-A177-3AD203B41FA5}">
                      <a16:colId xmlns:a16="http://schemas.microsoft.com/office/drawing/2014/main" val="1998040429"/>
                    </a:ext>
                  </a:extLst>
                </a:gridCol>
                <a:gridCol w="1109103">
                  <a:extLst>
                    <a:ext uri="{9D8B030D-6E8A-4147-A177-3AD203B41FA5}">
                      <a16:colId xmlns:a16="http://schemas.microsoft.com/office/drawing/2014/main" val="3298524258"/>
                    </a:ext>
                  </a:extLst>
                </a:gridCol>
              </a:tblGrid>
              <a:tr h="9876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 of bedrooms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MAPE (VAR)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MAPE (LSTM)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RMSE (VAR)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RMSE (LSTM )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92722"/>
                  </a:ext>
                </a:extLst>
              </a:tr>
              <a:tr h="30573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1.02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0.86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6632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6043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32626"/>
                  </a:ext>
                </a:extLst>
              </a:tr>
              <a:tr h="30573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2.35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1.55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15921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10199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14346"/>
                  </a:ext>
                </a:extLst>
              </a:tr>
              <a:tr h="30573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8.34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4.92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78893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46148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31941"/>
                  </a:ext>
                </a:extLst>
              </a:tr>
              <a:tr h="30573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7.22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4.87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83350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52059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150952"/>
                  </a:ext>
                </a:extLst>
              </a:tr>
            </a:tbl>
          </a:graphicData>
        </a:graphic>
      </p:graphicFrame>
      <p:sp>
        <p:nvSpPr>
          <p:cNvPr id="41" name="Title 1">
            <a:extLst>
              <a:ext uri="{FF2B5EF4-FFF2-40B4-BE49-F238E27FC236}">
                <a16:creationId xmlns:a16="http://schemas.microsoft.com/office/drawing/2014/main" id="{8547580F-036A-4FD1-A725-1AD2B0E2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76" y="136670"/>
            <a:ext cx="10515600" cy="684515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nb-NO" dirty="0"/>
              <a:t>RESULT OF VAR MODEL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65B51A-EC26-44BD-BBE7-4E5247D6A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37123"/>
              </p:ext>
            </p:extLst>
          </p:nvPr>
        </p:nvGraphicFramePr>
        <p:xfrm>
          <a:off x="1095557" y="971550"/>
          <a:ext cx="7943849" cy="2434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3046">
                  <a:extLst>
                    <a:ext uri="{9D8B030D-6E8A-4147-A177-3AD203B41FA5}">
                      <a16:colId xmlns:a16="http://schemas.microsoft.com/office/drawing/2014/main" val="1159983766"/>
                    </a:ext>
                  </a:extLst>
                </a:gridCol>
                <a:gridCol w="2043769">
                  <a:extLst>
                    <a:ext uri="{9D8B030D-6E8A-4147-A177-3AD203B41FA5}">
                      <a16:colId xmlns:a16="http://schemas.microsoft.com/office/drawing/2014/main" val="3987368382"/>
                    </a:ext>
                  </a:extLst>
                </a:gridCol>
                <a:gridCol w="2048742">
                  <a:extLst>
                    <a:ext uri="{9D8B030D-6E8A-4147-A177-3AD203B41FA5}">
                      <a16:colId xmlns:a16="http://schemas.microsoft.com/office/drawing/2014/main" val="63931791"/>
                    </a:ext>
                  </a:extLst>
                </a:gridCol>
                <a:gridCol w="2358292">
                  <a:extLst>
                    <a:ext uri="{9D8B030D-6E8A-4147-A177-3AD203B41FA5}">
                      <a16:colId xmlns:a16="http://schemas.microsoft.com/office/drawing/2014/main" val="3875247028"/>
                    </a:ext>
                  </a:extLst>
                </a:gridCol>
              </a:tblGrid>
              <a:tr h="1087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 of bedrooms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MAPE 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RMSE 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 (test data)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1747286"/>
                  </a:ext>
                </a:extLst>
              </a:tr>
              <a:tr h="3367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1.02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6632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503906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859363"/>
                  </a:ext>
                </a:extLst>
              </a:tr>
              <a:tr h="3367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2.35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15921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627464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736212"/>
                  </a:ext>
                </a:extLst>
              </a:tr>
              <a:tr h="3367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8.34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78893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815906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717466"/>
                  </a:ext>
                </a:extLst>
              </a:tr>
              <a:tr h="3367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7.22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83350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998492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3300121"/>
                  </a:ext>
                </a:extLst>
              </a:tr>
            </a:tbl>
          </a:graphicData>
        </a:graphic>
      </p:graphicFrame>
      <p:pic>
        <p:nvPicPr>
          <p:cNvPr id="42" name="Picture 41" descr="Chart, line chart&#10;&#10;Description automatically generated">
            <a:extLst>
              <a:ext uri="{FF2B5EF4-FFF2-40B4-BE49-F238E27FC236}">
                <a16:creationId xmlns:a16="http://schemas.microsoft.com/office/drawing/2014/main" id="{1D728BE1-4888-4DDD-9D85-191F4354F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4" y="3644136"/>
            <a:ext cx="8512278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9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F77F6A-F293-4C12-AFE9-3D312031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760829-B8B3-4CCD-9A0F-5EB3841B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93" y="136670"/>
            <a:ext cx="10515600" cy="684515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nb-NO" dirty="0"/>
              <a:t>RESULT OF LSTM MODEL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DEFDF3-B578-48FA-921B-126D2F2A1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8121"/>
              </p:ext>
            </p:extLst>
          </p:nvPr>
        </p:nvGraphicFramePr>
        <p:xfrm>
          <a:off x="344841" y="1277461"/>
          <a:ext cx="4057650" cy="17786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635">
                  <a:extLst>
                    <a:ext uri="{9D8B030D-6E8A-4147-A177-3AD203B41FA5}">
                      <a16:colId xmlns:a16="http://schemas.microsoft.com/office/drawing/2014/main" val="3381419004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3707730829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4248848110"/>
                    </a:ext>
                  </a:extLst>
                </a:gridCol>
                <a:gridCol w="1204595">
                  <a:extLst>
                    <a:ext uri="{9D8B030D-6E8A-4147-A177-3AD203B41FA5}">
                      <a16:colId xmlns:a16="http://schemas.microsoft.com/office/drawing/2014/main" val="1452723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 of bedrooms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MAPE 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RMSE 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 (test data)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4536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1.46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9070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503906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785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1.97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12916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627464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137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4.94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47932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815906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852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4.64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50914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998492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034843"/>
                  </a:ext>
                </a:extLst>
              </a:tr>
            </a:tbl>
          </a:graphicData>
        </a:graphic>
      </p:graphicFrame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4C877-D94B-496E-8F7D-AFCB94133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979" y="1068603"/>
            <a:ext cx="3840813" cy="245385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124522B-53B5-4E41-9E41-F3921DE33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252" y="1068603"/>
            <a:ext cx="3871295" cy="2339543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8CD9A5E-FC6A-4491-BA5A-F8ACD36FA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55" y="3769874"/>
            <a:ext cx="3886537" cy="2331922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4E964656-102D-49C7-8875-BC2192B5F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115" y="3814079"/>
            <a:ext cx="3558848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7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756</Words>
  <Application>Microsoft Office PowerPoint</Application>
  <PresentationFormat>Widescreen</PresentationFormat>
  <Paragraphs>256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House price prediction by time series analysis</vt:lpstr>
      <vt:lpstr>WHY WE CHOSE THIS PROJECT?</vt:lpstr>
      <vt:lpstr>PROJECT BACKGROUND</vt:lpstr>
      <vt:lpstr>PLOTTING OF DATASET</vt:lpstr>
      <vt:lpstr>PROBLEM STATEMENT &amp; PROJECT OBJECTIVE</vt:lpstr>
      <vt:lpstr>ASSUMPTIONS</vt:lpstr>
      <vt:lpstr>RESULTS OF AUTOARIMA MODEL</vt:lpstr>
      <vt:lpstr>RESULT OF VAR MODEL</vt:lpstr>
      <vt:lpstr>RESULT OF LSTM MODEL</vt:lpstr>
      <vt:lpstr>COMPARISION &amp; DISCUSSION</vt:lpstr>
      <vt:lpstr>CONCLUSION </vt:lpstr>
      <vt:lpstr> LIMITATIONS &amp;FUTURE WORK</vt:lpstr>
      <vt:lpstr> REFERENCES</vt:lpstr>
      <vt:lpstr>               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Integration</dc:title>
  <dc:creator>Nirajan Karki</dc:creator>
  <cp:lastModifiedBy>Nirajan Karki</cp:lastModifiedBy>
  <cp:revision>17</cp:revision>
  <dcterms:created xsi:type="dcterms:W3CDTF">2021-09-17T16:05:16Z</dcterms:created>
  <dcterms:modified xsi:type="dcterms:W3CDTF">2022-04-01T10:08:56Z</dcterms:modified>
</cp:coreProperties>
</file>