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3" r:id="rId4"/>
  </p:sldMasterIdLst>
  <p:notesMasterIdLst>
    <p:notesMasterId r:id="rId44"/>
  </p:notesMasterIdLst>
  <p:handoutMasterIdLst>
    <p:handoutMasterId r:id="rId45"/>
  </p:handoutMasterIdLst>
  <p:sldIdLst>
    <p:sldId id="329" r:id="rId5"/>
    <p:sldId id="331" r:id="rId6"/>
    <p:sldId id="332" r:id="rId7"/>
    <p:sldId id="334" r:id="rId8"/>
    <p:sldId id="325" r:id="rId9"/>
    <p:sldId id="326" r:id="rId10"/>
    <p:sldId id="328" r:id="rId11"/>
    <p:sldId id="327" r:id="rId12"/>
    <p:sldId id="323"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293" r:id="rId27"/>
    <p:sldId id="294" r:id="rId28"/>
    <p:sldId id="295" r:id="rId29"/>
    <p:sldId id="296" r:id="rId30"/>
    <p:sldId id="297" r:id="rId31"/>
    <p:sldId id="298" r:id="rId32"/>
    <p:sldId id="299" r:id="rId33"/>
    <p:sldId id="300" r:id="rId34"/>
    <p:sldId id="341" r:id="rId35"/>
    <p:sldId id="338" r:id="rId36"/>
    <p:sldId id="340" r:id="rId37"/>
    <p:sldId id="339" r:id="rId38"/>
    <p:sldId id="337" r:id="rId39"/>
    <p:sldId id="336" r:id="rId40"/>
    <p:sldId id="335" r:id="rId41"/>
    <p:sldId id="333" r:id="rId42"/>
    <p:sldId id="330"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902" autoAdjust="0"/>
  </p:normalViewPr>
  <p:slideViewPr>
    <p:cSldViewPr snapToGrid="0">
      <p:cViewPr varScale="1">
        <p:scale>
          <a:sx n="61" d="100"/>
          <a:sy n="61" d="100"/>
        </p:scale>
        <p:origin x="1020" y="66"/>
      </p:cViewPr>
      <p:guideLst/>
    </p:cSldViewPr>
  </p:slideViewPr>
  <p:outlineViewPr>
    <p:cViewPr>
      <p:scale>
        <a:sx n="33" d="100"/>
        <a:sy n="33" d="100"/>
      </p:scale>
      <p:origin x="0" y="-974"/>
    </p:cViewPr>
  </p:outlin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50" d="100"/>
          <a:sy n="50" d="100"/>
        </p:scale>
        <p:origin x="2886"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BC562-C711-D928-9BA1-30E4EBFD9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38B6095-26D0-3246-FCCD-AA314BF6F8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5C3534-2EEF-439A-8575-4824EB43D38C}" type="datetimeFigureOut">
              <a:rPr lang="en-US" smtClean="0"/>
              <a:t>11/25/2024</a:t>
            </a:fld>
            <a:endParaRPr lang="en-US"/>
          </a:p>
        </p:txBody>
      </p:sp>
      <p:sp>
        <p:nvSpPr>
          <p:cNvPr id="4" name="Footer Placeholder 3">
            <a:extLst>
              <a:ext uri="{FF2B5EF4-FFF2-40B4-BE49-F238E27FC236}">
                <a16:creationId xmlns:a16="http://schemas.microsoft.com/office/drawing/2014/main" id="{54326DE7-7AFE-4F2E-7444-509BB4C442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B702017-AAFC-63C0-B68A-F24E2927DB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163208-7034-40B8-A987-7F609823E7B3}" type="slidenum">
              <a:rPr lang="en-US" smtClean="0"/>
              <a:t>‹#›</a:t>
            </a:fld>
            <a:endParaRPr lang="en-US"/>
          </a:p>
        </p:txBody>
      </p:sp>
    </p:spTree>
    <p:extLst>
      <p:ext uri="{BB962C8B-B14F-4D97-AF65-F5344CB8AC3E}">
        <p14:creationId xmlns:p14="http://schemas.microsoft.com/office/powerpoint/2010/main" val="1814741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96945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49187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2480163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121689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147973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52604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161285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2795360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78132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1955114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4173225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5771628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541393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2615597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2507882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40973779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3496844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2783242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375574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3310423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76313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80390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1584037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3060319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973551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39732550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4000" dirty="0">
                <a:latin typeface="Painting With Chocolate" pitchFamily="2" charset="0"/>
              </a:rPr>
              <a:t>Object </a:t>
            </a:r>
            <a:r>
              <a:rPr lang="en-US" sz="4000" u="none" dirty="0">
                <a:latin typeface="Painting With Chocolate" pitchFamily="2" charset="0"/>
              </a:rPr>
              <a:t>Oriented</a:t>
            </a:r>
            <a:r>
              <a:rPr lang="en-US" sz="4000" dirty="0">
                <a:latin typeface="Painting With Chocolate" pitchFamily="2" charset="0"/>
              </a:rPr>
              <a:t>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sz="2800" dirty="0">
                <a:latin typeface="Rustic Story" pitchFamily="2" charset="0"/>
              </a:rPr>
              <a:t>Er. Shiva Kunwar</a:t>
            </a:r>
          </a:p>
          <a:p>
            <a:pPr algn="ctr">
              <a:lnSpc>
                <a:spcPct val="100000"/>
              </a:lnSpc>
            </a:pPr>
            <a:r>
              <a:rPr lang="en-US" sz="2800" dirty="0">
                <a:latin typeface="Rustic Story" pitchFamily="2" charset="0"/>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466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fld id="{3A4F6043-7A67-491B-98BC-F933DED7226D}" type="slidenum">
              <a:rPr lang="en-US" smtClean="0"/>
              <a:pPr/>
              <a:t>‹#›</a:t>
            </a:fld>
            <a:endParaRPr lang="en-US" dirty="0"/>
          </a:p>
        </p:txBody>
      </p:sp>
      <p:sp>
        <p:nvSpPr>
          <p:cNvPr id="7" name="Date Placeholder 3">
            <a:extLst>
              <a:ext uri="{FF2B5EF4-FFF2-40B4-BE49-F238E27FC236}">
                <a16:creationId xmlns:a16="http://schemas.microsoft.com/office/drawing/2014/main" id="{59704722-3404-B358-5A76-0DE921B1AD2A}"/>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r>
              <a:rPr lang="en-US"/>
              <a:t>02/01/2024</a:t>
            </a:r>
            <a:endParaRPr lang="en-US" dirty="0"/>
          </a:p>
        </p:txBody>
      </p:sp>
      <p:sp>
        <p:nvSpPr>
          <p:cNvPr id="8" name="Footer Placeholder 4">
            <a:extLst>
              <a:ext uri="{FF2B5EF4-FFF2-40B4-BE49-F238E27FC236}">
                <a16:creationId xmlns:a16="http://schemas.microsoft.com/office/drawing/2014/main" id="{87411A71-ABE4-E38B-BE3F-700682290175}"/>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Tree>
    <p:extLst>
      <p:ext uri="{BB962C8B-B14F-4D97-AF65-F5344CB8AC3E}">
        <p14:creationId xmlns:p14="http://schemas.microsoft.com/office/powerpoint/2010/main" val="1587281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8" name="Date Placeholder 3">
            <a:extLst>
              <a:ext uri="{FF2B5EF4-FFF2-40B4-BE49-F238E27FC236}">
                <a16:creationId xmlns:a16="http://schemas.microsoft.com/office/drawing/2014/main" id="{D6302F44-758F-4F6D-49DE-65DE6E9B5603}"/>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r>
              <a:rPr lang="en-US"/>
              <a:t>02/01/2024</a:t>
            </a:r>
            <a:endParaRPr lang="en-US" dirty="0"/>
          </a:p>
        </p:txBody>
      </p:sp>
      <p:sp>
        <p:nvSpPr>
          <p:cNvPr id="9" name="Footer Placeholder 4">
            <a:extLst>
              <a:ext uri="{FF2B5EF4-FFF2-40B4-BE49-F238E27FC236}">
                <a16:creationId xmlns:a16="http://schemas.microsoft.com/office/drawing/2014/main" id="{998F2619-A695-69DB-453C-BB598B2FD9A4}"/>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Tree>
    <p:extLst>
      <p:ext uri="{BB962C8B-B14F-4D97-AF65-F5344CB8AC3E}">
        <p14:creationId xmlns:p14="http://schemas.microsoft.com/office/powerpoint/2010/main" val="1893197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0" name="Date Placeholder 3">
            <a:extLst>
              <a:ext uri="{FF2B5EF4-FFF2-40B4-BE49-F238E27FC236}">
                <a16:creationId xmlns:a16="http://schemas.microsoft.com/office/drawing/2014/main" id="{07916097-2451-35A9-05D1-4655A42BFBB4}"/>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r>
              <a:rPr lang="en-US"/>
              <a:t>02/01/2024</a:t>
            </a:r>
            <a:endParaRPr lang="en-US" dirty="0"/>
          </a:p>
        </p:txBody>
      </p:sp>
      <p:sp>
        <p:nvSpPr>
          <p:cNvPr id="11" name="Footer Placeholder 4">
            <a:extLst>
              <a:ext uri="{FF2B5EF4-FFF2-40B4-BE49-F238E27FC236}">
                <a16:creationId xmlns:a16="http://schemas.microsoft.com/office/drawing/2014/main" id="{77E1F9E2-A764-3E05-DAD8-7BE30475AE0D}"/>
              </a:ext>
            </a:extLst>
          </p:cNvPr>
          <p:cNvSpPr>
            <a:spLocks noGrp="1"/>
          </p:cNvSpPr>
          <p:nvPr>
            <p:ph type="ftr" sz="quarter" idx="14"/>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Tree>
    <p:extLst>
      <p:ext uri="{BB962C8B-B14F-4D97-AF65-F5344CB8AC3E}">
        <p14:creationId xmlns:p14="http://schemas.microsoft.com/office/powerpoint/2010/main" val="419147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pic>
        <p:nvPicPr>
          <p:cNvPr id="6" name="Picture 5" descr="Aerial view of a highway near the ocean">
            <a:extLst>
              <a:ext uri="{FF2B5EF4-FFF2-40B4-BE49-F238E27FC236}">
                <a16:creationId xmlns:a16="http://schemas.microsoft.com/office/drawing/2014/main" id="{B06FA59B-F748-A66F-AED3-CDE52A33B72E}"/>
              </a:ext>
            </a:extLst>
          </p:cNvPr>
          <p:cNvPicPr>
            <a:picLocks noChangeAspect="1"/>
          </p:cNvPicPr>
          <p:nvPr userDrawn="1"/>
        </p:nvPicPr>
        <p:blipFill rotWithShape="1">
          <a:blip r:embed="rId2"/>
          <a:srcRect l="29040" r="2194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fld id="{3A4F6043-7A67-491B-98BC-F933DED7226D}" type="slidenum">
              <a:rPr lang="en-US" smtClean="0"/>
              <a:pPr/>
              <a:t>‹#›</a:t>
            </a:fld>
            <a:endParaRPr lang="en-US" dirty="0"/>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r>
              <a:rPr lang="en-US" sz="2400" dirty="0">
                <a:latin typeface="Nunito" pitchFamily="2" charset="0"/>
                <a:hlinkClick r:id="rId3"/>
              </a:rPr>
              <a:t>SHIVA.KUNWAR@HOTMAIL.COM</a:t>
            </a:r>
            <a:endParaRPr lang="en-US" sz="2400" dirty="0">
              <a:latin typeface="Nunito" pitchFamily="2" charset="0"/>
            </a:endParaRPr>
          </a:p>
          <a:p>
            <a:r>
              <a:rPr lang="en-US" sz="2400" dirty="0">
                <a:latin typeface="Nunito" pitchFamily="2" charset="0"/>
              </a:rPr>
              <a:t>+977-9819123654</a:t>
            </a:r>
          </a:p>
        </p:txBody>
      </p:sp>
      <p:sp>
        <p:nvSpPr>
          <p:cNvPr id="11" name="Title 1">
            <a:extLst>
              <a:ext uri="{FF2B5EF4-FFF2-40B4-BE49-F238E27FC236}">
                <a16:creationId xmlns:a16="http://schemas.microsoft.com/office/drawing/2014/main" id="{DAB28A9A-9B7C-76D2-0955-EE14BC236DD0}"/>
              </a:ext>
            </a:extLst>
          </p:cNvPr>
          <p:cNvSpPr txBox="1">
            <a:spLocks/>
          </p:cNvSpPr>
          <p:nvPr userDrawn="1"/>
        </p:nvSpPr>
        <p:spPr>
          <a:xfrm>
            <a:off x="6020438" y="4614862"/>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r>
              <a:rPr lang="en-US" sz="2400" dirty="0">
                <a:latin typeface="Nunito" pitchFamily="2" charset="0"/>
              </a:rPr>
              <a:t>Google Classroom: </a:t>
            </a:r>
            <a:r>
              <a:rPr lang="en-US" sz="3200" b="1" dirty="0">
                <a:latin typeface="Nunito" pitchFamily="2" charset="0"/>
              </a:rPr>
              <a:t>mc3sagw</a:t>
            </a:r>
            <a:endParaRPr lang="en-US" sz="2400" b="1" dirty="0">
              <a:latin typeface="Nunito" pitchFamily="2" charset="0"/>
            </a:endParaRP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r>
              <a:rPr lang="en-US" sz="4800" dirty="0">
                <a:latin typeface="Painting With Chocolate" pitchFamily="2" charset="0"/>
              </a:rPr>
              <a:t>END OF LECTURE </a:t>
            </a:r>
          </a:p>
        </p:txBody>
      </p:sp>
      <p:sp>
        <p:nvSpPr>
          <p:cNvPr id="7" name="Footer Placeholder 4">
            <a:extLst>
              <a:ext uri="{FF2B5EF4-FFF2-40B4-BE49-F238E27FC236}">
                <a16:creationId xmlns:a16="http://schemas.microsoft.com/office/drawing/2014/main" id="{8B6A9713-2A0B-BA81-404C-B344538EC5E2}"/>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Tree>
    <p:extLst>
      <p:ext uri="{BB962C8B-B14F-4D97-AF65-F5344CB8AC3E}">
        <p14:creationId xmlns:p14="http://schemas.microsoft.com/office/powerpoint/2010/main" val="4097349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fld id="{3A4F6043-7A67-491B-98BC-F933DED7226D}" type="slidenum">
              <a:rPr lang="en-US" smtClean="0"/>
              <a:t>‹#›</a:t>
            </a:fld>
            <a:endParaRPr lang="en-US" dirty="0"/>
          </a:p>
        </p:txBody>
      </p:sp>
      <p:sp>
        <p:nvSpPr>
          <p:cNvPr id="7" name="Date Placeholder 3">
            <a:extLst>
              <a:ext uri="{FF2B5EF4-FFF2-40B4-BE49-F238E27FC236}">
                <a16:creationId xmlns:a16="http://schemas.microsoft.com/office/drawing/2014/main" id="{6C049EAE-B479-4EF1-ED0C-86F3F81D8247}"/>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r>
              <a:rPr lang="en-US"/>
              <a:t>02/01/2024</a:t>
            </a:r>
            <a:endParaRPr lang="en-US" dirty="0"/>
          </a:p>
        </p:txBody>
      </p:sp>
      <p:sp>
        <p:nvSpPr>
          <p:cNvPr id="8" name="Footer Placeholder 4">
            <a:extLst>
              <a:ext uri="{FF2B5EF4-FFF2-40B4-BE49-F238E27FC236}">
                <a16:creationId xmlns:a16="http://schemas.microsoft.com/office/drawing/2014/main" id="{64F342B6-16A5-8A34-6E50-0FCBBE9AC6A5}"/>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Tree>
    <p:extLst>
      <p:ext uri="{BB962C8B-B14F-4D97-AF65-F5344CB8AC3E}">
        <p14:creationId xmlns:p14="http://schemas.microsoft.com/office/powerpoint/2010/main" val="10706710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r>
              <a:rPr lang="en-US"/>
              <a:t>02/01/2024</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r>
              <a:rPr lang="en-US"/>
              <a:t>Object Oriented Fundamentals| Lecture 5</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813505422"/>
      </p:ext>
    </p:extLst>
  </p:cSld>
  <p:clrMap bg1="lt1" tx1="dk1" bg2="lt2" tx2="dk2" accent1="accent1" accent2="accent2" accent3="accent3" accent4="accent4" accent5="accent5" accent6="accent6" hlink="hlink" folHlink="folHlink"/>
  <p:sldLayoutIdLst>
    <p:sldLayoutId id="2147483807" r:id="rId1"/>
    <p:sldLayoutId id="2147483795" r:id="rId2"/>
    <p:sldLayoutId id="2147483797" r:id="rId3"/>
    <p:sldLayoutId id="2147483798" r:id="rId4"/>
    <p:sldLayoutId id="2147483815" r:id="rId5"/>
    <p:sldLayoutId id="2147483794"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557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Identify the top-level functional requirement for the clock, and model it with a use case diagram.</a:t>
            </a:r>
          </a:p>
          <a:p>
            <a:r>
              <a:rPr lang="en-US" dirty="0"/>
              <a:t>I assume that ’snooze’ would be one of your use cases. Work it out to the fully dressed level.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40EF6943-46E0-E581-7C13-5E6B1F6C8BF1}"/>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075518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pic>
        <p:nvPicPr>
          <p:cNvPr id="8" name="Content Placeholder 7">
            <a:extLst>
              <a:ext uri="{FF2B5EF4-FFF2-40B4-BE49-F238E27FC236}">
                <a16:creationId xmlns:a16="http://schemas.microsoft.com/office/drawing/2014/main" id="{6A1AC29E-B469-3F22-8161-EB0F00DC7FCD}"/>
              </a:ext>
            </a:extLst>
          </p:cNvPr>
          <p:cNvPicPr>
            <a:picLocks noGrp="1" noChangeAspect="1"/>
          </p:cNvPicPr>
          <p:nvPr>
            <p:ph idx="1"/>
          </p:nvPr>
        </p:nvPicPr>
        <p:blipFill>
          <a:blip r:embed="rId3"/>
          <a:stretch>
            <a:fillRect/>
          </a:stretch>
        </p:blipFill>
        <p:spPr>
          <a:xfrm>
            <a:off x="2901317" y="1102917"/>
            <a:ext cx="6389366" cy="4652166"/>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4" name="Footer Placeholder 3">
            <a:extLst>
              <a:ext uri="{FF2B5EF4-FFF2-40B4-BE49-F238E27FC236}">
                <a16:creationId xmlns:a16="http://schemas.microsoft.com/office/drawing/2014/main" id="{A80CA6D5-1269-6F41-D343-01F41F1DD357}"/>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458237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Snooze.</a:t>
            </a:r>
          </a:p>
          <a:p>
            <a:r>
              <a:rPr lang="en-US" dirty="0"/>
              <a:t>Primary actor: User</a:t>
            </a:r>
          </a:p>
          <a:p>
            <a:r>
              <a:rPr lang="en-US" dirty="0"/>
              <a:t>Pre-condition: An alarm is firing.</a:t>
            </a:r>
          </a:p>
          <a:p>
            <a:r>
              <a:rPr lang="en-US" dirty="0"/>
              <a:t>Post-condition: Alarm fires again after pre-defined timing.</a:t>
            </a:r>
          </a:p>
          <a:p>
            <a:r>
              <a:rPr lang="en-US" dirty="0"/>
              <a:t>Main flow:</a:t>
            </a:r>
          </a:p>
          <a:p>
            <a:pPr marL="457200" indent="-457200">
              <a:buFont typeface="+mj-lt"/>
              <a:buAutoNum type="arabicPeriod"/>
            </a:pPr>
            <a:r>
              <a:rPr lang="en-US" dirty="0"/>
              <a:t>The use-case is activated when the user hits the snooze button.</a:t>
            </a:r>
          </a:p>
          <a:p>
            <a:pPr marL="457200" indent="-457200">
              <a:buFont typeface="+mj-lt"/>
              <a:buAutoNum type="arabicPeriod"/>
            </a:pPr>
            <a:r>
              <a:rPr lang="en-US" dirty="0"/>
              <a:t>The alarm is turned off.</a:t>
            </a:r>
          </a:p>
          <a:p>
            <a:pPr marL="457200" indent="-457200">
              <a:buFont typeface="+mj-lt"/>
              <a:buAutoNum type="arabicPeriod"/>
            </a:pPr>
            <a:r>
              <a:rPr lang="en-US" dirty="0"/>
              <a:t>Wait for snooze time.</a:t>
            </a:r>
          </a:p>
          <a:p>
            <a:pPr marL="457200" indent="-457200">
              <a:buFont typeface="+mj-lt"/>
              <a:buAutoNum type="arabicPeriod"/>
            </a:pPr>
            <a:r>
              <a:rPr lang="en-US" dirty="0"/>
              <a:t>Include the use case ’Make sound’.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D38967CF-FFC0-D951-FD73-52339CC43BD2}"/>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060752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Make sound</a:t>
            </a:r>
          </a:p>
          <a:p>
            <a:r>
              <a:rPr lang="en-US" dirty="0"/>
              <a:t>Primary actor: System</a:t>
            </a:r>
          </a:p>
          <a:p>
            <a:r>
              <a:rPr lang="en-US" dirty="0"/>
              <a:t>Pre-condition: An alarm is firing.</a:t>
            </a:r>
          </a:p>
          <a:p>
            <a:r>
              <a:rPr lang="en-US" dirty="0"/>
              <a:t>Post-condition: Alarm stops firing and becomes silent.</a:t>
            </a:r>
          </a:p>
          <a:p>
            <a:r>
              <a:rPr lang="en-US" dirty="0"/>
              <a:t>Main flow:</a:t>
            </a:r>
          </a:p>
          <a:p>
            <a:r>
              <a:rPr lang="en-US" dirty="0"/>
              <a:t>The use case starts when it is called. The system makes some noisy sound.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3EB7FF17-AF2E-F8DC-CBDF-9EE7271F5862}"/>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91535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&lt;&lt;include&gt;&gt;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"include" relationship indicates that one use case includes the behavior of another use case.</a:t>
            </a:r>
          </a:p>
          <a:p>
            <a:r>
              <a:rPr lang="en-US" dirty="0"/>
              <a:t>It is used to show that a base use case includes the functionality of another use case as part of its behavior.</a:t>
            </a:r>
          </a:p>
          <a:p>
            <a:r>
              <a:rPr lang="en-US" dirty="0"/>
              <a:t>The base use case is the main or primary use case.</a:t>
            </a:r>
          </a:p>
          <a:p>
            <a:r>
              <a:rPr lang="en-US" dirty="0"/>
              <a:t>The included use case is a modular and reusable behavior that is part of multiple scenarios.</a:t>
            </a:r>
          </a:p>
          <a:p>
            <a:r>
              <a:rPr lang="en-US" dirty="0"/>
              <a:t>The included use case is always performed if the base use case is executed.</a:t>
            </a:r>
          </a:p>
          <a:p>
            <a:r>
              <a:rPr lang="en-US" dirty="0"/>
              <a:t>&lt;&lt;uses&gt;&gt; can be also be used to represent include relation.</a:t>
            </a:r>
          </a:p>
          <a:p>
            <a:r>
              <a:rPr lang="en-US" dirty="0"/>
              <a:t>Represented as dotted lines with arrow from included use case to main use case.</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38D53199-F4B4-51B1-2CEB-3C486F1A6059}"/>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170788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&lt;&lt;include&gt;&gt;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Consider a use case diagram for an "Online Shopping System."</a:t>
            </a:r>
          </a:p>
          <a:p>
            <a:r>
              <a:rPr lang="en-US" dirty="0"/>
              <a:t>Base Use Case: "Checkout"</a:t>
            </a:r>
          </a:p>
          <a:p>
            <a:r>
              <a:rPr lang="en-US" dirty="0"/>
              <a:t>Included Use Case: "Process Payment"</a:t>
            </a:r>
          </a:p>
          <a:p>
            <a:r>
              <a:rPr lang="en-US" dirty="0"/>
              <a:t>Explanation: The "Checkout" use case includes the behavior of "Process Payment" because processing payment is an essential step within the checkout process.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172BAF14-5BC2-6704-B442-4F66E7F61624}"/>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112805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&lt;&lt;extend&gt;&gt;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"extend" relationship indicates optional behavior that can extend the base use case under certain conditions.</a:t>
            </a:r>
          </a:p>
          <a:p>
            <a:r>
              <a:rPr lang="en-US" dirty="0"/>
              <a:t>It is used to show that the extended use case provides additional functionality only under specific circumstances.</a:t>
            </a:r>
          </a:p>
          <a:p>
            <a:r>
              <a:rPr lang="en-US" dirty="0"/>
              <a:t>The extended use case is optional and adds functionality in specific scenarios.</a:t>
            </a:r>
          </a:p>
          <a:p>
            <a:r>
              <a:rPr lang="en-US" dirty="0"/>
              <a:t>The extended use case is not always performed; it depends on the conditions specified in the extension.</a:t>
            </a:r>
          </a:p>
          <a:p>
            <a:r>
              <a:rPr lang="en-US" dirty="0"/>
              <a:t>Represented as dotted lines with arrow from main use case to included use case.</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EFEFAAF4-245E-5DC0-5602-26C9530AA37C}"/>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90721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&lt;&lt;extend&gt;&gt; relationship</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Continuing with the "Online Shopping System" example:</a:t>
            </a:r>
          </a:p>
          <a:p>
            <a:r>
              <a:rPr lang="en-US" dirty="0"/>
              <a:t>Base Use Case: "Checkout"</a:t>
            </a:r>
          </a:p>
          <a:p>
            <a:r>
              <a:rPr lang="en-US" dirty="0"/>
              <a:t>Extended Use Case: "Apply Discount"</a:t>
            </a:r>
          </a:p>
          <a:p>
            <a:r>
              <a:rPr lang="en-US" dirty="0"/>
              <a:t>Extension Condition: If the user has a discount code.</a:t>
            </a:r>
          </a:p>
          <a:p>
            <a:r>
              <a:rPr lang="en-US" dirty="0"/>
              <a:t>Explanation: The "Apply Discount" use case extends the "Checkout" process only when the user has a discount code.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8B380CD4-D1A5-95E6-9410-E8F9ACD681E1}"/>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59099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Key Points to Remember:</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Include Relationship:</a:t>
            </a:r>
          </a:p>
          <a:p>
            <a:r>
              <a:rPr lang="en-US" dirty="0"/>
              <a:t>Used for modularizing common behavior.</a:t>
            </a:r>
          </a:p>
          <a:p>
            <a:r>
              <a:rPr lang="en-US" dirty="0"/>
              <a:t>The included use case is always performed.</a:t>
            </a:r>
          </a:p>
          <a:p>
            <a:r>
              <a:rPr lang="en-US" dirty="0"/>
              <a:t>Improves reusability and maintainability.</a:t>
            </a:r>
          </a:p>
          <a:p>
            <a:r>
              <a:rPr lang="en-US" dirty="0"/>
              <a:t>Extend Relationship:</a:t>
            </a:r>
          </a:p>
          <a:p>
            <a:r>
              <a:rPr lang="en-US" dirty="0"/>
              <a:t>Used for providing optional or conditional functionality.</a:t>
            </a:r>
          </a:p>
          <a:p>
            <a:r>
              <a:rPr lang="en-US" dirty="0"/>
              <a:t>The extended use case is activated based on specified conditions.</a:t>
            </a:r>
          </a:p>
          <a:p>
            <a:r>
              <a:rPr lang="en-US" dirty="0"/>
              <a:t>Enhances the flexibility of the system.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AAD8D95B-7E94-54B7-E8BB-B3D561EB7F0D}"/>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20742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Key Points to Remember:</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Both Relationships:</a:t>
            </a:r>
          </a:p>
          <a:p>
            <a:r>
              <a:rPr lang="en-US" dirty="0"/>
              <a:t>Improve the modularity and clarity of use case diagrams.</a:t>
            </a:r>
          </a:p>
          <a:p>
            <a:r>
              <a:rPr lang="en-US" dirty="0"/>
              <a:t>Contribute to a more detailed and flexible representation of system behavior.</a:t>
            </a:r>
          </a:p>
          <a:p>
            <a:r>
              <a:rPr lang="en-US" dirty="0"/>
              <a:t>Require clear documentation of conditions and behaviors.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FB986657-455B-6F26-0F64-BC8D2DC4E519}"/>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32705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2291-FEA6-C8E8-43DA-2854489D2DFF}"/>
              </a:ext>
            </a:extLst>
          </p:cNvPr>
          <p:cNvSpPr>
            <a:spLocks noGrp="1"/>
          </p:cNvSpPr>
          <p:nvPr>
            <p:ph type="title"/>
          </p:nvPr>
        </p:nvSpPr>
        <p:spPr/>
        <p:txBody>
          <a:bodyPr>
            <a:normAutofit/>
          </a:bodyPr>
          <a:lstStyle/>
          <a:p>
            <a:r>
              <a:rPr lang="en-US" sz="3600" dirty="0">
                <a:cs typeface="Times New Roman" panose="02020603050405020304" pitchFamily="18" charset="0"/>
              </a:rPr>
              <a:t>Lesson 1: Object Oriented Fundamentals (10hrs)</a:t>
            </a:r>
            <a:endParaRPr lang="en-US" sz="3600" dirty="0"/>
          </a:p>
        </p:txBody>
      </p:sp>
      <p:sp>
        <p:nvSpPr>
          <p:cNvPr id="3" name="Content Placeholder 2">
            <a:extLst>
              <a:ext uri="{FF2B5EF4-FFF2-40B4-BE49-F238E27FC236}">
                <a16:creationId xmlns:a16="http://schemas.microsoft.com/office/drawing/2014/main" id="{BB006678-E6A4-77E3-F0AB-CCEF4AEB8EA1}"/>
              </a:ext>
            </a:extLst>
          </p:cNvPr>
          <p:cNvSpPr>
            <a:spLocks noGrp="1"/>
          </p:cNvSpPr>
          <p:nvPr>
            <p:ph idx="1"/>
          </p:nvPr>
        </p:nvSpPr>
        <p:spPr/>
        <p:txBody>
          <a:bodyPr/>
          <a:lstStyle/>
          <a:p>
            <a:pPr>
              <a:buFont typeface="+mj-lt"/>
              <a:buAutoNum type="arabicPeriod"/>
            </a:pPr>
            <a:r>
              <a:rPr lang="en-US" dirty="0">
                <a:latin typeface="Nunito" pitchFamily="2" charset="0"/>
                <a:ea typeface="Roboto" panose="02000000000000000000" pitchFamily="2" charset="0"/>
                <a:cs typeface="Times New Roman" panose="02020603050405020304" pitchFamily="18" charset="0"/>
              </a:rPr>
              <a:t>Introduction</a:t>
            </a:r>
          </a:p>
          <a:p>
            <a:pPr>
              <a:buFont typeface="+mj-lt"/>
              <a:buAutoNum type="arabicPeriod"/>
            </a:pPr>
            <a:r>
              <a:rPr lang="en-US" dirty="0">
                <a:latin typeface="Nunito" pitchFamily="2" charset="0"/>
                <a:ea typeface="Roboto" panose="02000000000000000000" pitchFamily="2" charset="0"/>
                <a:cs typeface="Times New Roman" panose="02020603050405020304" pitchFamily="18" charset="0"/>
              </a:rPr>
              <a:t>Object-Oriented Analysis and Design</a:t>
            </a:r>
          </a:p>
          <a:p>
            <a:pPr>
              <a:buFont typeface="+mj-lt"/>
              <a:buAutoNum type="arabicPeriod"/>
            </a:pPr>
            <a:r>
              <a:rPr lang="en-US" dirty="0">
                <a:latin typeface="Nunito" pitchFamily="2" charset="0"/>
                <a:ea typeface="Roboto" panose="02000000000000000000" pitchFamily="2" charset="0"/>
                <a:cs typeface="Times New Roman" panose="02020603050405020304" pitchFamily="18" charset="0"/>
              </a:rPr>
              <a:t>Iterative development and unified process</a:t>
            </a:r>
          </a:p>
          <a:p>
            <a:pPr>
              <a:buFont typeface="+mj-lt"/>
              <a:buAutoNum type="arabicPeriod"/>
            </a:pPr>
            <a:r>
              <a:rPr lang="en-US" dirty="0">
                <a:latin typeface="Nunito" pitchFamily="2" charset="0"/>
                <a:ea typeface="Roboto" panose="02000000000000000000" pitchFamily="2" charset="0"/>
                <a:cs typeface="Times New Roman" panose="02020603050405020304" pitchFamily="18" charset="0"/>
              </a:rPr>
              <a:t>Case Study</a:t>
            </a:r>
          </a:p>
          <a:p>
            <a:pPr>
              <a:buFont typeface="+mj-lt"/>
              <a:buAutoNum type="arabicPeriod"/>
            </a:pPr>
            <a:r>
              <a:rPr lang="en-US" dirty="0">
                <a:latin typeface="Nunito" pitchFamily="2" charset="0"/>
                <a:ea typeface="Roboto" panose="02000000000000000000" pitchFamily="2" charset="0"/>
                <a:cs typeface="Times New Roman" panose="02020603050405020304" pitchFamily="18" charset="0"/>
              </a:rPr>
              <a:t>Understanding Requirements</a:t>
            </a:r>
          </a:p>
          <a:p>
            <a:pPr>
              <a:buFont typeface="+mj-lt"/>
              <a:buAutoNum type="arabicPeriod"/>
            </a:pPr>
            <a:r>
              <a:rPr lang="en-US" b="1" dirty="0">
                <a:latin typeface="Nunito" pitchFamily="2" charset="0"/>
                <a:ea typeface="Roboto" panose="02000000000000000000" pitchFamily="2" charset="0"/>
                <a:cs typeface="Times New Roman" panose="02020603050405020304" pitchFamily="18" charset="0"/>
              </a:rPr>
              <a:t>Use Case modeling, Relating Use cases — include, extend and generalization </a:t>
            </a:r>
          </a:p>
          <a:p>
            <a:pPr>
              <a:buFont typeface="+mj-lt"/>
              <a:buAutoNum type="arabicPeriod"/>
            </a:pPr>
            <a:r>
              <a:rPr lang="en-US" b="1" dirty="0">
                <a:latin typeface="Nunito" pitchFamily="2" charset="0"/>
                <a:ea typeface="Roboto" panose="02000000000000000000" pitchFamily="2" charset="0"/>
                <a:cs typeface="Times New Roman" panose="02020603050405020304" pitchFamily="18" charset="0"/>
              </a:rPr>
              <a:t>Overview of the Unified Modeling Language: UML Fundamentals and Notations</a:t>
            </a:r>
            <a:endParaRPr lang="en-US" dirty="0">
              <a:latin typeface="Nunito" pitchFamily="2" charset="0"/>
              <a:ea typeface="Roboto" panose="02000000000000000000" pitchFamily="2"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EC1C604-419B-F0D0-5C35-EEA39FC65EBE}"/>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298F3473-2037-F4C7-4793-DD8A4166E9C2}"/>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
        <p:nvSpPr>
          <p:cNvPr id="8" name="Footer Placeholder 7">
            <a:extLst>
              <a:ext uri="{FF2B5EF4-FFF2-40B4-BE49-F238E27FC236}">
                <a16:creationId xmlns:a16="http://schemas.microsoft.com/office/drawing/2014/main" id="{78B056BA-58CF-4AC6-8D9A-F06E632CB3AE}"/>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229630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Withdraw money from ATM.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3E4A1BEF-E174-BF89-E4F9-E03F554E35A4}"/>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6231950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Practical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scenario name: withdraw money from ATM 
Participating actors: customer ATM technician bank 
Preconditions: network connection is active, ATM has available cash
Main flow:
Bank customer inserts debit card and enters pin
Customer is validated 
ATM displays actions available on ATM unit customer selects withdraw cash</a:t>
            </a:r>
          </a:p>
          <a:p>
            <a:r>
              <a:rPr lang="en-US" dirty="0"/>
              <a:t>ATM prompts account, customer selects account customer enters desired amount information sent to bank inquiring if insufficient funds money is dispensed and receipt prints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A1EC6070-FA67-044A-B0E5-C2E154DD556E}"/>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659838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F4F6DA9-E7DD-426D-F2FE-58A1FF8C0FAD}"/>
              </a:ext>
            </a:extLst>
          </p:cNvPr>
          <p:cNvSpPr>
            <a:spLocks noGrp="1"/>
          </p:cNvSpPr>
          <p:nvPr>
            <p:ph type="title"/>
          </p:nvPr>
        </p:nvSpPr>
        <p:spPr/>
        <p:txBody>
          <a:bodyPr/>
          <a:lstStyle/>
          <a:p>
            <a:endParaRPr lang="en-US"/>
          </a:p>
        </p:txBody>
      </p:sp>
      <p:sp>
        <p:nvSpPr>
          <p:cNvPr id="14" name="Content Placeholder 13">
            <a:extLst>
              <a:ext uri="{FF2B5EF4-FFF2-40B4-BE49-F238E27FC236}">
                <a16:creationId xmlns:a16="http://schemas.microsoft.com/office/drawing/2014/main" id="{607AF322-7138-3A6F-BB96-A7CE612BC90E}"/>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3" name="Footer Placeholder 2">
            <a:extLst>
              <a:ext uri="{FF2B5EF4-FFF2-40B4-BE49-F238E27FC236}">
                <a16:creationId xmlns:a16="http://schemas.microsoft.com/office/drawing/2014/main" id="{C06E0799-3C06-0B3B-8BFF-1847469A33DB}"/>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pic>
        <p:nvPicPr>
          <p:cNvPr id="10" name="Picture 9">
            <a:extLst>
              <a:ext uri="{FF2B5EF4-FFF2-40B4-BE49-F238E27FC236}">
                <a16:creationId xmlns:a16="http://schemas.microsoft.com/office/drawing/2014/main" id="{49B2866D-40B1-A64B-1BA2-7A46BACD8AA6}"/>
              </a:ext>
            </a:extLst>
          </p:cNvPr>
          <p:cNvPicPr>
            <a:picLocks noChangeAspect="1"/>
          </p:cNvPicPr>
          <p:nvPr/>
        </p:nvPicPr>
        <p:blipFill>
          <a:blip r:embed="rId3"/>
          <a:stretch>
            <a:fillRect/>
          </a:stretch>
        </p:blipFill>
        <p:spPr>
          <a:xfrm>
            <a:off x="1679367" y="322032"/>
            <a:ext cx="8833266" cy="5895888"/>
          </a:xfrm>
          <a:prstGeom prst="rect">
            <a:avLst/>
          </a:prstGeom>
        </p:spPr>
      </p:pic>
    </p:spTree>
    <p:extLst>
      <p:ext uri="{BB962C8B-B14F-4D97-AF65-F5344CB8AC3E}">
        <p14:creationId xmlns:p14="http://schemas.microsoft.com/office/powerpoint/2010/main" val="982123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UML is a language for</a:t>
            </a:r>
          </a:p>
          <a:p>
            <a:pPr lvl="1"/>
            <a:r>
              <a:rPr lang="en-US" dirty="0"/>
              <a:t>visualizing</a:t>
            </a:r>
          </a:p>
          <a:p>
            <a:pPr lvl="1"/>
            <a:r>
              <a:rPr lang="en-US" dirty="0"/>
              <a:t>specifying</a:t>
            </a:r>
          </a:p>
          <a:p>
            <a:pPr lvl="1"/>
            <a:r>
              <a:rPr lang="en-US" dirty="0"/>
              <a:t>constructing</a:t>
            </a:r>
          </a:p>
          <a:p>
            <a:pPr lvl="1"/>
            <a:r>
              <a:rPr lang="en-US" dirty="0"/>
              <a:t>documenting</a:t>
            </a:r>
          </a:p>
          <a:p>
            <a:r>
              <a:rPr lang="en-US" dirty="0"/>
              <a:t>UML is a language which combines vocabulary and rules that tells us how to create and read well-framed models.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EFA78CEB-EA95-0C42-4A93-0FD0AC2F85B6}"/>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426422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is a language for visualizing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Modeling of any system requires certain degree of visualization of the system. </a:t>
            </a:r>
          </a:p>
          <a:p>
            <a:r>
              <a:rPr lang="en-US" dirty="0"/>
              <a:t>If the developer directly codes the requirement of a system, he can have the following problems.</a:t>
            </a:r>
          </a:p>
          <a:p>
            <a:r>
              <a:rPr lang="en-US" dirty="0"/>
              <a:t>Communicating these conceptual models to others. As all speak different language, there are chances of error and understanding the system.</a:t>
            </a:r>
          </a:p>
          <a:p>
            <a:r>
              <a:rPr lang="en-US" dirty="0"/>
              <a:t>In a system development some things are best modeled textually, while some are best modeled graphically. </a:t>
            </a:r>
          </a:p>
          <a:p>
            <a:r>
              <a:rPr lang="en-US" dirty="0"/>
              <a:t>Thus UML is such a language that is more than just a bunch of graphical symbols. Each symbol in contrast has a well defined semantics which is best for visualization </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5673BC3C-5A68-9CCE-3B74-02A976F86B79}"/>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2690856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is a language for specifying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Specifying means building models that are precise, unambiguous and complete. </a:t>
            </a:r>
          </a:p>
          <a:p>
            <a:r>
              <a:rPr lang="en-US" dirty="0"/>
              <a:t>In particular, UML addresses the specification of all the important analysis, design and implementation decisions that must be:</a:t>
            </a:r>
          </a:p>
          <a:p>
            <a:pPr lvl="1"/>
            <a:r>
              <a:rPr lang="en-US" dirty="0"/>
              <a:t>Scientific</a:t>
            </a:r>
          </a:p>
          <a:p>
            <a:pPr lvl="1"/>
            <a:r>
              <a:rPr lang="en-US" dirty="0"/>
              <a:t>Distributed web-based services.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7C9E2575-CED3-7FDC-12B2-F8FE673F9735}"/>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60720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is a language for constructing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models of UML can directly be connected to a variety of programming languages </a:t>
            </a:r>
            <a:r>
              <a:rPr lang="en-US" dirty="0" err="1"/>
              <a:t>i.e</a:t>
            </a:r>
            <a:r>
              <a:rPr lang="en-US" dirty="0"/>
              <a:t> . It is possible to map a UML model to a programming language such  as Java, C++, etc.</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C34C188C-A7CE-E0AC-A9B4-0029CE0DC617}"/>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816697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is a language for documenting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healthy software organization produces all sorts of artifacts in addition to executable code.</a:t>
            </a:r>
          </a:p>
          <a:p>
            <a:r>
              <a:rPr lang="en-US" dirty="0"/>
              <a:t>Their artifacts include Requirements, Architecture, Design, Source code, Project plans, Tests, Prototypes, Release .</a:t>
            </a:r>
          </a:p>
          <a:p>
            <a:r>
              <a:rPr lang="en-US" dirty="0"/>
              <a:t>The UML addresses the documentation of a system’s architecture and all of its details.</a:t>
            </a:r>
          </a:p>
          <a:p>
            <a:r>
              <a:rPr lang="en-US" dirty="0"/>
              <a:t>The UML also provides the language for expressing requirements and for test. </a:t>
            </a:r>
          </a:p>
          <a:p>
            <a:r>
              <a:rPr lang="en-US" dirty="0"/>
              <a:t>Finally, the UML provides a language for modeling the activities of a project planning and release management </a:t>
            </a:r>
          </a:p>
          <a:p>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27</a:t>
            </a:fld>
            <a:endParaRPr lang="en-US" dirty="0"/>
          </a:p>
        </p:txBody>
      </p:sp>
      <p:sp>
        <p:nvSpPr>
          <p:cNvPr id="13" name="Footer Placeholder 12">
            <a:extLst>
              <a:ext uri="{FF2B5EF4-FFF2-40B4-BE49-F238E27FC236}">
                <a16:creationId xmlns:a16="http://schemas.microsoft.com/office/drawing/2014/main" id="{853C24BF-2B57-B0FE-413C-028DF13E48A7}"/>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075949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 Unified Modeling Language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UML was adopted in 1997 as a standard by the OMG (Object Management Group, an industry standards body), and has continued to be refined in new OMG UML versions.</a:t>
            </a:r>
          </a:p>
          <a:p>
            <a:r>
              <a:rPr lang="en-US" dirty="0"/>
              <a:t>Unified because it …– Combines main preceding OO methods (</a:t>
            </a:r>
            <a:r>
              <a:rPr lang="en-US" dirty="0" err="1"/>
              <a:t>Booch</a:t>
            </a:r>
            <a:r>
              <a:rPr lang="en-US" dirty="0"/>
              <a:t> by Grady </a:t>
            </a:r>
            <a:r>
              <a:rPr lang="en-US" dirty="0" err="1"/>
              <a:t>Booch</a:t>
            </a:r>
            <a:r>
              <a:rPr lang="en-US" dirty="0"/>
              <a:t>, OMT by Jim Rumbaugh and OOSE by Ivar Jacobson)</a:t>
            </a:r>
          </a:p>
          <a:p>
            <a:r>
              <a:rPr lang="en-US" dirty="0"/>
              <a:t>Modeling because it is …– Primarily used for visually modeling systems. Many system views are supported by appropriate models</a:t>
            </a:r>
          </a:p>
          <a:p>
            <a:r>
              <a:rPr lang="en-US" dirty="0"/>
              <a:t>Language because …– It offers a syntax through which to express modeled knowledge</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28</a:t>
            </a:fld>
            <a:endParaRPr lang="en-US" dirty="0"/>
          </a:p>
        </p:txBody>
      </p:sp>
      <p:sp>
        <p:nvSpPr>
          <p:cNvPr id="13" name="Footer Placeholder 12">
            <a:extLst>
              <a:ext uri="{FF2B5EF4-FFF2-40B4-BE49-F238E27FC236}">
                <a16:creationId xmlns:a16="http://schemas.microsoft.com/office/drawing/2014/main" id="{8B8A2456-4ACA-AA27-BC58-C0F3CC8CF002}"/>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21630207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 Unified Modeling Language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UML is not: </a:t>
            </a:r>
          </a:p>
          <a:p>
            <a:r>
              <a:rPr lang="en-US" dirty="0"/>
              <a:t>A visual programming language or environment</a:t>
            </a:r>
          </a:p>
          <a:p>
            <a:r>
              <a:rPr lang="en-US" dirty="0"/>
              <a:t>A database specification tool</a:t>
            </a:r>
          </a:p>
          <a:p>
            <a:r>
              <a:rPr lang="en-US" dirty="0"/>
              <a:t>A development process (i.e. an SDLC)</a:t>
            </a:r>
          </a:p>
          <a:p>
            <a:r>
              <a:rPr lang="en-US" dirty="0"/>
              <a:t>A panacea (The ultimate solution)</a:t>
            </a:r>
          </a:p>
          <a:p>
            <a:r>
              <a:rPr lang="en-US" dirty="0"/>
              <a:t>A quality guarantee</a:t>
            </a:r>
          </a:p>
          <a:p>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29</a:t>
            </a:fld>
            <a:endParaRPr lang="en-US" dirty="0"/>
          </a:p>
        </p:txBody>
      </p:sp>
      <p:sp>
        <p:nvSpPr>
          <p:cNvPr id="13" name="Footer Placeholder 12">
            <a:extLst>
              <a:ext uri="{FF2B5EF4-FFF2-40B4-BE49-F238E27FC236}">
                <a16:creationId xmlns:a16="http://schemas.microsoft.com/office/drawing/2014/main" id="{D962280A-BD56-6AD4-95A9-559B0C288EFE}"/>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2647275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3E5B-3424-580F-5E25-13B8CF886BC7}"/>
              </a:ext>
            </a:extLst>
          </p:cNvPr>
          <p:cNvSpPr>
            <a:spLocks noGrp="1"/>
          </p:cNvSpPr>
          <p:nvPr>
            <p:ph type="title"/>
          </p:nvPr>
        </p:nvSpPr>
        <p:spPr>
          <a:xfrm>
            <a:off x="420624" y="365125"/>
            <a:ext cx="10809352" cy="1120775"/>
          </a:xfrm>
        </p:spPr>
        <p:txBody>
          <a:bodyPr/>
          <a:lstStyle/>
          <a:p>
            <a:r>
              <a:rPr lang="en-US" dirty="0"/>
              <a:t>USE CASE</a:t>
            </a:r>
          </a:p>
        </p:txBody>
      </p:sp>
      <p:sp>
        <p:nvSpPr>
          <p:cNvPr id="3" name="Content Placeholder 2">
            <a:extLst>
              <a:ext uri="{FF2B5EF4-FFF2-40B4-BE49-F238E27FC236}">
                <a16:creationId xmlns:a16="http://schemas.microsoft.com/office/drawing/2014/main" id="{70077A78-2615-1A93-DC17-16F2BCF7EF1F}"/>
              </a:ext>
            </a:extLst>
          </p:cNvPr>
          <p:cNvSpPr>
            <a:spLocks noGrp="1"/>
          </p:cNvSpPr>
          <p:nvPr>
            <p:ph idx="1"/>
          </p:nvPr>
        </p:nvSpPr>
        <p:spPr>
          <a:xfrm>
            <a:off x="420625" y="1557339"/>
            <a:ext cx="10809351" cy="4474670"/>
          </a:xfrm>
        </p:spPr>
        <p:txBody>
          <a:bodyPr/>
          <a:lstStyle/>
          <a:p>
            <a:r>
              <a:rPr lang="en-US" dirty="0"/>
              <a:t>Purpose: Describe use cases that an automated teller machine (ATM) or the automatic banking machine (ABM) provides to the bank customers.</a:t>
            </a:r>
          </a:p>
          <a:p>
            <a:endParaRPr lang="en-US" dirty="0"/>
          </a:p>
          <a:p>
            <a:r>
              <a:rPr lang="en-US" dirty="0"/>
              <a:t>Summary: Customer uses a bank ATM to check balances of his/her bank accounts, deposit funds, withdraw cash and/or transfer funds. ATM Technician provides maintenance and repairs to the ATM.</a:t>
            </a:r>
          </a:p>
          <a:p>
            <a:endParaRPr lang="en-US" dirty="0"/>
          </a:p>
        </p:txBody>
      </p:sp>
      <p:sp>
        <p:nvSpPr>
          <p:cNvPr id="6" name="Slide Number Placeholder 5">
            <a:extLst>
              <a:ext uri="{FF2B5EF4-FFF2-40B4-BE49-F238E27FC236}">
                <a16:creationId xmlns:a16="http://schemas.microsoft.com/office/drawing/2014/main" id="{2B9E9F67-3ADA-1236-2A6F-D0FDECA85C7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4" name="Date Placeholder 3">
            <a:extLst>
              <a:ext uri="{FF2B5EF4-FFF2-40B4-BE49-F238E27FC236}">
                <a16:creationId xmlns:a16="http://schemas.microsoft.com/office/drawing/2014/main" id="{6629B88F-D0C8-CEC4-5080-A908AFDA6F02}"/>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CBE5835A-C1FE-E656-82DF-0F56AE684A35}"/>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38122805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UML – Unified Modeling Language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Helps to reduce cost and time-to-market.</a:t>
            </a:r>
          </a:p>
          <a:p>
            <a:r>
              <a:rPr lang="en-US" dirty="0"/>
              <a:t>Helps managing a complex project architecture.</a:t>
            </a:r>
          </a:p>
          <a:p>
            <a:r>
              <a:rPr lang="en-US" dirty="0"/>
              <a:t>Helps to convey ideas between developers\designers\etc.</a:t>
            </a:r>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30</a:t>
            </a:fld>
            <a:endParaRPr lang="en-US" dirty="0"/>
          </a:p>
        </p:txBody>
      </p:sp>
      <p:sp>
        <p:nvSpPr>
          <p:cNvPr id="13" name="Footer Placeholder 12">
            <a:extLst>
              <a:ext uri="{FF2B5EF4-FFF2-40B4-BE49-F238E27FC236}">
                <a16:creationId xmlns:a16="http://schemas.microsoft.com/office/drawing/2014/main" id="{5AB293A5-0623-222E-3C84-1609C1C3D109}"/>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21067113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46FAA-265E-51B2-0EE5-53EC2C320534}"/>
              </a:ext>
            </a:extLst>
          </p:cNvPr>
          <p:cNvSpPr>
            <a:spLocks noGrp="1"/>
          </p:cNvSpPr>
          <p:nvPr>
            <p:ph type="title"/>
          </p:nvPr>
        </p:nvSpPr>
        <p:spPr>
          <a:xfrm>
            <a:off x="420624" y="365125"/>
            <a:ext cx="10809352" cy="1120775"/>
          </a:xfrm>
        </p:spPr>
        <p:txBody>
          <a:bodyPr/>
          <a:lstStyle/>
          <a:p>
            <a:r>
              <a:rPr lang="en-US" dirty="0"/>
              <a:t>UML Diagrams</a:t>
            </a:r>
          </a:p>
        </p:txBody>
      </p:sp>
      <p:sp>
        <p:nvSpPr>
          <p:cNvPr id="3" name="Content Placeholder 2">
            <a:extLst>
              <a:ext uri="{FF2B5EF4-FFF2-40B4-BE49-F238E27FC236}">
                <a16:creationId xmlns:a16="http://schemas.microsoft.com/office/drawing/2014/main" id="{46ECB216-1521-56CE-1C3A-B102637422D0}"/>
              </a:ext>
            </a:extLst>
          </p:cNvPr>
          <p:cNvSpPr>
            <a:spLocks noGrp="1"/>
          </p:cNvSpPr>
          <p:nvPr>
            <p:ph idx="1"/>
          </p:nvPr>
        </p:nvSpPr>
        <p:spPr>
          <a:xfrm>
            <a:off x="420625" y="1557339"/>
            <a:ext cx="10809351" cy="4474670"/>
          </a:xfrm>
        </p:spPr>
        <p:txBody>
          <a:bodyPr/>
          <a:lstStyle/>
          <a:p>
            <a:r>
              <a:rPr lang="en-US" dirty="0"/>
              <a:t>UML can be used to construct nine different types of diagrams to capture five different views of a system. </a:t>
            </a:r>
          </a:p>
          <a:p>
            <a:r>
              <a:rPr lang="en-US" dirty="0"/>
              <a:t>The different UML diagrams provide different perspectives of the software system to be developed and facilitate a comprehensive understanding of the system. </a:t>
            </a:r>
          </a:p>
          <a:p>
            <a:r>
              <a:rPr lang="en-US" dirty="0"/>
              <a:t>Such models can be refined to get the actual implementation of the system.</a:t>
            </a:r>
          </a:p>
          <a:p>
            <a:endParaRPr lang="en-US" dirty="0"/>
          </a:p>
        </p:txBody>
      </p:sp>
      <p:sp>
        <p:nvSpPr>
          <p:cNvPr id="6" name="Slide Number Placeholder 5">
            <a:extLst>
              <a:ext uri="{FF2B5EF4-FFF2-40B4-BE49-F238E27FC236}">
                <a16:creationId xmlns:a16="http://schemas.microsoft.com/office/drawing/2014/main" id="{D0AACE58-8016-E084-9DFA-B20FDED9FA0C}"/>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31</a:t>
            </a:fld>
            <a:endParaRPr lang="en-US" dirty="0"/>
          </a:p>
        </p:txBody>
      </p:sp>
      <p:sp>
        <p:nvSpPr>
          <p:cNvPr id="4" name="Date Placeholder 3">
            <a:extLst>
              <a:ext uri="{FF2B5EF4-FFF2-40B4-BE49-F238E27FC236}">
                <a16:creationId xmlns:a16="http://schemas.microsoft.com/office/drawing/2014/main" id="{451BC9DC-FFB1-4592-EAC4-2627D22DDCEA}"/>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0927336B-3CFC-CDE0-BF62-A169C479F252}"/>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7190834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0C97-185F-6104-8DB7-7B0529AD7661}"/>
              </a:ext>
            </a:extLst>
          </p:cNvPr>
          <p:cNvSpPr>
            <a:spLocks noGrp="1"/>
          </p:cNvSpPr>
          <p:nvPr>
            <p:ph type="title"/>
          </p:nvPr>
        </p:nvSpPr>
        <p:spPr/>
        <p:txBody>
          <a:bodyPr/>
          <a:lstStyle/>
          <a:p>
            <a:r>
              <a:rPr lang="en-US" dirty="0"/>
              <a:t>UML Diagrams</a:t>
            </a:r>
          </a:p>
        </p:txBody>
      </p:sp>
      <p:sp>
        <p:nvSpPr>
          <p:cNvPr id="4" name="Date Placeholder 3">
            <a:extLst>
              <a:ext uri="{FF2B5EF4-FFF2-40B4-BE49-F238E27FC236}">
                <a16:creationId xmlns:a16="http://schemas.microsoft.com/office/drawing/2014/main" id="{10280EC0-8A03-D520-6D4F-8BB653E01A4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DB5824EC-2F7E-AF26-A0F2-5C907993A56C}"/>
              </a:ext>
            </a:extLst>
          </p:cNvPr>
          <p:cNvSpPr>
            <a:spLocks noGrp="1"/>
          </p:cNvSpPr>
          <p:nvPr>
            <p:ph type="sldNum" sz="quarter" idx="12"/>
          </p:nvPr>
        </p:nvSpPr>
        <p:spPr/>
        <p:txBody>
          <a:bodyPr/>
          <a:lstStyle/>
          <a:p>
            <a:fld id="{3A4F6043-7A67-491B-98BC-F933DED7226D}" type="slidenum">
              <a:rPr lang="en-US" smtClean="0"/>
              <a:pPr/>
              <a:t>32</a:t>
            </a:fld>
            <a:endParaRPr lang="en-US" dirty="0"/>
          </a:p>
        </p:txBody>
      </p:sp>
      <p:sp>
        <p:nvSpPr>
          <p:cNvPr id="7" name="Content Placeholder 2">
            <a:extLst>
              <a:ext uri="{FF2B5EF4-FFF2-40B4-BE49-F238E27FC236}">
                <a16:creationId xmlns:a16="http://schemas.microsoft.com/office/drawing/2014/main" id="{6711CDE5-C001-23CD-167F-8728C49FCEDD}"/>
              </a:ext>
            </a:extLst>
          </p:cNvPr>
          <p:cNvSpPr>
            <a:spLocks noGrp="1"/>
          </p:cNvSpPr>
          <p:nvPr>
            <p:ph idx="1"/>
          </p:nvPr>
        </p:nvSpPr>
        <p:spPr>
          <a:xfrm>
            <a:off x="420689" y="1557338"/>
            <a:ext cx="4724748" cy="4475162"/>
          </a:xfrm>
        </p:spPr>
        <p:txBody>
          <a:bodyPr vert="horz" lIns="91440" tIns="45720" rIns="91440" bIns="45720" rtlCol="0" anchor="t">
            <a:noAutofit/>
          </a:bodyPr>
          <a:lstStyle/>
          <a:p>
            <a:r>
              <a:rPr lang="en-US" dirty="0">
                <a:solidFill>
                  <a:srgbClr val="374151"/>
                </a:solidFill>
                <a:cs typeface="Times New Roman" panose="02020603050405020304" pitchFamily="18" charset="0"/>
              </a:rPr>
              <a:t>The UML diagrams can capture the following five views of a system:</a:t>
            </a:r>
          </a:p>
          <a:p>
            <a:r>
              <a:rPr lang="en-US" b="1" dirty="0">
                <a:solidFill>
                  <a:srgbClr val="374151"/>
                </a:solidFill>
                <a:cs typeface="Times New Roman" panose="02020603050405020304" pitchFamily="18" charset="0"/>
              </a:rPr>
              <a:t>User’s view</a:t>
            </a:r>
          </a:p>
          <a:p>
            <a:r>
              <a:rPr lang="en-US" b="1" dirty="0">
                <a:solidFill>
                  <a:srgbClr val="374151"/>
                </a:solidFill>
                <a:cs typeface="Times New Roman" panose="02020603050405020304" pitchFamily="18" charset="0"/>
              </a:rPr>
              <a:t>Structural view</a:t>
            </a:r>
          </a:p>
          <a:p>
            <a:r>
              <a:rPr lang="en-US" b="1" dirty="0">
                <a:solidFill>
                  <a:srgbClr val="374151"/>
                </a:solidFill>
                <a:cs typeface="Times New Roman" panose="02020603050405020304" pitchFamily="18" charset="0"/>
              </a:rPr>
              <a:t>Behavioral view</a:t>
            </a:r>
          </a:p>
          <a:p>
            <a:r>
              <a:rPr lang="en-US" b="1" dirty="0">
                <a:solidFill>
                  <a:srgbClr val="374151"/>
                </a:solidFill>
                <a:cs typeface="Times New Roman" panose="02020603050405020304" pitchFamily="18" charset="0"/>
              </a:rPr>
              <a:t>Implementation view</a:t>
            </a:r>
          </a:p>
          <a:p>
            <a:r>
              <a:rPr lang="en-US" b="1" dirty="0">
                <a:solidFill>
                  <a:srgbClr val="374151"/>
                </a:solidFill>
                <a:cs typeface="Times New Roman" panose="02020603050405020304" pitchFamily="18" charset="0"/>
              </a:rPr>
              <a:t>Environmental view</a:t>
            </a:r>
          </a:p>
        </p:txBody>
      </p:sp>
      <p:pic>
        <p:nvPicPr>
          <p:cNvPr id="8" name="Picture 7">
            <a:extLst>
              <a:ext uri="{FF2B5EF4-FFF2-40B4-BE49-F238E27FC236}">
                <a16:creationId xmlns:a16="http://schemas.microsoft.com/office/drawing/2014/main" id="{0DEDBFA8-D7BD-E5F1-D605-8023133D27B3}"/>
              </a:ext>
            </a:extLst>
          </p:cNvPr>
          <p:cNvPicPr>
            <a:picLocks noChangeAspect="1"/>
          </p:cNvPicPr>
          <p:nvPr/>
        </p:nvPicPr>
        <p:blipFill>
          <a:blip r:embed="rId2"/>
          <a:stretch>
            <a:fillRect/>
          </a:stretch>
        </p:blipFill>
        <p:spPr>
          <a:xfrm>
            <a:off x="5555182" y="685799"/>
            <a:ext cx="6423600" cy="4995473"/>
          </a:xfrm>
          <a:prstGeom prst="rect">
            <a:avLst/>
          </a:prstGeom>
        </p:spPr>
      </p:pic>
      <p:sp>
        <p:nvSpPr>
          <p:cNvPr id="9" name="Footer Placeholder 8">
            <a:extLst>
              <a:ext uri="{FF2B5EF4-FFF2-40B4-BE49-F238E27FC236}">
                <a16:creationId xmlns:a16="http://schemas.microsoft.com/office/drawing/2014/main" id="{B3280369-F1F6-2694-6E16-771E35615251}"/>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829242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0C97-185F-6104-8DB7-7B0529AD7661}"/>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E1A9EBAB-16B3-3F31-F1FC-660750942CBF}"/>
              </a:ext>
            </a:extLst>
          </p:cNvPr>
          <p:cNvSpPr>
            <a:spLocks noGrp="1"/>
          </p:cNvSpPr>
          <p:nvPr>
            <p:ph idx="1"/>
          </p:nvPr>
        </p:nvSpPr>
        <p:spPr/>
        <p:txBody>
          <a:bodyPr/>
          <a:lstStyle/>
          <a:p>
            <a:r>
              <a:rPr lang="en-US" u="sng" dirty="0"/>
              <a:t>User’s view</a:t>
            </a:r>
            <a:r>
              <a:rPr lang="en-US" dirty="0"/>
              <a:t>: This view defines the functionalities (facilities) made available by the system to its users. The users’ view captures the external users’ view of the system in terms of the functionalities offered by the system.</a:t>
            </a:r>
          </a:p>
          <a:p>
            <a:r>
              <a:rPr lang="en-US" u="sng" dirty="0"/>
              <a:t>Structural view</a:t>
            </a:r>
            <a:r>
              <a:rPr lang="en-US" dirty="0"/>
              <a:t>: The structural view defines the kinds of objects (classes) important to the understanding of the working of a system and to its implementation. It also captures the relationships among the classes (objects). The structural model is also called the static model since the structure of a system does not change with time.</a:t>
            </a:r>
          </a:p>
        </p:txBody>
      </p:sp>
      <p:sp>
        <p:nvSpPr>
          <p:cNvPr id="4" name="Date Placeholder 3">
            <a:extLst>
              <a:ext uri="{FF2B5EF4-FFF2-40B4-BE49-F238E27FC236}">
                <a16:creationId xmlns:a16="http://schemas.microsoft.com/office/drawing/2014/main" id="{10280EC0-8A03-D520-6D4F-8BB653E01A4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DB5824EC-2F7E-AF26-A0F2-5C907993A56C}"/>
              </a:ext>
            </a:extLst>
          </p:cNvPr>
          <p:cNvSpPr>
            <a:spLocks noGrp="1"/>
          </p:cNvSpPr>
          <p:nvPr>
            <p:ph type="sldNum" sz="quarter" idx="12"/>
          </p:nvPr>
        </p:nvSpPr>
        <p:spPr/>
        <p:txBody>
          <a:bodyPr/>
          <a:lstStyle/>
          <a:p>
            <a:fld id="{3A4F6043-7A67-491B-98BC-F933DED7226D}" type="slidenum">
              <a:rPr lang="en-US" smtClean="0"/>
              <a:pPr/>
              <a:t>33</a:t>
            </a:fld>
            <a:endParaRPr lang="en-US" dirty="0"/>
          </a:p>
        </p:txBody>
      </p:sp>
      <p:sp>
        <p:nvSpPr>
          <p:cNvPr id="8" name="Footer Placeholder 7">
            <a:extLst>
              <a:ext uri="{FF2B5EF4-FFF2-40B4-BE49-F238E27FC236}">
                <a16:creationId xmlns:a16="http://schemas.microsoft.com/office/drawing/2014/main" id="{39FF65B7-BFCC-48E6-E959-8A15D66A985E}"/>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4397626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0C97-185F-6104-8DB7-7B0529AD7661}"/>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E1A9EBAB-16B3-3F31-F1FC-660750942CBF}"/>
              </a:ext>
            </a:extLst>
          </p:cNvPr>
          <p:cNvSpPr>
            <a:spLocks noGrp="1"/>
          </p:cNvSpPr>
          <p:nvPr>
            <p:ph idx="1"/>
          </p:nvPr>
        </p:nvSpPr>
        <p:spPr/>
        <p:txBody>
          <a:bodyPr/>
          <a:lstStyle/>
          <a:p>
            <a:r>
              <a:rPr lang="en-US" u="sng" dirty="0"/>
              <a:t>Behavioral view</a:t>
            </a:r>
            <a:r>
              <a:rPr lang="en-US" dirty="0"/>
              <a:t>: The behavioral view captures how objects interact with each other to realize the system behavior. The system behavior captures the time-dependent (dynamic) behavior of the system</a:t>
            </a:r>
          </a:p>
          <a:p>
            <a:r>
              <a:rPr lang="en-US" u="sng" dirty="0"/>
              <a:t>Implementation view</a:t>
            </a:r>
            <a:r>
              <a:rPr lang="en-US" dirty="0"/>
              <a:t>: This view captures the system’s important components and dependencies</a:t>
            </a:r>
          </a:p>
          <a:p>
            <a:r>
              <a:rPr lang="en-US" u="sng" dirty="0"/>
              <a:t>Environmental view</a:t>
            </a:r>
            <a:r>
              <a:rPr lang="en-US" dirty="0"/>
              <a:t>: This view models how the different components are implemented on various pieces of hardware</a:t>
            </a:r>
          </a:p>
          <a:p>
            <a:endParaRPr lang="en-US" dirty="0"/>
          </a:p>
        </p:txBody>
      </p:sp>
      <p:sp>
        <p:nvSpPr>
          <p:cNvPr id="4" name="Date Placeholder 3">
            <a:extLst>
              <a:ext uri="{FF2B5EF4-FFF2-40B4-BE49-F238E27FC236}">
                <a16:creationId xmlns:a16="http://schemas.microsoft.com/office/drawing/2014/main" id="{10280EC0-8A03-D520-6D4F-8BB653E01A4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DB5824EC-2F7E-AF26-A0F2-5C907993A56C}"/>
              </a:ext>
            </a:extLst>
          </p:cNvPr>
          <p:cNvSpPr>
            <a:spLocks noGrp="1"/>
          </p:cNvSpPr>
          <p:nvPr>
            <p:ph type="sldNum" sz="quarter" idx="12"/>
          </p:nvPr>
        </p:nvSpPr>
        <p:spPr/>
        <p:txBody>
          <a:bodyPr/>
          <a:lstStyle/>
          <a:p>
            <a:fld id="{3A4F6043-7A67-491B-98BC-F933DED7226D}" type="slidenum">
              <a:rPr lang="en-US" smtClean="0"/>
              <a:pPr/>
              <a:t>34</a:t>
            </a:fld>
            <a:endParaRPr lang="en-US" dirty="0"/>
          </a:p>
        </p:txBody>
      </p:sp>
      <p:sp>
        <p:nvSpPr>
          <p:cNvPr id="8" name="Footer Placeholder 7">
            <a:extLst>
              <a:ext uri="{FF2B5EF4-FFF2-40B4-BE49-F238E27FC236}">
                <a16:creationId xmlns:a16="http://schemas.microsoft.com/office/drawing/2014/main" id="{8ACA4911-6C69-6D1D-0248-6607A39887CC}"/>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418416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70C97-185F-6104-8DB7-7B0529AD7661}"/>
              </a:ext>
            </a:extLst>
          </p:cNvPr>
          <p:cNvSpPr>
            <a:spLocks noGrp="1"/>
          </p:cNvSpPr>
          <p:nvPr>
            <p:ph type="title"/>
          </p:nvPr>
        </p:nvSpPr>
        <p:spPr/>
        <p:txBody>
          <a:bodyPr/>
          <a:lstStyle/>
          <a:p>
            <a:r>
              <a:rPr lang="en-US" dirty="0"/>
              <a:t>UML Diagrams</a:t>
            </a:r>
          </a:p>
        </p:txBody>
      </p:sp>
      <p:sp>
        <p:nvSpPr>
          <p:cNvPr id="4" name="Date Placeholder 3">
            <a:extLst>
              <a:ext uri="{FF2B5EF4-FFF2-40B4-BE49-F238E27FC236}">
                <a16:creationId xmlns:a16="http://schemas.microsoft.com/office/drawing/2014/main" id="{10280EC0-8A03-D520-6D4F-8BB653E01A4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DB5824EC-2F7E-AF26-A0F2-5C907993A56C}"/>
              </a:ext>
            </a:extLst>
          </p:cNvPr>
          <p:cNvSpPr>
            <a:spLocks noGrp="1"/>
          </p:cNvSpPr>
          <p:nvPr>
            <p:ph type="sldNum" sz="quarter" idx="12"/>
          </p:nvPr>
        </p:nvSpPr>
        <p:spPr/>
        <p:txBody>
          <a:bodyPr/>
          <a:lstStyle/>
          <a:p>
            <a:fld id="{3A4F6043-7A67-491B-98BC-F933DED7226D}" type="slidenum">
              <a:rPr lang="en-US" smtClean="0"/>
              <a:pPr/>
              <a:t>35</a:t>
            </a:fld>
            <a:endParaRPr lang="en-US" dirty="0"/>
          </a:p>
        </p:txBody>
      </p:sp>
      <p:grpSp>
        <p:nvGrpSpPr>
          <p:cNvPr id="7" name="Group 6">
            <a:extLst>
              <a:ext uri="{FF2B5EF4-FFF2-40B4-BE49-F238E27FC236}">
                <a16:creationId xmlns:a16="http://schemas.microsoft.com/office/drawing/2014/main" id="{8CE64703-69FF-5683-C5F6-7594E2A12061}"/>
              </a:ext>
            </a:extLst>
          </p:cNvPr>
          <p:cNvGrpSpPr/>
          <p:nvPr/>
        </p:nvGrpSpPr>
        <p:grpSpPr>
          <a:xfrm>
            <a:off x="1657887" y="1791269"/>
            <a:ext cx="8867708" cy="4167568"/>
            <a:chOff x="1657887" y="1791269"/>
            <a:chExt cx="8867708" cy="4167568"/>
          </a:xfrm>
        </p:grpSpPr>
        <p:sp>
          <p:nvSpPr>
            <p:cNvPr id="8" name="Flowchart: Process 7">
              <a:extLst>
                <a:ext uri="{FF2B5EF4-FFF2-40B4-BE49-F238E27FC236}">
                  <a16:creationId xmlns:a16="http://schemas.microsoft.com/office/drawing/2014/main" id="{5E46966B-0B40-BF46-9DE4-4B3B92220191}"/>
                </a:ext>
              </a:extLst>
            </p:cNvPr>
            <p:cNvSpPr/>
            <p:nvPr/>
          </p:nvSpPr>
          <p:spPr>
            <a:xfrm>
              <a:off x="5249055" y="1791269"/>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UML</a:t>
              </a:r>
            </a:p>
          </p:txBody>
        </p:sp>
        <p:sp>
          <p:nvSpPr>
            <p:cNvPr id="9" name="Flowchart: Process 8">
              <a:extLst>
                <a:ext uri="{FF2B5EF4-FFF2-40B4-BE49-F238E27FC236}">
                  <a16:creationId xmlns:a16="http://schemas.microsoft.com/office/drawing/2014/main" id="{521CE5AF-E294-D626-96E8-7C8D2E247662}"/>
                </a:ext>
              </a:extLst>
            </p:cNvPr>
            <p:cNvSpPr/>
            <p:nvPr/>
          </p:nvSpPr>
          <p:spPr>
            <a:xfrm>
              <a:off x="1666407" y="2475875"/>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Structural</a:t>
              </a:r>
            </a:p>
            <a:p>
              <a:pPr algn="ctr"/>
              <a:r>
                <a:rPr lang="en-US" dirty="0">
                  <a:latin typeface="Nunito" pitchFamily="2" charset="0"/>
                  <a:cs typeface="Times New Roman" panose="02020603050405020304" pitchFamily="18" charset="0"/>
                </a:rPr>
                <a:t>Diagram</a:t>
              </a:r>
            </a:p>
          </p:txBody>
        </p:sp>
        <p:sp>
          <p:nvSpPr>
            <p:cNvPr id="10" name="Flowchart: Process 9">
              <a:extLst>
                <a:ext uri="{FF2B5EF4-FFF2-40B4-BE49-F238E27FC236}">
                  <a16:creationId xmlns:a16="http://schemas.microsoft.com/office/drawing/2014/main" id="{17929939-CDE3-CF6A-AE14-461CF643679F}"/>
                </a:ext>
              </a:extLst>
            </p:cNvPr>
            <p:cNvSpPr/>
            <p:nvPr/>
          </p:nvSpPr>
          <p:spPr>
            <a:xfrm>
              <a:off x="8831706" y="2475875"/>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Behavioral</a:t>
              </a:r>
            </a:p>
            <a:p>
              <a:pPr algn="ctr"/>
              <a:r>
                <a:rPr lang="en-US" dirty="0">
                  <a:latin typeface="Nunito" pitchFamily="2" charset="0"/>
                  <a:cs typeface="Times New Roman" panose="02020603050405020304" pitchFamily="18" charset="0"/>
                </a:rPr>
                <a:t>Diagram</a:t>
              </a:r>
            </a:p>
          </p:txBody>
        </p:sp>
        <p:sp>
          <p:nvSpPr>
            <p:cNvPr id="11" name="Flowchart: Process 10">
              <a:extLst>
                <a:ext uri="{FF2B5EF4-FFF2-40B4-BE49-F238E27FC236}">
                  <a16:creationId xmlns:a16="http://schemas.microsoft.com/office/drawing/2014/main" id="{3016FF08-380A-62C9-FDD3-E7657562B02D}"/>
                </a:ext>
              </a:extLst>
            </p:cNvPr>
            <p:cNvSpPr/>
            <p:nvPr/>
          </p:nvSpPr>
          <p:spPr>
            <a:xfrm>
              <a:off x="2508803" y="3261062"/>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Class</a:t>
              </a:r>
            </a:p>
            <a:p>
              <a:pPr algn="ctr"/>
              <a:r>
                <a:rPr lang="en-US" dirty="0">
                  <a:latin typeface="Nunito" pitchFamily="2" charset="0"/>
                  <a:cs typeface="Times New Roman" panose="02020603050405020304" pitchFamily="18" charset="0"/>
                </a:rPr>
                <a:t>Diagram</a:t>
              </a:r>
            </a:p>
          </p:txBody>
        </p:sp>
        <p:sp>
          <p:nvSpPr>
            <p:cNvPr id="12" name="Flowchart: Process 11">
              <a:extLst>
                <a:ext uri="{FF2B5EF4-FFF2-40B4-BE49-F238E27FC236}">
                  <a16:creationId xmlns:a16="http://schemas.microsoft.com/office/drawing/2014/main" id="{572BFF4F-4A2C-760C-10DA-2366394ED0C7}"/>
                </a:ext>
              </a:extLst>
            </p:cNvPr>
            <p:cNvSpPr/>
            <p:nvPr/>
          </p:nvSpPr>
          <p:spPr>
            <a:xfrm>
              <a:off x="2508803" y="3837231"/>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Object</a:t>
              </a:r>
            </a:p>
            <a:p>
              <a:pPr algn="ctr"/>
              <a:r>
                <a:rPr lang="en-US" dirty="0">
                  <a:latin typeface="Nunito" pitchFamily="2" charset="0"/>
                  <a:cs typeface="Times New Roman" panose="02020603050405020304" pitchFamily="18" charset="0"/>
                </a:rPr>
                <a:t>Diagram</a:t>
              </a:r>
            </a:p>
          </p:txBody>
        </p:sp>
        <p:sp>
          <p:nvSpPr>
            <p:cNvPr id="13" name="Flowchart: Process 12">
              <a:extLst>
                <a:ext uri="{FF2B5EF4-FFF2-40B4-BE49-F238E27FC236}">
                  <a16:creationId xmlns:a16="http://schemas.microsoft.com/office/drawing/2014/main" id="{C3162991-2108-E287-7A8B-500FE5CE9A34}"/>
                </a:ext>
              </a:extLst>
            </p:cNvPr>
            <p:cNvSpPr/>
            <p:nvPr/>
          </p:nvSpPr>
          <p:spPr>
            <a:xfrm>
              <a:off x="2508802" y="4413400"/>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Component</a:t>
              </a:r>
            </a:p>
            <a:p>
              <a:pPr algn="ctr"/>
              <a:r>
                <a:rPr lang="en-US" dirty="0">
                  <a:latin typeface="Nunito" pitchFamily="2" charset="0"/>
                  <a:cs typeface="Times New Roman" panose="02020603050405020304" pitchFamily="18" charset="0"/>
                </a:rPr>
                <a:t>Diagram</a:t>
              </a:r>
            </a:p>
          </p:txBody>
        </p:sp>
        <p:sp>
          <p:nvSpPr>
            <p:cNvPr id="14" name="Flowchart: Process 13">
              <a:extLst>
                <a:ext uri="{FF2B5EF4-FFF2-40B4-BE49-F238E27FC236}">
                  <a16:creationId xmlns:a16="http://schemas.microsoft.com/office/drawing/2014/main" id="{06152476-C18E-B88E-8C77-1FBB29D4CDA3}"/>
                </a:ext>
              </a:extLst>
            </p:cNvPr>
            <p:cNvSpPr/>
            <p:nvPr/>
          </p:nvSpPr>
          <p:spPr>
            <a:xfrm>
              <a:off x="2508801" y="4989569"/>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Deployment</a:t>
              </a:r>
            </a:p>
            <a:p>
              <a:pPr algn="ctr"/>
              <a:r>
                <a:rPr lang="en-US" dirty="0">
                  <a:latin typeface="Nunito" pitchFamily="2" charset="0"/>
                  <a:cs typeface="Times New Roman" panose="02020603050405020304" pitchFamily="18" charset="0"/>
                </a:rPr>
                <a:t>Diagram</a:t>
              </a:r>
            </a:p>
          </p:txBody>
        </p:sp>
        <p:sp>
          <p:nvSpPr>
            <p:cNvPr id="15" name="Flowchart: Process 14">
              <a:extLst>
                <a:ext uri="{FF2B5EF4-FFF2-40B4-BE49-F238E27FC236}">
                  <a16:creationId xmlns:a16="http://schemas.microsoft.com/office/drawing/2014/main" id="{F462D53A-6348-D306-0678-0B7B60D43636}"/>
                </a:ext>
              </a:extLst>
            </p:cNvPr>
            <p:cNvSpPr/>
            <p:nvPr/>
          </p:nvSpPr>
          <p:spPr>
            <a:xfrm>
              <a:off x="7984761" y="3174167"/>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Use Case</a:t>
              </a:r>
            </a:p>
            <a:p>
              <a:pPr algn="ctr"/>
              <a:r>
                <a:rPr lang="en-US" dirty="0">
                  <a:latin typeface="Nunito" pitchFamily="2" charset="0"/>
                  <a:cs typeface="Times New Roman" panose="02020603050405020304" pitchFamily="18" charset="0"/>
                </a:rPr>
                <a:t>Diagram</a:t>
              </a:r>
            </a:p>
          </p:txBody>
        </p:sp>
        <p:sp>
          <p:nvSpPr>
            <p:cNvPr id="16" name="Flowchart: Process 15">
              <a:extLst>
                <a:ext uri="{FF2B5EF4-FFF2-40B4-BE49-F238E27FC236}">
                  <a16:creationId xmlns:a16="http://schemas.microsoft.com/office/drawing/2014/main" id="{C6CD806D-C194-7C40-01C0-C6E499FD4D9B}"/>
                </a:ext>
              </a:extLst>
            </p:cNvPr>
            <p:cNvSpPr/>
            <p:nvPr/>
          </p:nvSpPr>
          <p:spPr>
            <a:xfrm>
              <a:off x="7984761" y="3742918"/>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Sequence</a:t>
              </a:r>
            </a:p>
            <a:p>
              <a:pPr algn="ctr"/>
              <a:r>
                <a:rPr lang="en-US" dirty="0">
                  <a:latin typeface="Nunito" pitchFamily="2" charset="0"/>
                  <a:cs typeface="Times New Roman" panose="02020603050405020304" pitchFamily="18" charset="0"/>
                </a:rPr>
                <a:t>Diagram</a:t>
              </a:r>
            </a:p>
          </p:txBody>
        </p:sp>
        <p:sp>
          <p:nvSpPr>
            <p:cNvPr id="17" name="Flowchart: Process 16">
              <a:extLst>
                <a:ext uri="{FF2B5EF4-FFF2-40B4-BE49-F238E27FC236}">
                  <a16:creationId xmlns:a16="http://schemas.microsoft.com/office/drawing/2014/main" id="{D27A00D0-CFD7-E5E8-C593-E1D6EECB15FF}"/>
                </a:ext>
              </a:extLst>
            </p:cNvPr>
            <p:cNvSpPr/>
            <p:nvPr/>
          </p:nvSpPr>
          <p:spPr>
            <a:xfrm>
              <a:off x="7984761" y="4311669"/>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Collaboration</a:t>
              </a:r>
            </a:p>
            <a:p>
              <a:pPr algn="ctr"/>
              <a:r>
                <a:rPr lang="en-US" dirty="0">
                  <a:latin typeface="Nunito" pitchFamily="2" charset="0"/>
                  <a:cs typeface="Times New Roman" panose="02020603050405020304" pitchFamily="18" charset="0"/>
                </a:rPr>
                <a:t>Diagram</a:t>
              </a:r>
            </a:p>
          </p:txBody>
        </p:sp>
        <p:sp>
          <p:nvSpPr>
            <p:cNvPr id="18" name="Flowchart: Process 17">
              <a:extLst>
                <a:ext uri="{FF2B5EF4-FFF2-40B4-BE49-F238E27FC236}">
                  <a16:creationId xmlns:a16="http://schemas.microsoft.com/office/drawing/2014/main" id="{237C22EE-8816-C176-0ED2-07BA7B942853}"/>
                </a:ext>
              </a:extLst>
            </p:cNvPr>
            <p:cNvSpPr/>
            <p:nvPr/>
          </p:nvSpPr>
          <p:spPr>
            <a:xfrm>
              <a:off x="7984761" y="4880420"/>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State Chart</a:t>
              </a:r>
            </a:p>
            <a:p>
              <a:pPr algn="ctr"/>
              <a:r>
                <a:rPr lang="en-US" dirty="0">
                  <a:latin typeface="Nunito" pitchFamily="2" charset="0"/>
                  <a:cs typeface="Times New Roman" panose="02020603050405020304" pitchFamily="18" charset="0"/>
                </a:rPr>
                <a:t>Diagram</a:t>
              </a:r>
            </a:p>
          </p:txBody>
        </p:sp>
        <p:sp>
          <p:nvSpPr>
            <p:cNvPr id="19" name="Flowchart: Process 18">
              <a:extLst>
                <a:ext uri="{FF2B5EF4-FFF2-40B4-BE49-F238E27FC236}">
                  <a16:creationId xmlns:a16="http://schemas.microsoft.com/office/drawing/2014/main" id="{7337ABA2-9350-3246-C0E6-915654FEEAE0}"/>
                </a:ext>
              </a:extLst>
            </p:cNvPr>
            <p:cNvSpPr/>
            <p:nvPr/>
          </p:nvSpPr>
          <p:spPr>
            <a:xfrm>
              <a:off x="7984761" y="5449171"/>
              <a:ext cx="1693889" cy="509666"/>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Nunito" pitchFamily="2" charset="0"/>
                  <a:cs typeface="Times New Roman" panose="02020603050405020304" pitchFamily="18" charset="0"/>
                </a:rPr>
                <a:t>Activity</a:t>
              </a:r>
            </a:p>
            <a:p>
              <a:pPr algn="ctr"/>
              <a:r>
                <a:rPr lang="en-US" dirty="0">
                  <a:latin typeface="Nunito" pitchFamily="2" charset="0"/>
                  <a:cs typeface="Times New Roman" panose="02020603050405020304" pitchFamily="18" charset="0"/>
                </a:rPr>
                <a:t>Diagram</a:t>
              </a:r>
            </a:p>
          </p:txBody>
        </p:sp>
        <p:cxnSp>
          <p:nvCxnSpPr>
            <p:cNvPr id="20" name="Straight Connector 19">
              <a:extLst>
                <a:ext uri="{FF2B5EF4-FFF2-40B4-BE49-F238E27FC236}">
                  <a16:creationId xmlns:a16="http://schemas.microsoft.com/office/drawing/2014/main" id="{42BF60DA-5ABF-1064-F6B2-54513F561810}"/>
                </a:ext>
              </a:extLst>
            </p:cNvPr>
            <p:cNvCxnSpPr>
              <a:stCxn id="9" idx="1"/>
            </p:cNvCxnSpPr>
            <p:nvPr/>
          </p:nvCxnSpPr>
          <p:spPr>
            <a:xfrm>
              <a:off x="1666407" y="2730708"/>
              <a:ext cx="0" cy="2610394"/>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B2C97F58-3129-5D51-7309-8B161C93F41F}"/>
                </a:ext>
              </a:extLst>
            </p:cNvPr>
            <p:cNvCxnSpPr>
              <a:stCxn id="10" idx="3"/>
            </p:cNvCxnSpPr>
            <p:nvPr/>
          </p:nvCxnSpPr>
          <p:spPr>
            <a:xfrm>
              <a:off x="10525595" y="2730708"/>
              <a:ext cx="0" cy="2973296"/>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7359037-DF5F-7ECC-317D-ADDA5F85EC11}"/>
                </a:ext>
              </a:extLst>
            </p:cNvPr>
            <p:cNvCxnSpPr>
              <a:endCxn id="11" idx="1"/>
            </p:cNvCxnSpPr>
            <p:nvPr/>
          </p:nvCxnSpPr>
          <p:spPr>
            <a:xfrm>
              <a:off x="1666407" y="3515895"/>
              <a:ext cx="842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F05ADEA-F0EC-291F-616C-30A7202718F6}"/>
                </a:ext>
              </a:extLst>
            </p:cNvPr>
            <p:cNvCxnSpPr/>
            <p:nvPr/>
          </p:nvCxnSpPr>
          <p:spPr>
            <a:xfrm>
              <a:off x="1657887" y="4092064"/>
              <a:ext cx="842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73502D8-8B3F-E1FC-96A3-8ECCC859748D}"/>
                </a:ext>
              </a:extLst>
            </p:cNvPr>
            <p:cNvCxnSpPr/>
            <p:nvPr/>
          </p:nvCxnSpPr>
          <p:spPr>
            <a:xfrm>
              <a:off x="1657887" y="4667138"/>
              <a:ext cx="842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FD71006-4CE1-5194-18DA-1E77EE5D1181}"/>
                </a:ext>
              </a:extLst>
            </p:cNvPr>
            <p:cNvCxnSpPr/>
            <p:nvPr/>
          </p:nvCxnSpPr>
          <p:spPr>
            <a:xfrm>
              <a:off x="1666407" y="5341102"/>
              <a:ext cx="84239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37D271B-3926-E358-55AE-253791D26B19}"/>
                </a:ext>
              </a:extLst>
            </p:cNvPr>
            <p:cNvCxnSpPr>
              <a:cxnSpLocks/>
            </p:cNvCxnSpPr>
            <p:nvPr/>
          </p:nvCxnSpPr>
          <p:spPr>
            <a:xfrm flipH="1">
              <a:off x="9678650" y="3429000"/>
              <a:ext cx="846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712F5C55-9A02-B28C-27EA-55D608FA0762}"/>
                </a:ext>
              </a:extLst>
            </p:cNvPr>
            <p:cNvCxnSpPr>
              <a:cxnSpLocks/>
            </p:cNvCxnSpPr>
            <p:nvPr/>
          </p:nvCxnSpPr>
          <p:spPr>
            <a:xfrm flipH="1">
              <a:off x="9678649" y="4035905"/>
              <a:ext cx="846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E2EA45F-081C-1185-1DD4-5602D3B35F58}"/>
                </a:ext>
              </a:extLst>
            </p:cNvPr>
            <p:cNvCxnSpPr>
              <a:cxnSpLocks/>
            </p:cNvCxnSpPr>
            <p:nvPr/>
          </p:nvCxnSpPr>
          <p:spPr>
            <a:xfrm flipH="1">
              <a:off x="9678649" y="4566502"/>
              <a:ext cx="846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77F5C1E-E529-7595-B3E5-96F599EC29EE}"/>
                </a:ext>
              </a:extLst>
            </p:cNvPr>
            <p:cNvCxnSpPr>
              <a:cxnSpLocks/>
            </p:cNvCxnSpPr>
            <p:nvPr/>
          </p:nvCxnSpPr>
          <p:spPr>
            <a:xfrm flipH="1">
              <a:off x="9678648" y="5135253"/>
              <a:ext cx="846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36C4852-F8C3-C4E0-1B56-0C9E0111EDFB}"/>
                </a:ext>
              </a:extLst>
            </p:cNvPr>
            <p:cNvCxnSpPr>
              <a:cxnSpLocks/>
            </p:cNvCxnSpPr>
            <p:nvPr/>
          </p:nvCxnSpPr>
          <p:spPr>
            <a:xfrm flipH="1">
              <a:off x="9678648" y="5704004"/>
              <a:ext cx="84694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5E177117-C262-017D-1195-883982A2A389}"/>
                </a:ext>
              </a:extLst>
            </p:cNvPr>
            <p:cNvCxnSpPr>
              <a:stCxn id="9" idx="0"/>
              <a:endCxn id="8" idx="1"/>
            </p:cNvCxnSpPr>
            <p:nvPr/>
          </p:nvCxnSpPr>
          <p:spPr>
            <a:xfrm rot="5400000" flipH="1" flipV="1">
              <a:off x="3666317" y="893138"/>
              <a:ext cx="429773" cy="2735703"/>
            </a:xfrm>
            <a:prstGeom prst="bentConnector2">
              <a:avLst/>
            </a:prstGeom>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09868F8F-DC8D-7E0F-7402-DCBB48FD5022}"/>
                </a:ext>
              </a:extLst>
            </p:cNvPr>
            <p:cNvCxnSpPr>
              <a:cxnSpLocks/>
              <a:stCxn id="8" idx="3"/>
              <a:endCxn id="10" idx="0"/>
            </p:cNvCxnSpPr>
            <p:nvPr/>
          </p:nvCxnSpPr>
          <p:spPr>
            <a:xfrm>
              <a:off x="6942944" y="2046102"/>
              <a:ext cx="2735707" cy="429773"/>
            </a:xfrm>
            <a:prstGeom prst="bentConnector2">
              <a:avLst/>
            </a:prstGeom>
          </p:spPr>
          <p:style>
            <a:lnRef idx="1">
              <a:schemeClr val="dk1"/>
            </a:lnRef>
            <a:fillRef idx="0">
              <a:schemeClr val="dk1"/>
            </a:fillRef>
            <a:effectRef idx="0">
              <a:schemeClr val="dk1"/>
            </a:effectRef>
            <a:fontRef idx="minor">
              <a:schemeClr val="tx1"/>
            </a:fontRef>
          </p:style>
        </p:cxnSp>
      </p:grpSp>
      <p:sp>
        <p:nvSpPr>
          <p:cNvPr id="33" name="Footer Placeholder 32">
            <a:extLst>
              <a:ext uri="{FF2B5EF4-FFF2-40B4-BE49-F238E27FC236}">
                <a16:creationId xmlns:a16="http://schemas.microsoft.com/office/drawing/2014/main" id="{963AF69E-C4B5-5335-5F79-1D4E5C5A9890}"/>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271518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D985F-29AD-0CCB-9403-C6936020E120}"/>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D2DE93CC-E466-8CFC-CBF2-7A0914EA427F}"/>
              </a:ext>
            </a:extLst>
          </p:cNvPr>
          <p:cNvSpPr>
            <a:spLocks noGrp="1"/>
          </p:cNvSpPr>
          <p:nvPr>
            <p:ph idx="1"/>
          </p:nvPr>
        </p:nvSpPr>
        <p:spPr/>
        <p:txBody>
          <a:bodyPr>
            <a:noAutofit/>
          </a:bodyPr>
          <a:lstStyle/>
          <a:p>
            <a:r>
              <a:rPr lang="en-US" u="sng" dirty="0"/>
              <a:t>Use case diagram</a:t>
            </a:r>
            <a:r>
              <a:rPr lang="en-US" dirty="0"/>
              <a:t>: shows a set of use cases, and how actors can use them </a:t>
            </a:r>
          </a:p>
          <a:p>
            <a:r>
              <a:rPr lang="en-US" u="sng" dirty="0"/>
              <a:t>Class diagram</a:t>
            </a:r>
            <a:r>
              <a:rPr lang="en-US" dirty="0"/>
              <a:t>: describe the structure of the system, divided into classes with different connections and relationships </a:t>
            </a:r>
          </a:p>
          <a:p>
            <a:r>
              <a:rPr lang="en-US" u="sng" dirty="0"/>
              <a:t>Sequence diagram</a:t>
            </a:r>
            <a:r>
              <a:rPr lang="en-US" dirty="0"/>
              <a:t>: shows the interaction between a set of objects, through the messages that may be dispatched between them </a:t>
            </a:r>
          </a:p>
          <a:p>
            <a:r>
              <a:rPr lang="en-US" u="sng" dirty="0"/>
              <a:t>State chart diagram</a:t>
            </a:r>
            <a:r>
              <a:rPr lang="en-US" dirty="0"/>
              <a:t>: state machines, consisting of states, transitions, events, and activities </a:t>
            </a:r>
          </a:p>
          <a:p>
            <a:r>
              <a:rPr lang="en-US" u="sng" dirty="0"/>
              <a:t>Activity diagram</a:t>
            </a:r>
            <a:r>
              <a:rPr lang="en-US" dirty="0"/>
              <a:t>: shows the flow through a program from a defined start point to an endpoint </a:t>
            </a:r>
          </a:p>
          <a:p>
            <a:r>
              <a:rPr lang="en-US" u="sng" dirty="0"/>
              <a:t>Object diagram</a:t>
            </a:r>
            <a:r>
              <a:rPr lang="en-US" dirty="0"/>
              <a:t>: a set of objects and their relationships, this is a snapshot of instances of the things found in the class diagrams </a:t>
            </a:r>
          </a:p>
        </p:txBody>
      </p:sp>
      <p:sp>
        <p:nvSpPr>
          <p:cNvPr id="4" name="Date Placeholder 3">
            <a:extLst>
              <a:ext uri="{FF2B5EF4-FFF2-40B4-BE49-F238E27FC236}">
                <a16:creationId xmlns:a16="http://schemas.microsoft.com/office/drawing/2014/main" id="{FF94FEB7-886E-9769-E0BD-42A89667C878}"/>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C81756B4-8FF2-1281-6A22-BB0C6A502DED}"/>
              </a:ext>
            </a:extLst>
          </p:cNvPr>
          <p:cNvSpPr>
            <a:spLocks noGrp="1"/>
          </p:cNvSpPr>
          <p:nvPr>
            <p:ph type="sldNum" sz="quarter" idx="12"/>
          </p:nvPr>
        </p:nvSpPr>
        <p:spPr/>
        <p:txBody>
          <a:bodyPr/>
          <a:lstStyle/>
          <a:p>
            <a:fld id="{3A4F6043-7A67-491B-98BC-F933DED7226D}" type="slidenum">
              <a:rPr lang="en-US" smtClean="0"/>
              <a:pPr/>
              <a:t>36</a:t>
            </a:fld>
            <a:endParaRPr lang="en-US" dirty="0"/>
          </a:p>
        </p:txBody>
      </p:sp>
      <p:sp>
        <p:nvSpPr>
          <p:cNvPr id="8" name="Footer Placeholder 7">
            <a:extLst>
              <a:ext uri="{FF2B5EF4-FFF2-40B4-BE49-F238E27FC236}">
                <a16:creationId xmlns:a16="http://schemas.microsoft.com/office/drawing/2014/main" id="{ACDB43D4-29B2-CF98-8E23-666E96739253}"/>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787324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AF2E-F667-8710-C2AE-5436B4F80A0A}"/>
              </a:ext>
            </a:extLst>
          </p:cNvPr>
          <p:cNvSpPr>
            <a:spLocks noGrp="1"/>
          </p:cNvSpPr>
          <p:nvPr>
            <p:ph type="title"/>
          </p:nvPr>
        </p:nvSpPr>
        <p:spPr/>
        <p:txBody>
          <a:bodyPr/>
          <a:lstStyle/>
          <a:p>
            <a:r>
              <a:rPr lang="en-US" dirty="0"/>
              <a:t>UML Diagrams</a:t>
            </a:r>
          </a:p>
        </p:txBody>
      </p:sp>
      <p:sp>
        <p:nvSpPr>
          <p:cNvPr id="3" name="Content Placeholder 2">
            <a:extLst>
              <a:ext uri="{FF2B5EF4-FFF2-40B4-BE49-F238E27FC236}">
                <a16:creationId xmlns:a16="http://schemas.microsoft.com/office/drawing/2014/main" id="{2EBCB1F8-8A8D-7901-9E57-9055BDFDD185}"/>
              </a:ext>
            </a:extLst>
          </p:cNvPr>
          <p:cNvSpPr>
            <a:spLocks noGrp="1"/>
          </p:cNvSpPr>
          <p:nvPr>
            <p:ph idx="1"/>
          </p:nvPr>
        </p:nvSpPr>
        <p:spPr/>
        <p:txBody>
          <a:bodyPr/>
          <a:lstStyle/>
          <a:p>
            <a:r>
              <a:rPr lang="en-US" u="sng" dirty="0"/>
              <a:t>Collaboration diagram:</a:t>
            </a:r>
            <a:r>
              <a:rPr lang="en-US" dirty="0"/>
              <a:t> collaboration diagrams emphasize the structural ordering of objects that send and receive messages. </a:t>
            </a:r>
          </a:p>
          <a:p>
            <a:r>
              <a:rPr lang="en-US" u="sng" dirty="0"/>
              <a:t>Component diagram:</a:t>
            </a:r>
            <a:r>
              <a:rPr lang="en-US" dirty="0"/>
              <a:t> show organizations and dependencies among a set of components. These diagrams address the static implementation view of the system. </a:t>
            </a:r>
          </a:p>
          <a:p>
            <a:r>
              <a:rPr lang="en-US" u="sng" dirty="0"/>
              <a:t>Deployment diagram:</a:t>
            </a:r>
            <a:r>
              <a:rPr lang="en-US" dirty="0"/>
              <a:t> show the configuration of run-time processing nodes and components that live on them. </a:t>
            </a:r>
          </a:p>
        </p:txBody>
      </p:sp>
      <p:sp>
        <p:nvSpPr>
          <p:cNvPr id="4" name="Date Placeholder 3">
            <a:extLst>
              <a:ext uri="{FF2B5EF4-FFF2-40B4-BE49-F238E27FC236}">
                <a16:creationId xmlns:a16="http://schemas.microsoft.com/office/drawing/2014/main" id="{D8E9B0C5-38F4-3E39-5B57-B05660BAA6B6}"/>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6369FA1D-9BD1-5429-C4A8-A36E2299050E}"/>
              </a:ext>
            </a:extLst>
          </p:cNvPr>
          <p:cNvSpPr>
            <a:spLocks noGrp="1"/>
          </p:cNvSpPr>
          <p:nvPr>
            <p:ph type="sldNum" sz="quarter" idx="12"/>
          </p:nvPr>
        </p:nvSpPr>
        <p:spPr/>
        <p:txBody>
          <a:bodyPr/>
          <a:lstStyle/>
          <a:p>
            <a:fld id="{3A4F6043-7A67-491B-98BC-F933DED7226D}" type="slidenum">
              <a:rPr lang="en-US" smtClean="0"/>
              <a:pPr/>
              <a:t>37</a:t>
            </a:fld>
            <a:endParaRPr lang="en-US" dirty="0"/>
          </a:p>
        </p:txBody>
      </p:sp>
      <p:sp>
        <p:nvSpPr>
          <p:cNvPr id="8" name="Footer Placeholder 7">
            <a:extLst>
              <a:ext uri="{FF2B5EF4-FFF2-40B4-BE49-F238E27FC236}">
                <a16:creationId xmlns:a16="http://schemas.microsoft.com/office/drawing/2014/main" id="{2230D6C0-4961-58A4-3383-894E5315A7F1}"/>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28448851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BDE4431-6A44-3867-A4A9-802D44A0CC70}"/>
              </a:ext>
            </a:extLst>
          </p:cNvPr>
          <p:cNvSpPr>
            <a:spLocks noGrp="1"/>
          </p:cNvSpPr>
          <p:nvPr>
            <p:ph type="dt" sz="half" idx="4294967295"/>
          </p:nvPr>
        </p:nvSpPr>
        <p:spPr>
          <a:xfrm>
            <a:off x="420624" y="6217920"/>
            <a:ext cx="2743200" cy="640080"/>
          </a:xfrm>
        </p:spPr>
        <p:txBody>
          <a:bodyPr/>
          <a:lstStyle/>
          <a:p>
            <a:r>
              <a:rPr lang="en-US"/>
              <a:t>02/01/2024</a:t>
            </a:r>
            <a:endParaRPr lang="en-US" dirty="0"/>
          </a:p>
        </p:txBody>
      </p:sp>
      <p:sp>
        <p:nvSpPr>
          <p:cNvPr id="5" name="Slide Number Placeholder 4">
            <a:extLst>
              <a:ext uri="{FF2B5EF4-FFF2-40B4-BE49-F238E27FC236}">
                <a16:creationId xmlns:a16="http://schemas.microsoft.com/office/drawing/2014/main" id="{5146BC87-8D6E-CA21-A072-12D57902B45D}"/>
              </a:ext>
            </a:extLst>
          </p:cNvPr>
          <p:cNvSpPr>
            <a:spLocks noGrp="1"/>
          </p:cNvSpPr>
          <p:nvPr>
            <p:ph type="sldNum" sz="quarter" idx="12"/>
          </p:nvPr>
        </p:nvSpPr>
        <p:spPr/>
        <p:txBody>
          <a:bodyPr/>
          <a:lstStyle/>
          <a:p>
            <a:fld id="{3A4F6043-7A67-491B-98BC-F933DED7226D}" type="slidenum">
              <a:rPr lang="en-US" smtClean="0"/>
              <a:pPr/>
              <a:t>38</a:t>
            </a:fld>
            <a:endParaRPr lang="en-US" dirty="0"/>
          </a:p>
        </p:txBody>
      </p:sp>
      <p:sp>
        <p:nvSpPr>
          <p:cNvPr id="7" name="Footer Placeholder 6">
            <a:extLst>
              <a:ext uri="{FF2B5EF4-FFF2-40B4-BE49-F238E27FC236}">
                <a16:creationId xmlns:a16="http://schemas.microsoft.com/office/drawing/2014/main" id="{51161853-332B-995A-B5E5-FB469F7849BB}"/>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3651231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A53E-1B06-FE76-0FA7-0C04597F26BB}"/>
              </a:ext>
            </a:extLst>
          </p:cNvPr>
          <p:cNvSpPr>
            <a:spLocks noGrp="1"/>
          </p:cNvSpPr>
          <p:nvPr>
            <p:ph type="ctrTitle"/>
          </p:nvPr>
        </p:nvSpPr>
        <p:spPr/>
        <p:txBody>
          <a:bodyPr/>
          <a:lstStyle/>
          <a:p>
            <a:r>
              <a:rPr lang="en-US" dirty="0"/>
              <a:t>PREVIEW FOR LECTURE 6</a:t>
            </a:r>
          </a:p>
        </p:txBody>
      </p:sp>
      <p:sp>
        <p:nvSpPr>
          <p:cNvPr id="3" name="Subtitle 2">
            <a:extLst>
              <a:ext uri="{FF2B5EF4-FFF2-40B4-BE49-F238E27FC236}">
                <a16:creationId xmlns:a16="http://schemas.microsoft.com/office/drawing/2014/main" id="{182A40D0-694D-C392-9A3C-DF63420605A3}"/>
              </a:ext>
            </a:extLst>
          </p:cNvPr>
          <p:cNvSpPr>
            <a:spLocks noGrp="1"/>
          </p:cNvSpPr>
          <p:nvPr>
            <p:ph type="subTitle" idx="1"/>
          </p:nvPr>
        </p:nvSpPr>
        <p:spPr/>
        <p:txBody>
          <a:bodyPr>
            <a:normAutofit/>
          </a:bodyPr>
          <a:lstStyle/>
          <a:p>
            <a:r>
              <a:rPr lang="en-US" sz="3200" dirty="0"/>
              <a:t>REPRESENTATION OF SYSTEM BEHAVIOR</a:t>
            </a:r>
          </a:p>
          <a:p>
            <a:r>
              <a:rPr lang="en-US" sz="3200" dirty="0"/>
              <a:t>SYSTEM SEQUENCE DIAGRAM</a:t>
            </a:r>
          </a:p>
          <a:p>
            <a:endParaRPr lang="en-US" sz="3200" dirty="0"/>
          </a:p>
        </p:txBody>
      </p:sp>
      <p:sp>
        <p:nvSpPr>
          <p:cNvPr id="4" name="Date Placeholder 3">
            <a:extLst>
              <a:ext uri="{FF2B5EF4-FFF2-40B4-BE49-F238E27FC236}">
                <a16:creationId xmlns:a16="http://schemas.microsoft.com/office/drawing/2014/main" id="{7BFB7FBD-F00A-C4AA-5C4B-F866570AB845}"/>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6" name="Slide Number Placeholder 5">
            <a:extLst>
              <a:ext uri="{FF2B5EF4-FFF2-40B4-BE49-F238E27FC236}">
                <a16:creationId xmlns:a16="http://schemas.microsoft.com/office/drawing/2014/main" id="{801550B6-465A-F790-8AF2-48B3EA016225}"/>
              </a:ext>
            </a:extLst>
          </p:cNvPr>
          <p:cNvSpPr>
            <a:spLocks noGrp="1"/>
          </p:cNvSpPr>
          <p:nvPr>
            <p:ph type="sldNum" sz="quarter" idx="12"/>
          </p:nvPr>
        </p:nvSpPr>
        <p:spPr/>
        <p:txBody>
          <a:bodyPr/>
          <a:lstStyle/>
          <a:p>
            <a:fld id="{3A4F6043-7A67-491B-98BC-F933DED7226D}" type="slidenum">
              <a:rPr lang="en-US" smtClean="0"/>
              <a:t>39</a:t>
            </a:fld>
            <a:endParaRPr lang="en-US" dirty="0"/>
          </a:p>
        </p:txBody>
      </p:sp>
      <p:sp>
        <p:nvSpPr>
          <p:cNvPr id="8" name="Footer Placeholder 7">
            <a:extLst>
              <a:ext uri="{FF2B5EF4-FFF2-40B4-BE49-F238E27FC236}">
                <a16:creationId xmlns:a16="http://schemas.microsoft.com/office/drawing/2014/main" id="{2EAD3DC0-C551-223E-D9E9-374AC1F3450F}"/>
              </a:ext>
            </a:extLst>
          </p:cNvPr>
          <p:cNvSpPr>
            <a:spLocks noGrp="1"/>
          </p:cNvSpPr>
          <p:nvPr>
            <p:ph type="ftr" sz="quarter" idx="3"/>
          </p:nvPr>
        </p:nvSpPr>
        <p:spPr/>
        <p:txBody>
          <a:bodyPr/>
          <a:lstStyle/>
          <a:p>
            <a:r>
              <a:rPr lang="en-US"/>
              <a:t>Object Oriented Fundamentals| Lecture 5</a:t>
            </a:r>
            <a:endParaRPr lang="en-US" dirty="0"/>
          </a:p>
        </p:txBody>
      </p:sp>
    </p:spTree>
    <p:extLst>
      <p:ext uri="{BB962C8B-B14F-4D97-AF65-F5344CB8AC3E}">
        <p14:creationId xmlns:p14="http://schemas.microsoft.com/office/powerpoint/2010/main" val="63364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63E5B-3424-580F-5E25-13B8CF886BC7}"/>
              </a:ext>
            </a:extLst>
          </p:cNvPr>
          <p:cNvSpPr>
            <a:spLocks noGrp="1"/>
          </p:cNvSpPr>
          <p:nvPr>
            <p:ph type="title"/>
          </p:nvPr>
        </p:nvSpPr>
        <p:spPr>
          <a:xfrm>
            <a:off x="420624" y="365125"/>
            <a:ext cx="10809352" cy="1120775"/>
          </a:xfrm>
        </p:spPr>
        <p:txBody>
          <a:bodyPr/>
          <a:lstStyle/>
          <a:p>
            <a:r>
              <a:rPr lang="en-US" dirty="0"/>
              <a:t>USE CASE</a:t>
            </a:r>
          </a:p>
        </p:txBody>
      </p:sp>
      <p:pic>
        <p:nvPicPr>
          <p:cNvPr id="7" name="Content Placeholder 7" descr="Diagram of a bank&#10;&#10;Description automatically generated">
            <a:extLst>
              <a:ext uri="{FF2B5EF4-FFF2-40B4-BE49-F238E27FC236}">
                <a16:creationId xmlns:a16="http://schemas.microsoft.com/office/drawing/2014/main" id="{4E032DE8-D056-933D-85CB-621CA0F21DC9}"/>
              </a:ext>
            </a:extLst>
          </p:cNvPr>
          <p:cNvPicPr>
            <a:picLocks noGrp="1" noChangeAspect="1"/>
          </p:cNvPicPr>
          <p:nvPr>
            <p:ph idx="1"/>
          </p:nvPr>
        </p:nvPicPr>
        <p:blipFill>
          <a:blip r:embed="rId2"/>
          <a:stretch>
            <a:fillRect/>
          </a:stretch>
        </p:blipFill>
        <p:spPr>
          <a:xfrm>
            <a:off x="4960934" y="539757"/>
            <a:ext cx="6405566" cy="5487436"/>
          </a:xfrm>
        </p:spPr>
      </p:pic>
      <p:sp>
        <p:nvSpPr>
          <p:cNvPr id="6" name="Slide Number Placeholder 5">
            <a:extLst>
              <a:ext uri="{FF2B5EF4-FFF2-40B4-BE49-F238E27FC236}">
                <a16:creationId xmlns:a16="http://schemas.microsoft.com/office/drawing/2014/main" id="{2B9E9F67-3ADA-1236-2A6F-D0FDECA85C7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4" name="Date Placeholder 3">
            <a:extLst>
              <a:ext uri="{FF2B5EF4-FFF2-40B4-BE49-F238E27FC236}">
                <a16:creationId xmlns:a16="http://schemas.microsoft.com/office/drawing/2014/main" id="{6629B88F-D0C8-CEC4-5080-A908AFDA6F02}"/>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9" name="Footer Placeholder 8">
            <a:extLst>
              <a:ext uri="{FF2B5EF4-FFF2-40B4-BE49-F238E27FC236}">
                <a16:creationId xmlns:a16="http://schemas.microsoft.com/office/drawing/2014/main" id="{F8EC02FA-86F1-6863-CCDA-41D3160F4DD1}"/>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
        <p:nvSpPr>
          <p:cNvPr id="8" name="TextBox 7">
            <a:extLst>
              <a:ext uri="{FF2B5EF4-FFF2-40B4-BE49-F238E27FC236}">
                <a16:creationId xmlns:a16="http://schemas.microsoft.com/office/drawing/2014/main" id="{2B83ACA1-F8B0-0866-C65C-C6E6CE43BDF9}"/>
              </a:ext>
            </a:extLst>
          </p:cNvPr>
          <p:cNvSpPr txBox="1"/>
          <p:nvPr/>
        </p:nvSpPr>
        <p:spPr>
          <a:xfrm>
            <a:off x="10491450" y="3134533"/>
            <a:ext cx="1354602" cy="923330"/>
          </a:xfrm>
          <a:prstGeom prst="rect">
            <a:avLst/>
          </a:prstGeom>
          <a:solidFill>
            <a:schemeClr val="bg1"/>
          </a:solidFill>
          <a:ln>
            <a:solidFill>
              <a:schemeClr val="tx1"/>
            </a:solidFill>
          </a:ln>
        </p:spPr>
        <p:txBody>
          <a:bodyPr wrap="none" rtlCol="0">
            <a:spAutoFit/>
          </a:bodyPr>
          <a:lstStyle/>
          <a:p>
            <a:endParaRPr lang="en-US" b="1" dirty="0"/>
          </a:p>
          <a:p>
            <a:r>
              <a:rPr lang="en-US" b="1" dirty="0"/>
              <a:t>&lt;&lt;BANK&gt;&gt;</a:t>
            </a:r>
          </a:p>
          <a:p>
            <a:endParaRPr lang="en-US" b="1" dirty="0"/>
          </a:p>
        </p:txBody>
      </p:sp>
    </p:spTree>
    <p:extLst>
      <p:ext uri="{BB962C8B-B14F-4D97-AF65-F5344CB8AC3E}">
        <p14:creationId xmlns:p14="http://schemas.microsoft.com/office/powerpoint/2010/main" val="3877737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Purpose: List top level use cases for e-Library online public access catalog.</a:t>
            </a:r>
          </a:p>
          <a:p>
            <a:endParaRPr lang="en-US" dirty="0"/>
          </a:p>
          <a:p>
            <a:r>
              <a:rPr lang="en-US" dirty="0"/>
              <a:t>Summary: Patrons of a library can search library catalog online to locate various resources - books, periodicals, audio and visual materials, or other items under control of the library. Patrons may reserve or renew item, provide feedback, and manage their account.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897651D1-663E-4CBE-33C2-35D9E1F3EF1F}"/>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773862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diagram of a computer&#10;&#10;Description automatically generated">
            <a:extLst>
              <a:ext uri="{FF2B5EF4-FFF2-40B4-BE49-F238E27FC236}">
                <a16:creationId xmlns:a16="http://schemas.microsoft.com/office/drawing/2014/main" id="{58D9BF14-BD2F-0E03-7218-D0F06DDFD2CF}"/>
              </a:ext>
            </a:extLst>
          </p:cNvPr>
          <p:cNvPicPr>
            <a:picLocks noGrp="1" noChangeAspect="1"/>
          </p:cNvPicPr>
          <p:nvPr>
            <p:ph idx="1"/>
          </p:nvPr>
        </p:nvPicPr>
        <p:blipFill>
          <a:blip r:embed="rId3"/>
          <a:stretch>
            <a:fillRect/>
          </a:stretch>
        </p:blipFill>
        <p:spPr>
          <a:xfrm>
            <a:off x="2079907" y="740454"/>
            <a:ext cx="8032186" cy="5377092"/>
          </a:xfrm>
        </p:spPr>
      </p:pic>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9" name="Footer Placeholder 8">
            <a:extLst>
              <a:ext uri="{FF2B5EF4-FFF2-40B4-BE49-F238E27FC236}">
                <a16:creationId xmlns:a16="http://schemas.microsoft.com/office/drawing/2014/main" id="{0D746FF8-FE7A-A67A-C1B2-F3A7023C3165}"/>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
        <p:nvSpPr>
          <p:cNvPr id="3" name="TextBox 2">
            <a:extLst>
              <a:ext uri="{FF2B5EF4-FFF2-40B4-BE49-F238E27FC236}">
                <a16:creationId xmlns:a16="http://schemas.microsoft.com/office/drawing/2014/main" id="{1947A655-AAC8-B86A-72C0-1774D81D4E4B}"/>
              </a:ext>
            </a:extLst>
          </p:cNvPr>
          <p:cNvSpPr txBox="1"/>
          <p:nvPr/>
        </p:nvSpPr>
        <p:spPr>
          <a:xfrm>
            <a:off x="1929802" y="4014060"/>
            <a:ext cx="1234086" cy="369332"/>
          </a:xfrm>
          <a:prstGeom prst="rect">
            <a:avLst/>
          </a:prstGeom>
          <a:solidFill>
            <a:schemeClr val="bg1"/>
          </a:solidFill>
          <a:ln>
            <a:solidFill>
              <a:schemeClr val="bg1"/>
            </a:solidFill>
          </a:ln>
        </p:spPr>
        <p:txBody>
          <a:bodyPr wrap="square" rtlCol="0">
            <a:spAutoFit/>
          </a:bodyPr>
          <a:lstStyle/>
          <a:p>
            <a:r>
              <a:rPr lang="en-US" b="1" dirty="0">
                <a:latin typeface="Nunito" pitchFamily="2" charset="0"/>
              </a:rPr>
              <a:t>Student</a:t>
            </a:r>
          </a:p>
        </p:txBody>
      </p:sp>
    </p:spTree>
    <p:extLst>
      <p:ext uri="{BB962C8B-B14F-4D97-AF65-F5344CB8AC3E}">
        <p14:creationId xmlns:p14="http://schemas.microsoft.com/office/powerpoint/2010/main" val="3522717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Purpose: Website management or administration UML use case diagrams example.</a:t>
            </a:r>
          </a:p>
          <a:p>
            <a:endParaRPr lang="en-US" dirty="0"/>
          </a:p>
          <a:p>
            <a:r>
              <a:rPr lang="en-US" dirty="0"/>
              <a:t>Summary: Website Administrator actor could manage user groups, users, user sessions, and logs. Help Desk staff uses a subset of functions available to the Website Administrator.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C80E73B9-4216-9D10-472C-16B509A5C757}"/>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779132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4" name="Footer Placeholder 3">
            <a:extLst>
              <a:ext uri="{FF2B5EF4-FFF2-40B4-BE49-F238E27FC236}">
                <a16:creationId xmlns:a16="http://schemas.microsoft.com/office/drawing/2014/main" id="{29F2099F-476D-4937-243E-20770AF47358}"/>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pic>
        <p:nvPicPr>
          <p:cNvPr id="10" name="Picture 9" descr="A diagram of a website&#10;&#10;Description automatically generated">
            <a:extLst>
              <a:ext uri="{FF2B5EF4-FFF2-40B4-BE49-F238E27FC236}">
                <a16:creationId xmlns:a16="http://schemas.microsoft.com/office/drawing/2014/main" id="{400C1E83-85D5-5AA1-6DC2-027793913E8A}"/>
              </a:ext>
            </a:extLst>
          </p:cNvPr>
          <p:cNvPicPr>
            <a:picLocks noChangeAspect="1"/>
          </p:cNvPicPr>
          <p:nvPr/>
        </p:nvPicPr>
        <p:blipFill>
          <a:blip r:embed="rId3"/>
          <a:stretch>
            <a:fillRect/>
          </a:stretch>
        </p:blipFill>
        <p:spPr>
          <a:xfrm>
            <a:off x="4923294" y="260511"/>
            <a:ext cx="5600056" cy="5902760"/>
          </a:xfrm>
          <a:prstGeom prst="rect">
            <a:avLst/>
          </a:prstGeom>
        </p:spPr>
      </p:pic>
    </p:spTree>
    <p:extLst>
      <p:ext uri="{BB962C8B-B14F-4D97-AF65-F5344CB8AC3E}">
        <p14:creationId xmlns:p14="http://schemas.microsoft.com/office/powerpoint/2010/main" val="1995466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Suppose we want to develop software for an alarm clock.</a:t>
            </a:r>
          </a:p>
          <a:p>
            <a:r>
              <a:rPr lang="en-US" dirty="0"/>
              <a:t>The clock shows the time of day. Using buttons, the user can set the hours and minutes fields individually and choose between 12 and 24-hour display.</a:t>
            </a:r>
          </a:p>
          <a:p>
            <a:r>
              <a:rPr lang="en-US" dirty="0"/>
              <a:t>It is possible to set one or two alarms. When an alarm fires, it will sound some noise. The user can turn it off or choose to ’snooze’. If the user does not respond at all, the alarm will turn off itself after 2 minutes. ’Snoozing’ means to turn off the sound, but the alarm will fire again after some minutes of delay. This ’snoozing time’ is pre-adjustable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02/01/2024</a:t>
            </a:r>
            <a:endParaRPr lang="en-US" dirty="0"/>
          </a:p>
        </p:txBody>
      </p:sp>
      <p:sp>
        <p:nvSpPr>
          <p:cNvPr id="8" name="Footer Placeholder 7">
            <a:extLst>
              <a:ext uri="{FF2B5EF4-FFF2-40B4-BE49-F238E27FC236}">
                <a16:creationId xmlns:a16="http://schemas.microsoft.com/office/drawing/2014/main" id="{1217B1DB-7241-EE60-4EBE-C2635E2A506D}"/>
              </a:ext>
            </a:extLst>
          </p:cNvPr>
          <p:cNvSpPr>
            <a:spLocks noGrp="1"/>
          </p:cNvSpPr>
          <p:nvPr>
            <p:ph type="ftr" sz="quarter" idx="3"/>
          </p:nvPr>
        </p:nvSpPr>
        <p:spPr>
          <a:xfrm>
            <a:off x="3767328" y="6217920"/>
            <a:ext cx="7476934" cy="640080"/>
          </a:xfrm>
        </p:spPr>
        <p:txBody>
          <a:bodyPr/>
          <a:lstStyle/>
          <a:p>
            <a:r>
              <a:rPr lang="en-US"/>
              <a:t>Object Oriented Fundamentals| Lecture 5</a:t>
            </a:r>
            <a:endParaRPr lang="en-US" dirty="0"/>
          </a:p>
        </p:txBody>
      </p:sp>
    </p:spTree>
    <p:extLst>
      <p:ext uri="{BB962C8B-B14F-4D97-AF65-F5344CB8AC3E}">
        <p14:creationId xmlns:p14="http://schemas.microsoft.com/office/powerpoint/2010/main" val="1346063177"/>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89259C4-AC71-4849-BC68-7545A45536D3}">
  <ds:schemaRefs>
    <ds:schemaRef ds:uri="http://purl.org/dc/elements/1.1/"/>
    <ds:schemaRef ds:uri="http://schemas.microsoft.com/office/2006/metadata/properties"/>
    <ds:schemaRef ds:uri="http://purl.org/dc/terms/"/>
    <ds:schemaRef ds:uri="http://schemas.microsoft.com/sharepoint/v3"/>
    <ds:schemaRef ds:uri="230e9df3-be65-4c73-a93b-d1236ebd677e"/>
    <ds:schemaRef ds:uri="http://schemas.microsoft.com/office/2006/documentManagement/types"/>
    <ds:schemaRef ds:uri="http://schemas.openxmlformats.org/package/2006/metadata/core-properties"/>
    <ds:schemaRef ds:uri="16c05727-aa75-4e4a-9b5f-8a80a1165891"/>
    <ds:schemaRef ds:uri="http://www.w3.org/XML/1998/namespace"/>
    <ds:schemaRef ds:uri="http://schemas.microsoft.com/office/infopath/2007/PartnerControls"/>
    <ds:schemaRef ds:uri="71af3243-3dd4-4a8d-8c0d-dd76da1f02a5"/>
    <ds:schemaRef ds:uri="http://purl.org/dc/dcmitype/"/>
  </ds:schemaRefs>
</ds:datastoreItem>
</file>

<file path=customXml/itemProps3.xml><?xml version="1.0" encoding="utf-8"?>
<ds:datastoreItem xmlns:ds="http://schemas.openxmlformats.org/officeDocument/2006/customXml" ds:itemID="{2A4E27A5-29EC-44AC-A353-55638DDBC56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{8564645E-7104-4F4A-BD43-E4C797E7F3DF}tf67338807_win32</Template>
  <TotalTime>1911</TotalTime>
  <Words>2298</Words>
  <Application>Microsoft Office PowerPoint</Application>
  <PresentationFormat>Widescreen</PresentationFormat>
  <Paragraphs>333</Paragraphs>
  <Slides>39</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vt:lpstr>
      <vt:lpstr>Calibri</vt:lpstr>
      <vt:lpstr>Dante</vt:lpstr>
      <vt:lpstr>Helvetica Neue Medium</vt:lpstr>
      <vt:lpstr>Nunito</vt:lpstr>
      <vt:lpstr>Painting With Chocolate</vt:lpstr>
      <vt:lpstr>Rustic Story</vt:lpstr>
      <vt:lpstr>Times New Roman</vt:lpstr>
      <vt:lpstr>Wingdings 2</vt:lpstr>
      <vt:lpstr>OffsetVTI</vt:lpstr>
      <vt:lpstr>PowerPoint Presentation</vt:lpstr>
      <vt:lpstr>Lesson 1: Object Oriented Fundamentals (10hrs)</vt:lpstr>
      <vt:lpstr>USE CASE</vt:lpstr>
      <vt:lpstr>USE CASE</vt:lpstr>
      <vt:lpstr>USE CASE</vt:lpstr>
      <vt:lpstr>USE CASE</vt:lpstr>
      <vt:lpstr>USE CASE</vt:lpstr>
      <vt:lpstr>USE CASE</vt:lpstr>
      <vt:lpstr>USE CASE</vt:lpstr>
      <vt:lpstr>USE CASE</vt:lpstr>
      <vt:lpstr>USE CASE</vt:lpstr>
      <vt:lpstr>USE CASE</vt:lpstr>
      <vt:lpstr>USE CASE</vt:lpstr>
      <vt:lpstr>&lt;&lt;include&gt;&gt; relationship</vt:lpstr>
      <vt:lpstr>&lt;&lt;include&gt;&gt; relationship</vt:lpstr>
      <vt:lpstr>&lt;&lt;extend&gt;&gt; relationship</vt:lpstr>
      <vt:lpstr>&lt;&lt;extend&gt;&gt; relationship</vt:lpstr>
      <vt:lpstr>Key Points to Remember:</vt:lpstr>
      <vt:lpstr>Key Points to Remember:</vt:lpstr>
      <vt:lpstr>Practical</vt:lpstr>
      <vt:lpstr>Practical</vt:lpstr>
      <vt:lpstr>PowerPoint Presentation</vt:lpstr>
      <vt:lpstr>UML</vt:lpstr>
      <vt:lpstr>UML is a language for visualizing</vt:lpstr>
      <vt:lpstr>UML is a language for specifying</vt:lpstr>
      <vt:lpstr>UML is a language for constructing</vt:lpstr>
      <vt:lpstr>UML is a language for documenting</vt:lpstr>
      <vt:lpstr>UML – Unified Modeling Language</vt:lpstr>
      <vt:lpstr>UML – Unified Modeling Language</vt:lpstr>
      <vt:lpstr>UML – Unified Modeling Language</vt:lpstr>
      <vt:lpstr>UML Diagrams</vt:lpstr>
      <vt:lpstr>UML Diagrams</vt:lpstr>
      <vt:lpstr>UML Diagrams</vt:lpstr>
      <vt:lpstr>UML Diagrams</vt:lpstr>
      <vt:lpstr>UML Diagrams</vt:lpstr>
      <vt:lpstr>UML Diagrams</vt:lpstr>
      <vt:lpstr>UML Diagrams</vt:lpstr>
      <vt:lpstr>PowerPoint Presentation</vt:lpstr>
      <vt:lpstr>PREVIEW FOR LECTURE 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OOADUML</dc:title>
  <dc:creator>Shiva Kunwar</dc:creator>
  <cp:lastModifiedBy>Shiva Kunwar</cp:lastModifiedBy>
  <cp:revision>76</cp:revision>
  <dcterms:created xsi:type="dcterms:W3CDTF">2023-12-21T15:41:48Z</dcterms:created>
  <dcterms:modified xsi:type="dcterms:W3CDTF">2024-11-25T08:59:13Z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