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8" r:id="rId4"/>
  </p:sldMasterIdLst>
  <p:notesMasterIdLst>
    <p:notesMasterId r:id="rId49"/>
  </p:notesMasterIdLst>
  <p:sldIdLst>
    <p:sldId id="382" r:id="rId5"/>
    <p:sldId id="258" r:id="rId6"/>
    <p:sldId id="365" r:id="rId7"/>
    <p:sldId id="343" r:id="rId8"/>
    <p:sldId id="345" r:id="rId9"/>
    <p:sldId id="344" r:id="rId10"/>
    <p:sldId id="349" r:id="rId11"/>
    <p:sldId id="351" r:id="rId12"/>
    <p:sldId id="352" r:id="rId13"/>
    <p:sldId id="353" r:id="rId14"/>
    <p:sldId id="350" r:id="rId15"/>
    <p:sldId id="354" r:id="rId16"/>
    <p:sldId id="355" r:id="rId17"/>
    <p:sldId id="356" r:id="rId18"/>
    <p:sldId id="357" r:id="rId19"/>
    <p:sldId id="358" r:id="rId20"/>
    <p:sldId id="359" r:id="rId21"/>
    <p:sldId id="360" r:id="rId22"/>
    <p:sldId id="361" r:id="rId23"/>
    <p:sldId id="362" r:id="rId24"/>
    <p:sldId id="364" r:id="rId25"/>
    <p:sldId id="366" r:id="rId26"/>
    <p:sldId id="367" r:id="rId27"/>
    <p:sldId id="369" r:id="rId28"/>
    <p:sldId id="370" r:id="rId29"/>
    <p:sldId id="371" r:id="rId30"/>
    <p:sldId id="372" r:id="rId31"/>
    <p:sldId id="373" r:id="rId32"/>
    <p:sldId id="374" r:id="rId33"/>
    <p:sldId id="385" r:id="rId34"/>
    <p:sldId id="375" r:id="rId35"/>
    <p:sldId id="376" r:id="rId36"/>
    <p:sldId id="377" r:id="rId37"/>
    <p:sldId id="386" r:id="rId38"/>
    <p:sldId id="387" r:id="rId39"/>
    <p:sldId id="388" r:id="rId40"/>
    <p:sldId id="389" r:id="rId41"/>
    <p:sldId id="363" r:id="rId42"/>
    <p:sldId id="378" r:id="rId43"/>
    <p:sldId id="379" r:id="rId44"/>
    <p:sldId id="380" r:id="rId45"/>
    <p:sldId id="381" r:id="rId46"/>
    <p:sldId id="383" r:id="rId47"/>
    <p:sldId id="384"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902" autoAdjust="0"/>
  </p:normalViewPr>
  <p:slideViewPr>
    <p:cSldViewPr snapToGrid="0">
      <p:cViewPr varScale="1">
        <p:scale>
          <a:sx n="61" d="100"/>
          <a:sy n="61" d="100"/>
        </p:scale>
        <p:origin x="1020" y="66"/>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19575483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34586250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28336329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7507731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279534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3234000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0775445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4234403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594555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1183838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1850404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4083852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193565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35653115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156792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3534547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27597070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27</a:t>
            </a:fld>
            <a:endParaRPr lang="en-US" dirty="0"/>
          </a:p>
        </p:txBody>
      </p:sp>
    </p:spTree>
    <p:extLst>
      <p:ext uri="{BB962C8B-B14F-4D97-AF65-F5344CB8AC3E}">
        <p14:creationId xmlns:p14="http://schemas.microsoft.com/office/powerpoint/2010/main" val="5100889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28</a:t>
            </a:fld>
            <a:endParaRPr lang="en-US" dirty="0"/>
          </a:p>
        </p:txBody>
      </p:sp>
    </p:spTree>
    <p:extLst>
      <p:ext uri="{BB962C8B-B14F-4D97-AF65-F5344CB8AC3E}">
        <p14:creationId xmlns:p14="http://schemas.microsoft.com/office/powerpoint/2010/main" val="2771490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29</a:t>
            </a:fld>
            <a:endParaRPr lang="en-US" dirty="0"/>
          </a:p>
        </p:txBody>
      </p:sp>
    </p:spTree>
    <p:extLst>
      <p:ext uri="{BB962C8B-B14F-4D97-AF65-F5344CB8AC3E}">
        <p14:creationId xmlns:p14="http://schemas.microsoft.com/office/powerpoint/2010/main" val="1439845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30</a:t>
            </a:fld>
            <a:endParaRPr lang="en-US" dirty="0"/>
          </a:p>
        </p:txBody>
      </p:sp>
    </p:spTree>
    <p:extLst>
      <p:ext uri="{BB962C8B-B14F-4D97-AF65-F5344CB8AC3E}">
        <p14:creationId xmlns:p14="http://schemas.microsoft.com/office/powerpoint/2010/main" val="102378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20185134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31</a:t>
            </a:fld>
            <a:endParaRPr lang="en-US" dirty="0"/>
          </a:p>
        </p:txBody>
      </p:sp>
    </p:spTree>
    <p:extLst>
      <p:ext uri="{BB962C8B-B14F-4D97-AF65-F5344CB8AC3E}">
        <p14:creationId xmlns:p14="http://schemas.microsoft.com/office/powerpoint/2010/main" val="13309399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32</a:t>
            </a:fld>
            <a:endParaRPr lang="en-US" dirty="0"/>
          </a:p>
        </p:txBody>
      </p:sp>
    </p:spTree>
    <p:extLst>
      <p:ext uri="{BB962C8B-B14F-4D97-AF65-F5344CB8AC3E}">
        <p14:creationId xmlns:p14="http://schemas.microsoft.com/office/powerpoint/2010/main" val="6378664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33</a:t>
            </a:fld>
            <a:endParaRPr lang="en-US" dirty="0"/>
          </a:p>
        </p:txBody>
      </p:sp>
    </p:spTree>
    <p:extLst>
      <p:ext uri="{BB962C8B-B14F-4D97-AF65-F5344CB8AC3E}">
        <p14:creationId xmlns:p14="http://schemas.microsoft.com/office/powerpoint/2010/main" val="29588597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34</a:t>
            </a:fld>
            <a:endParaRPr lang="en-US" dirty="0"/>
          </a:p>
        </p:txBody>
      </p:sp>
    </p:spTree>
    <p:extLst>
      <p:ext uri="{BB962C8B-B14F-4D97-AF65-F5344CB8AC3E}">
        <p14:creationId xmlns:p14="http://schemas.microsoft.com/office/powerpoint/2010/main" val="13930644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35</a:t>
            </a:fld>
            <a:endParaRPr lang="en-US" dirty="0"/>
          </a:p>
        </p:txBody>
      </p:sp>
    </p:spTree>
    <p:extLst>
      <p:ext uri="{BB962C8B-B14F-4D97-AF65-F5344CB8AC3E}">
        <p14:creationId xmlns:p14="http://schemas.microsoft.com/office/powerpoint/2010/main" val="2631999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36</a:t>
            </a:fld>
            <a:endParaRPr lang="en-US" dirty="0"/>
          </a:p>
        </p:txBody>
      </p:sp>
    </p:spTree>
    <p:extLst>
      <p:ext uri="{BB962C8B-B14F-4D97-AF65-F5344CB8AC3E}">
        <p14:creationId xmlns:p14="http://schemas.microsoft.com/office/powerpoint/2010/main" val="11347680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37</a:t>
            </a:fld>
            <a:endParaRPr lang="en-US" dirty="0"/>
          </a:p>
        </p:txBody>
      </p:sp>
    </p:spTree>
    <p:extLst>
      <p:ext uri="{BB962C8B-B14F-4D97-AF65-F5344CB8AC3E}">
        <p14:creationId xmlns:p14="http://schemas.microsoft.com/office/powerpoint/2010/main" val="3935479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38</a:t>
            </a:fld>
            <a:endParaRPr lang="en-US" dirty="0"/>
          </a:p>
        </p:txBody>
      </p:sp>
    </p:spTree>
    <p:extLst>
      <p:ext uri="{BB962C8B-B14F-4D97-AF65-F5344CB8AC3E}">
        <p14:creationId xmlns:p14="http://schemas.microsoft.com/office/powerpoint/2010/main" val="7274556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39</a:t>
            </a:fld>
            <a:endParaRPr lang="en-US" dirty="0"/>
          </a:p>
        </p:txBody>
      </p:sp>
    </p:spTree>
    <p:extLst>
      <p:ext uri="{BB962C8B-B14F-4D97-AF65-F5344CB8AC3E}">
        <p14:creationId xmlns:p14="http://schemas.microsoft.com/office/powerpoint/2010/main" val="47607989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40</a:t>
            </a:fld>
            <a:endParaRPr lang="en-US" dirty="0"/>
          </a:p>
        </p:txBody>
      </p:sp>
    </p:spTree>
    <p:extLst>
      <p:ext uri="{BB962C8B-B14F-4D97-AF65-F5344CB8AC3E}">
        <p14:creationId xmlns:p14="http://schemas.microsoft.com/office/powerpoint/2010/main" val="118276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7851811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41</a:t>
            </a:fld>
            <a:endParaRPr lang="en-US" dirty="0"/>
          </a:p>
        </p:txBody>
      </p:sp>
    </p:spTree>
    <p:extLst>
      <p:ext uri="{BB962C8B-B14F-4D97-AF65-F5344CB8AC3E}">
        <p14:creationId xmlns:p14="http://schemas.microsoft.com/office/powerpoint/2010/main" val="122893257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42</a:t>
            </a:fld>
            <a:endParaRPr lang="en-US" dirty="0"/>
          </a:p>
        </p:txBody>
      </p:sp>
    </p:spTree>
    <p:extLst>
      <p:ext uri="{BB962C8B-B14F-4D97-AF65-F5344CB8AC3E}">
        <p14:creationId xmlns:p14="http://schemas.microsoft.com/office/powerpoint/2010/main" val="407727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34741219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853693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894867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625783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8656786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01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54D6447A-E0A5-D5E3-7EB2-2297DA88225F}"/>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7B35769-B39A-15A5-EC52-031D6D037486}"/>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327679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9D266D39-DF6E-28EF-BD7E-A78963D02A06}"/>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9B47EDD0-3BC8-0011-A82F-9BC71B02356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216536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6A6298F3-0AEC-4811-99A4-B78AE3A70B1E}"/>
              </a:ext>
            </a:extLst>
          </p:cNvPr>
          <p:cNvSpPr>
            <a:spLocks noGrp="1"/>
          </p:cNvSpPr>
          <p:nvPr>
            <p:ph type="dt" sz="half" idx="10"/>
          </p:nvPr>
        </p:nvSpPr>
        <p:spPr>
          <a:xfrm>
            <a:off x="420624" y="6217920"/>
            <a:ext cx="2743200" cy="640080"/>
          </a:xfrm>
        </p:spPr>
        <p:txBody>
          <a:bodyPr/>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7">
            <a:extLst>
              <a:ext uri="{FF2B5EF4-FFF2-40B4-BE49-F238E27FC236}">
                <a16:creationId xmlns:a16="http://schemas.microsoft.com/office/drawing/2014/main" id="{AA7690B4-8A9A-4717-8B0B-2C921292656C}"/>
              </a:ext>
            </a:extLst>
          </p:cNvPr>
          <p:cNvSpPr>
            <a:spLocks noGrp="1"/>
          </p:cNvSpPr>
          <p:nvPr>
            <p:ph type="ftr" sz="quarter" idx="11"/>
          </p:nvPr>
        </p:nvSpPr>
        <p:spPr>
          <a:xfrm>
            <a:off x="4047934" y="6215839"/>
            <a:ext cx="7196328" cy="640080"/>
          </a:xfrm>
        </p:spPr>
        <p:txBody>
          <a:bodyPr/>
          <a:lstStyle>
            <a:lvl1pPr>
              <a:defRPr>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17175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descr="Aerial view of a highway near the ocean">
            <a:extLst>
              <a:ext uri="{FF2B5EF4-FFF2-40B4-BE49-F238E27FC236}">
                <a16:creationId xmlns:a16="http://schemas.microsoft.com/office/drawing/2014/main" id="{B06FA59B-F748-A66F-AED3-CDE52A33B72E}"/>
              </a:ext>
            </a:extLst>
          </p:cNvPr>
          <p:cNvPicPr>
            <a:picLocks noChangeAspect="1"/>
          </p:cNvPicPr>
          <p:nvPr userDrawn="1"/>
        </p:nvPicPr>
        <p:blipFill rotWithShape="1">
          <a:blip r:embed="rId2"/>
          <a:srcRect l="29040" r="21945"/>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1" name="Title 1">
            <a:extLst>
              <a:ext uri="{FF2B5EF4-FFF2-40B4-BE49-F238E27FC236}">
                <a16:creationId xmlns:a16="http://schemas.microsoft.com/office/drawing/2014/main" id="{DAB28A9A-9B7C-76D2-0955-EE14BC236DD0}"/>
              </a:ext>
            </a:extLst>
          </p:cNvPr>
          <p:cNvSpPr txBox="1">
            <a:spLocks/>
          </p:cNvSpPr>
          <p:nvPr userDrawn="1"/>
        </p:nvSpPr>
        <p:spPr>
          <a:xfrm>
            <a:off x="6020438" y="4614862"/>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Google Classroom: </a:t>
            </a:r>
            <a:r>
              <a:rPr kumimoji="0" lang="en-US" sz="3200" b="1" i="0" u="none" strike="noStrike" kern="1200" cap="none" spc="0" normalizeH="0" baseline="0" noProof="0" dirty="0">
                <a:ln>
                  <a:noFill/>
                </a:ln>
                <a:solidFill>
                  <a:srgbClr val="2C3948"/>
                </a:solidFill>
                <a:effectLst/>
                <a:uLnTx/>
                <a:uFillTx/>
                <a:latin typeface="Nunito" pitchFamily="2" charset="0"/>
                <a:ea typeface="+mj-ea"/>
                <a:cs typeface="+mj-cs"/>
              </a:rPr>
              <a:t>mc3sagw</a:t>
            </a:r>
            <a:endParaRPr kumimoji="0" lang="en-US" sz="2400" b="1" i="0" u="none" strike="noStrike" kern="1200" cap="none" spc="0" normalizeH="0" baseline="0" noProof="0" dirty="0">
              <a:ln>
                <a:noFill/>
              </a:ln>
              <a:solidFill>
                <a:srgbClr val="2C3948"/>
              </a:solidFill>
              <a:effectLst/>
              <a:uLnTx/>
              <a:uFillTx/>
              <a:latin typeface="Nunito" pitchFamily="2" charset="0"/>
              <a:ea typeface="+mj-ea"/>
              <a:cs typeface="+mj-cs"/>
            </a:endParaRP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977A647B-F5A3-27E8-1292-B4EBF91E0C3A}"/>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94862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C1D965B-87A4-4F43-BE02-800BCCDF42EF}"/>
              </a:ext>
            </a:extLst>
          </p:cNvPr>
          <p:cNvSpPr>
            <a:spLocks noGrp="1"/>
          </p:cNvSpPr>
          <p:nvPr>
            <p:ph type="dt" sz="half" idx="10"/>
          </p:nvPr>
        </p:nvSpPr>
        <p:spPr>
          <a:xfrm>
            <a:off x="420624" y="6217920"/>
            <a:ext cx="2743200" cy="640080"/>
          </a:xfrm>
        </p:spPr>
        <p:txBody>
          <a:bodyPr anchor="ctr" anchorCtr="0"/>
          <a:lstStyle>
            <a:lvl1pPr>
              <a:defRPr>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Footer Placeholder 4">
            <a:extLst>
              <a:ext uri="{FF2B5EF4-FFF2-40B4-BE49-F238E27FC236}">
                <a16:creationId xmlns:a16="http://schemas.microsoft.com/office/drawing/2014/main" id="{C92E26F7-71E8-E9E0-9639-980BD4690DC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5504449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3945326190"/>
      </p:ext>
    </p:extLst>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6253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Inputs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USER INTERFACE DOCUMENTATIONS (if applicable)</a:t>
            </a:r>
          </a:p>
          <a:p>
            <a:r>
              <a:rPr lang="en-US" dirty="0"/>
              <a:t>Document that shows and describes the look and feel of the end product's user interface.</a:t>
            </a:r>
          </a:p>
          <a:p>
            <a:r>
              <a:rPr lang="en-US" dirty="0"/>
              <a:t>It is not mandatory to have this, but it helps to visualize the end-product and therefore helps the designer.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31ABE3F0-1D2B-12E8-0603-BB53AFCE795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214537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Inputs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RELATIONAL DATA MODEL (if applicable)</a:t>
            </a:r>
          </a:p>
          <a:p>
            <a:r>
              <a:rPr lang="en-US" dirty="0"/>
              <a:t>A data model is an abstract model that describes how data is represented and used.</a:t>
            </a:r>
          </a:p>
          <a:p>
            <a:r>
              <a:rPr lang="en-US" dirty="0"/>
              <a:t>If an object database is not used, the relational data model should usually be created before the design, since the strategy chosen for object-relational mapping is an output of the OO design process.</a:t>
            </a:r>
          </a:p>
          <a:p>
            <a:r>
              <a:rPr lang="en-US" dirty="0"/>
              <a:t>However, it is possible to develop the relational data model and the object-oriented design artifacts in parallel, and the growth of an artifact can stimulate the refinement of other artifacts.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882BA6C7-2D51-AFD5-8040-E96D797E6CAC}"/>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007955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DEFINING OBJECTS, CREATING CLASS DIAGRAM FROM CONCEPTUAL DIAGRAM</a:t>
            </a:r>
          </a:p>
          <a:p>
            <a:r>
              <a:rPr lang="en-US" dirty="0"/>
              <a:t>Entities from the conceptual diagram are represented as classes in the class diagram.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100FF439-C1AE-C554-1168-5001B2853835}"/>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43573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IDENTIFYING ATTRIBUTES</a:t>
            </a:r>
          </a:p>
          <a:p>
            <a:r>
              <a:rPr lang="en-US" dirty="0"/>
              <a:t>Define the properties or characteristics of classes in the class diagram.</a:t>
            </a:r>
          </a:p>
          <a:p>
            <a:r>
              <a:rPr lang="en-US" dirty="0"/>
              <a:t>Attributes provide details about the state of objects represented by the classes.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C035149D-1CB6-56EB-19EA-11972BB3C883}"/>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15179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USE DESIGN PATTERNS (if applicable)</a:t>
            </a:r>
          </a:p>
          <a:p>
            <a:r>
              <a:rPr lang="en-US" dirty="0"/>
              <a:t>Design patterns are reusable solutions to common problems in a given context.</a:t>
            </a:r>
          </a:p>
          <a:p>
            <a:r>
              <a:rPr lang="en-US" dirty="0"/>
              <a:t>Enhances code reusability and promotes best practices in design.</a:t>
            </a:r>
          </a:p>
          <a:p>
            <a:r>
              <a:rPr lang="en-US" dirty="0"/>
              <a:t>A design pattern is not a finished design, it is a description of a solution to a common problem, in a context.</a:t>
            </a:r>
          </a:p>
          <a:p>
            <a:r>
              <a:rPr lang="en-US" dirty="0"/>
              <a:t>It can also be thought of as a template for how to solve a problem that can be used in many different situations and/or applications.</a:t>
            </a:r>
          </a:p>
          <a:p>
            <a:r>
              <a:rPr lang="en-US" dirty="0"/>
              <a:t>Object-oriented design patterns typically show relationships and interactions between classes or objects, without specifying the final application classes or objects that are involved.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9959393C-F161-932B-383F-50D8ED220976}"/>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170200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DEFINE APPLICATION FRAMEWORK (if applicable)</a:t>
            </a:r>
          </a:p>
          <a:p>
            <a:r>
              <a:rPr lang="en-US" dirty="0"/>
              <a:t>Application framework is a term usually used to refer to a set of libraries or classes that are used to implement the standard structure of an application for a specific operating system. </a:t>
            </a:r>
          </a:p>
          <a:p>
            <a:r>
              <a:rPr lang="en-US" dirty="0"/>
              <a:t>Use an application framework to leverage pre-built, reusable code.</a:t>
            </a:r>
          </a:p>
          <a:p>
            <a:r>
              <a:rPr lang="en-US" dirty="0"/>
              <a:t>Saves time and effort by avoiding the need to rewrite standard functionalities for each new application.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A6DECDCC-4784-70DE-582C-20157F5F7ABA}"/>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4205778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IDENTIFY PERSISTENT OBJECTS/DATA (if applicable)</a:t>
            </a:r>
          </a:p>
          <a:p>
            <a:r>
              <a:rPr lang="en-US" dirty="0"/>
              <a:t>Persistent objects/data are those that need to persist beyond a single runtime.</a:t>
            </a:r>
          </a:p>
          <a:p>
            <a:r>
              <a:rPr lang="en-US" dirty="0"/>
              <a:t>Identify classes that represent objects requiring long-term storage.</a:t>
            </a:r>
          </a:p>
          <a:p>
            <a:r>
              <a:rPr lang="en-US" dirty="0"/>
              <a:t>Design object-relational mapping (ORM) if using a relational database to ensure seamless data persistence.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53B0042F-9416-2F18-CD53-C64EE997A91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539942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Process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IDENTIFY AND DEFINE REMOTE OBJECTS (if applicable)</a:t>
            </a:r>
          </a:p>
          <a:p>
            <a:r>
              <a:rPr lang="en-US" dirty="0"/>
              <a:t>Remote objects are objects that exist on a different address space or system.</a:t>
            </a:r>
          </a:p>
          <a:p>
            <a:r>
              <a:rPr lang="en-US" dirty="0"/>
              <a:t>Identify classes that need to be accessed remotely.</a:t>
            </a:r>
          </a:p>
          <a:p>
            <a:r>
              <a:rPr lang="en-US" dirty="0"/>
              <a:t>Define communication protocols, such as Remote Method Invocation (RMI) or web services, for interaction.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D083FC28-980A-C5E3-BF52-293578D47CC8}"/>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515127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Outputs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SEQUENCE DIAGRAMS/COLLABORATION/INTERACTION</a:t>
            </a:r>
          </a:p>
          <a:p>
            <a:r>
              <a:rPr lang="en-US" dirty="0"/>
              <a:t>Serves as Extension of System Sequence Diagram</a:t>
            </a:r>
          </a:p>
          <a:p>
            <a:r>
              <a:rPr lang="en-US" dirty="0"/>
              <a:t>Add specific objects to the System Sequence Diagram to handle system events.</a:t>
            </a:r>
          </a:p>
          <a:p>
            <a:r>
              <a:rPr lang="en-US" dirty="0"/>
              <a:t>Sequence diagrams depict parallel vertical lines representing processes or objects and horizontal arrows indicating the order of exchanged messages.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CE592247-648C-1C23-E22A-724C7ACF531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2345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Outputs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DESIGN CLASS DIAGRAM</a:t>
            </a:r>
          </a:p>
          <a:p>
            <a:r>
              <a:rPr lang="en-US" dirty="0"/>
              <a:t>Captures the static aspects of the system.</a:t>
            </a:r>
          </a:p>
          <a:p>
            <a:r>
              <a:rPr lang="en-US" dirty="0"/>
              <a:t>Depicts the system's structure, including classes, attributes, and relationships.</a:t>
            </a:r>
          </a:p>
          <a:p>
            <a:r>
              <a:rPr lang="en-US" dirty="0"/>
              <a:t>Messages and classes identified in sequence diagrams can serve as input to the  automatic generation of the global class diagram of the system.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BA87F902-2FFA-6DAF-02D0-73BFE1EB57AF}"/>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607610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88" y="365125"/>
            <a:ext cx="10809287" cy="1120775"/>
          </a:xfrm>
        </p:spPr>
        <p:txBody>
          <a:bodyPr>
            <a:normAutofit fontScale="90000"/>
          </a:bodyPr>
          <a:lstStyle/>
          <a:p>
            <a:r>
              <a:rPr lang="en-US"/>
              <a:t>Lesson 3: Object Oriented Design (10hrs)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88" y="1557338"/>
            <a:ext cx="10809287" cy="4475162"/>
          </a:xfrm>
        </p:spPr>
        <p:txBody>
          <a:bodyPr/>
          <a:lstStyle/>
          <a:p>
            <a:r>
              <a:rPr lang="en-US"/>
              <a:t>Writing contracts: Describing and Elaborating Use Cases</a:t>
            </a:r>
          </a:p>
          <a:p>
            <a:r>
              <a:rPr lang="en-US"/>
              <a:t>Collaboration Diagram and sequence diagram</a:t>
            </a:r>
          </a:p>
          <a:p>
            <a:r>
              <a:rPr lang="en-US"/>
              <a:t>Objects and Patterns (information expert, creator, low coupling, high cohesion, controller)</a:t>
            </a:r>
          </a:p>
          <a:p>
            <a:r>
              <a:rPr lang="en-US"/>
              <a:t>Determining Visibility</a:t>
            </a:r>
          </a:p>
          <a:p>
            <a:r>
              <a:rPr lang="en-US"/>
              <a:t>Class Diagram</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025" y="0"/>
            <a:ext cx="685800" cy="685800"/>
          </a:xfrm>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157EF393-171B-6E63-43D7-C36793F53281}"/>
              </a:ext>
            </a:extLst>
          </p:cNvPr>
          <p:cNvSpPr>
            <a:spLocks noGrp="1"/>
          </p:cNvSpPr>
          <p:nvPr>
            <p:ph type="ftr" sz="quarter" idx="3"/>
          </p:nvPr>
        </p:nvSpPr>
        <p:spPr>
          <a:xfrm>
            <a:off x="3767138" y="6218238"/>
            <a:ext cx="7477125" cy="639762"/>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Static and Dynamic Modeling</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There are two kinds of object models: </a:t>
            </a:r>
            <a:r>
              <a:rPr lang="en-US" b="1" dirty="0"/>
              <a:t>STATIC</a:t>
            </a:r>
            <a:r>
              <a:rPr lang="en-US" dirty="0"/>
              <a:t> and </a:t>
            </a:r>
            <a:r>
              <a:rPr lang="en-US" b="1" dirty="0"/>
              <a:t>DYNAMIC</a:t>
            </a:r>
            <a:r>
              <a:rPr lang="en-US" dirty="0"/>
              <a:t>. </a:t>
            </a:r>
          </a:p>
          <a:p>
            <a:r>
              <a:rPr lang="en-US" dirty="0"/>
              <a:t>Static models, such as UML class diagrams, </a:t>
            </a:r>
          </a:p>
          <a:p>
            <a:pPr lvl="1"/>
            <a:r>
              <a:rPr lang="en-US" dirty="0"/>
              <a:t>help design the definition of packages, class names, attributes, and method signatures (but not method bodies)</a:t>
            </a:r>
          </a:p>
          <a:p>
            <a:r>
              <a:rPr lang="en-US" dirty="0"/>
              <a:t>Dynamic models, such as UML interaction diagrams sequence diagrams or communication diagrams, </a:t>
            </a:r>
          </a:p>
          <a:p>
            <a:pPr lvl="1"/>
            <a:r>
              <a:rPr lang="en-US" dirty="0"/>
              <a:t>help design the logic, the behavior of the code or the method bodies.</a:t>
            </a:r>
          </a:p>
          <a:p>
            <a:pPr lvl="1"/>
            <a:r>
              <a:rPr lang="en-US" dirty="0"/>
              <a:t>They tend to be the more interesting, difficult, important diagrams to create.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9CDFD7E5-F74D-77D8-3EDD-88092CC9C14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783025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Static and Dynamic Modeling</a:t>
            </a:r>
            <a:endParaRPr lang="en-US" dirty="0"/>
          </a:p>
        </p:txBody>
      </p:sp>
      <p:pic>
        <p:nvPicPr>
          <p:cNvPr id="8" name="Content Placeholder 7">
            <a:extLst>
              <a:ext uri="{FF2B5EF4-FFF2-40B4-BE49-F238E27FC236}">
                <a16:creationId xmlns:a16="http://schemas.microsoft.com/office/drawing/2014/main" id="{03E207FA-D4FB-13EB-8F79-B80AE72AD61A}"/>
              </a:ext>
            </a:extLst>
          </p:cNvPr>
          <p:cNvPicPr>
            <a:picLocks noGrp="1" noChangeAspect="1"/>
          </p:cNvPicPr>
          <p:nvPr>
            <p:ph idx="1"/>
          </p:nvPr>
        </p:nvPicPr>
        <p:blipFill>
          <a:blip r:embed="rId3"/>
          <a:stretch>
            <a:fillRect/>
          </a:stretch>
        </p:blipFill>
        <p:spPr>
          <a:xfrm>
            <a:off x="1268459" y="1485900"/>
            <a:ext cx="9113744" cy="4618038"/>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3" name="Footer Placeholder 2">
            <a:extLst>
              <a:ext uri="{FF2B5EF4-FFF2-40B4-BE49-F238E27FC236}">
                <a16:creationId xmlns:a16="http://schemas.microsoft.com/office/drawing/2014/main" id="{6826E300-CAD6-B8C2-D027-6F5E3821E0D6}"/>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60995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Techniques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Class Responsibility Collaboration (CRC) Cards</a:t>
            </a:r>
          </a:p>
          <a:p>
            <a:r>
              <a:rPr lang="en-US" dirty="0"/>
              <a:t>A popular text-oriented modeling technique.</a:t>
            </a:r>
          </a:p>
          <a:p>
            <a:r>
              <a:rPr lang="en-US" dirty="0"/>
              <a:t>Are a brainstorming tool used in the design of object-oriented software</a:t>
            </a:r>
          </a:p>
          <a:p>
            <a:r>
              <a:rPr lang="en-US" dirty="0"/>
              <a:t>CRC cards are paper index cards on which one writes the responsibilities and collaborators of classes.</a:t>
            </a:r>
          </a:p>
          <a:p>
            <a:r>
              <a:rPr lang="en-US" dirty="0"/>
              <a:t>Each card represents one class.</a:t>
            </a:r>
          </a:p>
          <a:p>
            <a:r>
              <a:rPr lang="en-US" dirty="0"/>
              <a:t>A CRC modeling session involves a group sitting around a table, discussing and writing on the cards as they play "what if" scenarios with the objects, considering what they must do and what other objects they must collaborate with.</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73ED6DDC-9940-55FD-79C3-01671AC51796}"/>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311448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CRC Cards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dirty="0"/>
              <a:t>CRC cards are usually created from index cards on which are written:</a:t>
            </a:r>
          </a:p>
          <a:p>
            <a:r>
              <a:rPr lang="en-US" dirty="0"/>
              <a:t>The class name</a:t>
            </a:r>
          </a:p>
          <a:p>
            <a:r>
              <a:rPr lang="en-US" dirty="0"/>
              <a:t>Its Super and Sub classes (if applicable)</a:t>
            </a:r>
          </a:p>
          <a:p>
            <a:r>
              <a:rPr lang="en-US" dirty="0"/>
              <a:t>The responsibilities of the class.</a:t>
            </a:r>
          </a:p>
          <a:p>
            <a:r>
              <a:rPr lang="en-US" dirty="0"/>
              <a:t>The names of other classes with which the class will collaborate to fulfill its responsibilities.</a:t>
            </a:r>
          </a:p>
          <a:p>
            <a:r>
              <a:rPr lang="en-US" dirty="0"/>
              <a:t>Author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91CF1250-14D9-2FA7-DFD0-F5127320CF2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826563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823640" cy="1092200"/>
          </a:xfrm>
        </p:spPr>
        <p:txBody>
          <a:bodyPr>
            <a:normAutofit/>
          </a:bodyPr>
          <a:lstStyle/>
          <a:p>
            <a:r>
              <a:rPr lang="en-US" dirty="0"/>
              <a:t>CRC Cards</a:t>
            </a:r>
          </a:p>
        </p:txBody>
      </p:sp>
      <p:graphicFrame>
        <p:nvGraphicFramePr>
          <p:cNvPr id="4" name="Table 7">
            <a:extLst>
              <a:ext uri="{FF2B5EF4-FFF2-40B4-BE49-F238E27FC236}">
                <a16:creationId xmlns:a16="http://schemas.microsoft.com/office/drawing/2014/main" id="{EE439D34-44D3-6BBA-712A-E1DAEBA6F819}"/>
              </a:ext>
              <a:ext uri="{C183D7F6-B498-43B3-948B-1728B52AA6E4}">
                <adec:decorative xmlns:adec="http://schemas.microsoft.com/office/drawing/2017/decorative" val="0"/>
              </a:ext>
            </a:extLst>
          </p:cNvPr>
          <p:cNvGraphicFramePr>
            <a:graphicFrameLocks noGrp="1"/>
          </p:cNvGraphicFramePr>
          <p:nvPr>
            <p:ph sz="half" idx="1"/>
            <p:extLst>
              <p:ext uri="{D42A27DB-BD31-4B8C-83A1-F6EECF244321}">
                <p14:modId xmlns:p14="http://schemas.microsoft.com/office/powerpoint/2010/main" val="3451671990"/>
              </p:ext>
            </p:extLst>
          </p:nvPr>
        </p:nvGraphicFramePr>
        <p:xfrm>
          <a:off x="420688" y="1624012"/>
          <a:ext cx="5675312" cy="3650283"/>
        </p:xfrm>
        <a:graphic>
          <a:graphicData uri="http://schemas.openxmlformats.org/drawingml/2006/table">
            <a:tbl>
              <a:tblPr bandRow="1">
                <a:tableStyleId>{5940675A-B579-460E-94D1-54222C63F5DA}</a:tableStyleId>
              </a:tblPr>
              <a:tblGrid>
                <a:gridCol w="2837656">
                  <a:extLst>
                    <a:ext uri="{9D8B030D-6E8A-4147-A177-3AD203B41FA5}">
                      <a16:colId xmlns:a16="http://schemas.microsoft.com/office/drawing/2014/main" val="2109597913"/>
                    </a:ext>
                  </a:extLst>
                </a:gridCol>
                <a:gridCol w="2837656">
                  <a:extLst>
                    <a:ext uri="{9D8B030D-6E8A-4147-A177-3AD203B41FA5}">
                      <a16:colId xmlns:a16="http://schemas.microsoft.com/office/drawing/2014/main" val="2474321368"/>
                    </a:ext>
                  </a:extLst>
                </a:gridCol>
              </a:tblGrid>
              <a:tr h="695673">
                <a:tc gridSpan="2">
                  <a:txBody>
                    <a:bodyPr/>
                    <a:lstStyle/>
                    <a:p>
                      <a:pPr>
                        <a:lnSpc>
                          <a:spcPct val="150000"/>
                        </a:lnSpc>
                      </a:pPr>
                      <a:r>
                        <a:rPr lang="en-US" sz="2400" i="0" dirty="0">
                          <a:solidFill>
                            <a:srgbClr val="374151"/>
                          </a:solidFill>
                          <a:effectLst/>
                          <a:latin typeface="Nunito" pitchFamily="2" charset="0"/>
                        </a:rPr>
                        <a:t>Class Name</a:t>
                      </a:r>
                      <a:endParaRPr lang="en-US" sz="2400" dirty="0">
                        <a:latin typeface="Nunito" pitchFamily="2" charset="0"/>
                        <a:cs typeface="Times New Roman" panose="02020603050405020304" pitchFamily="18" charset="0"/>
                      </a:endParaRPr>
                    </a:p>
                  </a:txBody>
                  <a:tcPr marL="92684" marR="92684"/>
                </a:tc>
                <a:tc hMerge="1">
                  <a:txBody>
                    <a:bodyPr/>
                    <a:lstStyle/>
                    <a:p>
                      <a:endParaRPr lang="en-US" dirty="0"/>
                    </a:p>
                  </a:txBody>
                  <a:tcPr/>
                </a:tc>
                <a:extLst>
                  <a:ext uri="{0D108BD9-81ED-4DB2-BD59-A6C34878D82A}">
                    <a16:rowId xmlns:a16="http://schemas.microsoft.com/office/drawing/2014/main" val="2645525552"/>
                  </a:ext>
                </a:extLst>
              </a:tr>
              <a:tr h="2954610">
                <a:tc>
                  <a:txBody>
                    <a:bodyPr/>
                    <a:lstStyle/>
                    <a:p>
                      <a:pPr algn="ctr">
                        <a:lnSpc>
                          <a:spcPct val="100000"/>
                        </a:lnSpc>
                      </a:pPr>
                      <a:endParaRPr lang="en-US" sz="2400" i="0" dirty="0">
                        <a:solidFill>
                          <a:srgbClr val="374151"/>
                        </a:solidFill>
                        <a:effectLst/>
                        <a:latin typeface="Nunito" pitchFamily="2" charset="0"/>
                      </a:endParaRPr>
                    </a:p>
                    <a:p>
                      <a:pPr algn="ctr">
                        <a:lnSpc>
                          <a:spcPct val="100000"/>
                        </a:lnSpc>
                      </a:pPr>
                      <a:endParaRPr lang="en-US" sz="2400" i="0" dirty="0">
                        <a:solidFill>
                          <a:srgbClr val="374151"/>
                        </a:solidFill>
                        <a:effectLst/>
                        <a:latin typeface="Nunito" pitchFamily="2" charset="0"/>
                      </a:endParaRPr>
                    </a:p>
                    <a:p>
                      <a:pPr algn="ctr">
                        <a:lnSpc>
                          <a:spcPct val="100000"/>
                        </a:lnSpc>
                      </a:pPr>
                      <a:r>
                        <a:rPr lang="en-US" sz="2400" i="0" dirty="0">
                          <a:solidFill>
                            <a:srgbClr val="374151"/>
                          </a:solidFill>
                          <a:effectLst/>
                          <a:latin typeface="Nunito" pitchFamily="2" charset="0"/>
                        </a:rPr>
                        <a:t>Responsibilities</a:t>
                      </a:r>
                      <a:endParaRPr lang="en-US" sz="2400" dirty="0">
                        <a:latin typeface="Nunito" pitchFamily="2" charset="0"/>
                        <a:cs typeface="Times New Roman" panose="02020603050405020304" pitchFamily="18" charset="0"/>
                      </a:endParaRPr>
                    </a:p>
                  </a:txBody>
                  <a:tcPr marL="92684" marR="92684"/>
                </a:tc>
                <a:tc>
                  <a:txBody>
                    <a:bodyPr/>
                    <a:lstStyle/>
                    <a:p>
                      <a:pPr algn="ctr">
                        <a:lnSpc>
                          <a:spcPct val="100000"/>
                        </a:lnSpc>
                      </a:pPr>
                      <a:endParaRPr lang="en-US" sz="2400" dirty="0">
                        <a:latin typeface="Nunito" pitchFamily="2" charset="0"/>
                        <a:cs typeface="Times New Roman" panose="02020603050405020304" pitchFamily="18" charset="0"/>
                      </a:endParaRPr>
                    </a:p>
                    <a:p>
                      <a:pPr algn="ctr">
                        <a:lnSpc>
                          <a:spcPct val="100000"/>
                        </a:lnSpc>
                      </a:pPr>
                      <a:endParaRPr lang="en-US" sz="2400" dirty="0">
                        <a:latin typeface="Nunito" pitchFamily="2" charset="0"/>
                        <a:cs typeface="Times New Roman" panose="02020603050405020304" pitchFamily="18" charset="0"/>
                      </a:endParaRPr>
                    </a:p>
                    <a:p>
                      <a:pPr algn="ctr">
                        <a:lnSpc>
                          <a:spcPct val="100000"/>
                        </a:lnSpc>
                      </a:pPr>
                      <a:r>
                        <a:rPr lang="en-US" sz="2400" i="0" dirty="0">
                          <a:solidFill>
                            <a:srgbClr val="374151"/>
                          </a:solidFill>
                          <a:effectLst/>
                          <a:latin typeface="Nunito" pitchFamily="2" charset="0"/>
                        </a:rPr>
                        <a:t>Collaborators</a:t>
                      </a:r>
                      <a:endParaRPr lang="en-US" sz="2400" dirty="0">
                        <a:latin typeface="Nunito" pitchFamily="2" charset="0"/>
                        <a:cs typeface="Times New Roman" panose="02020603050405020304" pitchFamily="18" charset="0"/>
                      </a:endParaRPr>
                    </a:p>
                  </a:txBody>
                  <a:tcPr marL="92684" marR="92684"/>
                </a:tc>
                <a:extLst>
                  <a:ext uri="{0D108BD9-81ED-4DB2-BD59-A6C34878D82A}">
                    <a16:rowId xmlns:a16="http://schemas.microsoft.com/office/drawing/2014/main" val="2406317373"/>
                  </a:ext>
                </a:extLst>
              </a:tr>
            </a:tbl>
          </a:graphicData>
        </a:graphic>
      </p:graphicFrame>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a:xfrm>
            <a:off x="420624" y="6217920"/>
            <a:ext cx="2743200" cy="640080"/>
          </a:xfrm>
        </p:spPr>
        <p:txBody>
          <a:bodyPr/>
          <a:lstStyle/>
          <a:p>
            <a:r>
              <a:rPr lang="en-US"/>
              <a:t>16/01/2024</a:t>
            </a:r>
            <a:endParaRPr lang="en-US" dirty="0"/>
          </a:p>
        </p:txBody>
      </p:sp>
      <p:sp>
        <p:nvSpPr>
          <p:cNvPr id="3" name="Footer Placeholder 2">
            <a:extLst>
              <a:ext uri="{FF2B5EF4-FFF2-40B4-BE49-F238E27FC236}">
                <a16:creationId xmlns:a16="http://schemas.microsoft.com/office/drawing/2014/main" id="{3D9BB3DF-35E6-960B-BA09-47BD247DA24B}"/>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graphicFrame>
        <p:nvGraphicFramePr>
          <p:cNvPr id="8" name="Table 7">
            <a:extLst>
              <a:ext uri="{FF2B5EF4-FFF2-40B4-BE49-F238E27FC236}">
                <a16:creationId xmlns:a16="http://schemas.microsoft.com/office/drawing/2014/main" id="{5F21EA0D-8E90-92B7-8731-3508949499F0}"/>
              </a:ext>
            </a:extLst>
          </p:cNvPr>
          <p:cNvGraphicFramePr>
            <a:graphicFrameLocks/>
          </p:cNvGraphicFramePr>
          <p:nvPr>
            <p:extLst>
              <p:ext uri="{D42A27DB-BD31-4B8C-83A1-F6EECF244321}">
                <p14:modId xmlns:p14="http://schemas.microsoft.com/office/powerpoint/2010/main" val="2683127136"/>
              </p:ext>
            </p:extLst>
          </p:nvPr>
        </p:nvGraphicFramePr>
        <p:xfrm>
          <a:off x="6231872" y="1641198"/>
          <a:ext cx="5599112" cy="3650283"/>
        </p:xfrm>
        <a:graphic>
          <a:graphicData uri="http://schemas.openxmlformats.org/drawingml/2006/table">
            <a:tbl>
              <a:tblPr bandRow="1">
                <a:tableStyleId>{5940675A-B579-460E-94D1-54222C63F5DA}</a:tableStyleId>
              </a:tblPr>
              <a:tblGrid>
                <a:gridCol w="2799556">
                  <a:extLst>
                    <a:ext uri="{9D8B030D-6E8A-4147-A177-3AD203B41FA5}">
                      <a16:colId xmlns:a16="http://schemas.microsoft.com/office/drawing/2014/main" val="2109597913"/>
                    </a:ext>
                  </a:extLst>
                </a:gridCol>
                <a:gridCol w="2799556">
                  <a:extLst>
                    <a:ext uri="{9D8B030D-6E8A-4147-A177-3AD203B41FA5}">
                      <a16:colId xmlns:a16="http://schemas.microsoft.com/office/drawing/2014/main" val="2474321368"/>
                    </a:ext>
                  </a:extLst>
                </a:gridCol>
              </a:tblGrid>
              <a:tr h="632763">
                <a:tc gridSpan="2">
                  <a:txBody>
                    <a:bodyPr/>
                    <a:lstStyle/>
                    <a:p>
                      <a:pPr>
                        <a:lnSpc>
                          <a:spcPct val="150000"/>
                        </a:lnSpc>
                      </a:pPr>
                      <a:r>
                        <a:rPr lang="en-US" sz="2400" i="0" dirty="0">
                          <a:solidFill>
                            <a:srgbClr val="374151"/>
                          </a:solidFill>
                          <a:effectLst/>
                          <a:latin typeface="Nunito" pitchFamily="2" charset="0"/>
                        </a:rPr>
                        <a:t>Student</a:t>
                      </a:r>
                      <a:endParaRPr lang="en-US" sz="2400" dirty="0">
                        <a:latin typeface="Nunito" pitchFamily="2" charset="0"/>
                        <a:cs typeface="Times New Roman" panose="02020603050405020304" pitchFamily="18" charset="0"/>
                      </a:endParaRPr>
                    </a:p>
                  </a:txBody>
                  <a:tcPr/>
                </a:tc>
                <a:tc hMerge="1">
                  <a:txBody>
                    <a:bodyPr/>
                    <a:lstStyle/>
                    <a:p>
                      <a:endParaRPr lang="en-US" dirty="0"/>
                    </a:p>
                  </a:txBody>
                  <a:tcPr/>
                </a:tc>
                <a:extLst>
                  <a:ext uri="{0D108BD9-81ED-4DB2-BD59-A6C34878D82A}">
                    <a16:rowId xmlns:a16="http://schemas.microsoft.com/office/drawing/2014/main" val="2645525552"/>
                  </a:ext>
                </a:extLst>
              </a:tr>
              <a:tr h="1817094">
                <a:tc>
                  <a:txBody>
                    <a:bodyPr/>
                    <a:lstStyle/>
                    <a:p>
                      <a:pPr algn="ctr">
                        <a:lnSpc>
                          <a:spcPct val="100000"/>
                        </a:lnSpc>
                      </a:pPr>
                      <a:r>
                        <a:rPr lang="en-US" sz="2400" i="0" dirty="0">
                          <a:solidFill>
                            <a:srgbClr val="374151"/>
                          </a:solidFill>
                          <a:effectLst/>
                          <a:latin typeface="Nunito" pitchFamily="2" charset="0"/>
                        </a:rPr>
                        <a:t>Student Number</a:t>
                      </a:r>
                      <a:br>
                        <a:rPr lang="en-US" sz="2400" i="0" dirty="0">
                          <a:solidFill>
                            <a:srgbClr val="374151"/>
                          </a:solidFill>
                          <a:effectLst/>
                          <a:latin typeface="Nunito" pitchFamily="2" charset="0"/>
                        </a:rPr>
                      </a:br>
                      <a:r>
                        <a:rPr lang="en-US" sz="2400" i="0" dirty="0">
                          <a:solidFill>
                            <a:srgbClr val="374151"/>
                          </a:solidFill>
                          <a:effectLst/>
                          <a:latin typeface="Nunito" pitchFamily="2" charset="0"/>
                        </a:rPr>
                        <a:t>Name</a:t>
                      </a:r>
                      <a:br>
                        <a:rPr lang="en-US" sz="2400" i="0" dirty="0">
                          <a:solidFill>
                            <a:srgbClr val="374151"/>
                          </a:solidFill>
                          <a:effectLst/>
                          <a:latin typeface="Nunito" pitchFamily="2" charset="0"/>
                        </a:rPr>
                      </a:br>
                      <a:r>
                        <a:rPr lang="en-US" sz="2400" i="0" dirty="0">
                          <a:solidFill>
                            <a:srgbClr val="374151"/>
                          </a:solidFill>
                          <a:effectLst/>
                          <a:latin typeface="Nunito" pitchFamily="2" charset="0"/>
                          <a:cs typeface="Times New Roman" panose="02020603050405020304" pitchFamily="18" charset="0"/>
                        </a:rPr>
                        <a:t>Address</a:t>
                      </a:r>
                      <a:br>
                        <a:rPr lang="en-US" sz="2400" i="0" dirty="0">
                          <a:solidFill>
                            <a:srgbClr val="374151"/>
                          </a:solidFill>
                          <a:effectLst/>
                          <a:latin typeface="Nunito" pitchFamily="2" charset="0"/>
                          <a:cs typeface="Times New Roman" panose="02020603050405020304" pitchFamily="18" charset="0"/>
                        </a:rPr>
                      </a:br>
                      <a:r>
                        <a:rPr lang="en-US" sz="2400" i="0" dirty="0">
                          <a:solidFill>
                            <a:srgbClr val="374151"/>
                          </a:solidFill>
                          <a:effectLst/>
                          <a:latin typeface="Nunito" pitchFamily="2" charset="0"/>
                          <a:cs typeface="Times New Roman" panose="02020603050405020304" pitchFamily="18" charset="0"/>
                        </a:rPr>
                        <a:t>Phone Number</a:t>
                      </a:r>
                      <a:br>
                        <a:rPr lang="en-US" sz="2400" i="0" dirty="0">
                          <a:solidFill>
                            <a:srgbClr val="374151"/>
                          </a:solidFill>
                          <a:effectLst/>
                          <a:latin typeface="Nunito" pitchFamily="2" charset="0"/>
                          <a:cs typeface="Times New Roman" panose="02020603050405020304" pitchFamily="18" charset="0"/>
                        </a:rPr>
                      </a:br>
                      <a:r>
                        <a:rPr lang="en-US" sz="2400" i="0" dirty="0">
                          <a:solidFill>
                            <a:srgbClr val="374151"/>
                          </a:solidFill>
                          <a:effectLst/>
                          <a:latin typeface="Nunito" pitchFamily="2" charset="0"/>
                          <a:cs typeface="Times New Roman" panose="02020603050405020304" pitchFamily="18" charset="0"/>
                        </a:rPr>
                        <a:t>Enroll in a seminar</a:t>
                      </a:r>
                    </a:p>
                    <a:p>
                      <a:pPr algn="ctr">
                        <a:lnSpc>
                          <a:spcPct val="100000"/>
                        </a:lnSpc>
                      </a:pPr>
                      <a:r>
                        <a:rPr lang="en-US" sz="2400" i="0" dirty="0">
                          <a:solidFill>
                            <a:srgbClr val="374151"/>
                          </a:solidFill>
                          <a:effectLst/>
                          <a:latin typeface="Nunito" pitchFamily="2" charset="0"/>
                          <a:cs typeface="Times New Roman" panose="02020603050405020304" pitchFamily="18" charset="0"/>
                        </a:rPr>
                        <a:t>Drop a seminar</a:t>
                      </a:r>
                    </a:p>
                    <a:p>
                      <a:pPr algn="ctr">
                        <a:lnSpc>
                          <a:spcPct val="100000"/>
                        </a:lnSpc>
                      </a:pPr>
                      <a:r>
                        <a:rPr lang="en-US" sz="2400" i="0" dirty="0">
                          <a:solidFill>
                            <a:srgbClr val="374151"/>
                          </a:solidFill>
                          <a:effectLst/>
                          <a:latin typeface="Nunito" pitchFamily="2" charset="0"/>
                          <a:cs typeface="Times New Roman" panose="02020603050405020304" pitchFamily="18" charset="0"/>
                        </a:rPr>
                        <a:t>Request Transcripts</a:t>
                      </a:r>
                      <a:endParaRPr lang="en-US" sz="2400" dirty="0">
                        <a:latin typeface="Nunito" pitchFamily="2" charset="0"/>
                        <a:cs typeface="Times New Roman" panose="02020603050405020304" pitchFamily="18" charset="0"/>
                      </a:endParaRPr>
                    </a:p>
                  </a:txBody>
                  <a:tcPr/>
                </a:tc>
                <a:tc>
                  <a:txBody>
                    <a:bodyPr/>
                    <a:lstStyle/>
                    <a:p>
                      <a:pPr algn="ctr">
                        <a:lnSpc>
                          <a:spcPct val="100000"/>
                        </a:lnSpc>
                      </a:pPr>
                      <a:endParaRPr lang="en-US" sz="2400" i="0" dirty="0">
                        <a:solidFill>
                          <a:srgbClr val="374151"/>
                        </a:solidFill>
                        <a:effectLst/>
                        <a:latin typeface="Nunito" pitchFamily="2" charset="0"/>
                      </a:endParaRPr>
                    </a:p>
                    <a:p>
                      <a:pPr algn="ctr">
                        <a:lnSpc>
                          <a:spcPct val="100000"/>
                        </a:lnSpc>
                      </a:pPr>
                      <a:endParaRPr lang="en-US" sz="2400" i="0" dirty="0">
                        <a:solidFill>
                          <a:srgbClr val="374151"/>
                        </a:solidFill>
                        <a:effectLst/>
                        <a:latin typeface="Nunito" pitchFamily="2" charset="0"/>
                      </a:endParaRPr>
                    </a:p>
                    <a:p>
                      <a:pPr algn="ctr">
                        <a:lnSpc>
                          <a:spcPct val="100000"/>
                        </a:lnSpc>
                      </a:pPr>
                      <a:r>
                        <a:rPr lang="en-US" sz="2400" i="0" dirty="0">
                          <a:solidFill>
                            <a:srgbClr val="374151"/>
                          </a:solidFill>
                          <a:effectLst/>
                          <a:latin typeface="Nunito" pitchFamily="2" charset="0"/>
                        </a:rPr>
                        <a:t>Seminar</a:t>
                      </a:r>
                      <a:endParaRPr lang="en-US" sz="2400" dirty="0">
                        <a:latin typeface="Nunito" pitchFamily="2" charset="0"/>
                        <a:cs typeface="Times New Roman" panose="02020603050405020304" pitchFamily="18" charset="0"/>
                      </a:endParaRPr>
                    </a:p>
                  </a:txBody>
                  <a:tcPr/>
                </a:tc>
                <a:extLst>
                  <a:ext uri="{0D108BD9-81ED-4DB2-BD59-A6C34878D82A}">
                    <a16:rowId xmlns:a16="http://schemas.microsoft.com/office/drawing/2014/main" val="2406317373"/>
                  </a:ext>
                </a:extLst>
              </a:tr>
            </a:tbl>
          </a:graphicData>
        </a:graphic>
      </p:graphicFrame>
      <p:sp>
        <p:nvSpPr>
          <p:cNvPr id="9" name="TextBox 8">
            <a:extLst>
              <a:ext uri="{FF2B5EF4-FFF2-40B4-BE49-F238E27FC236}">
                <a16:creationId xmlns:a16="http://schemas.microsoft.com/office/drawing/2014/main" id="{F0717356-BE32-A62A-5B41-B6849F8C1343}"/>
              </a:ext>
            </a:extLst>
          </p:cNvPr>
          <p:cNvSpPr txBox="1"/>
          <p:nvPr/>
        </p:nvSpPr>
        <p:spPr>
          <a:xfrm>
            <a:off x="1480209" y="5381469"/>
            <a:ext cx="3180679" cy="461665"/>
          </a:xfrm>
          <a:prstGeom prst="rect">
            <a:avLst/>
          </a:prstGeom>
          <a:noFill/>
        </p:spPr>
        <p:txBody>
          <a:bodyPr wrap="none" rtlCol="0">
            <a:spAutoFit/>
          </a:bodyPr>
          <a:lstStyle/>
          <a:p>
            <a:r>
              <a:rPr lang="en-US" sz="2400" i="0" dirty="0">
                <a:solidFill>
                  <a:srgbClr val="374151"/>
                </a:solidFill>
                <a:effectLst/>
                <a:latin typeface="Nunito" pitchFamily="2" charset="0"/>
              </a:rPr>
              <a:t>Fig. CRC Card Format</a:t>
            </a:r>
            <a:endParaRPr lang="en-US" sz="2400" dirty="0">
              <a:latin typeface="Nunito" pitchFamily="2" charset="0"/>
              <a:cs typeface="Times New Roman" panose="02020603050405020304" pitchFamily="18" charset="0"/>
            </a:endParaRPr>
          </a:p>
        </p:txBody>
      </p:sp>
      <p:sp>
        <p:nvSpPr>
          <p:cNvPr id="10" name="TextBox 9">
            <a:extLst>
              <a:ext uri="{FF2B5EF4-FFF2-40B4-BE49-F238E27FC236}">
                <a16:creationId xmlns:a16="http://schemas.microsoft.com/office/drawing/2014/main" id="{08D76163-5E0D-E03F-692F-C7FFCE4E3A10}"/>
              </a:ext>
            </a:extLst>
          </p:cNvPr>
          <p:cNvSpPr txBox="1"/>
          <p:nvPr/>
        </p:nvSpPr>
        <p:spPr>
          <a:xfrm>
            <a:off x="7503862" y="5381469"/>
            <a:ext cx="3398687" cy="461665"/>
          </a:xfrm>
          <a:prstGeom prst="rect">
            <a:avLst/>
          </a:prstGeom>
          <a:noFill/>
        </p:spPr>
        <p:txBody>
          <a:bodyPr wrap="none" rtlCol="0">
            <a:spAutoFit/>
          </a:bodyPr>
          <a:lstStyle/>
          <a:p>
            <a:r>
              <a:rPr lang="en-US" sz="2400" i="0" dirty="0">
                <a:solidFill>
                  <a:srgbClr val="374151"/>
                </a:solidFill>
                <a:effectLst/>
                <a:latin typeface="Nunito" pitchFamily="2" charset="0"/>
              </a:rPr>
              <a:t>Fig. CRC Card Example</a:t>
            </a:r>
            <a:endParaRPr lang="en-US" sz="2400" dirty="0">
              <a:latin typeface="Nunito" pitchFamily="2" charset="0"/>
              <a:cs typeface="Times New Roman" panose="02020603050405020304" pitchFamily="18" charset="0"/>
            </a:endParaRPr>
          </a:p>
        </p:txBody>
      </p:sp>
    </p:spTree>
    <p:extLst>
      <p:ext uri="{BB962C8B-B14F-4D97-AF65-F5344CB8AC3E}">
        <p14:creationId xmlns:p14="http://schemas.microsoft.com/office/powerpoint/2010/main" val="21580137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CRC Cards - Class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Class represents a collection of similar objects.</a:t>
            </a:r>
          </a:p>
          <a:p>
            <a:r>
              <a:rPr lang="en-US" dirty="0"/>
              <a:t>Objects are things of interest in the system being modeled. </a:t>
            </a:r>
          </a:p>
          <a:p>
            <a:r>
              <a:rPr lang="en-US" dirty="0"/>
              <a:t>They can be a person, place, thing, or any other concept important to the system at hand.</a:t>
            </a:r>
          </a:p>
          <a:p>
            <a:r>
              <a:rPr lang="en-US" dirty="0"/>
              <a:t>The Class name appears across the top of the CRC card.</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870B4E97-8C39-C73A-F11A-B2F572998F67}"/>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468047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CRC Cards - Responsibility</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Responsibility is anything that the class knows or does.</a:t>
            </a:r>
          </a:p>
          <a:p>
            <a:r>
              <a:rPr lang="en-US" dirty="0"/>
              <a:t>These responsibilities are things that the class has knowledge about itself, or things the class can do with the knowledge it has.</a:t>
            </a:r>
          </a:p>
          <a:p>
            <a:r>
              <a:rPr lang="en-US" dirty="0"/>
              <a:t>For example, a person class might have knowledge (and responsibility) for its name, address, and phone number.</a:t>
            </a:r>
          </a:p>
          <a:p>
            <a:r>
              <a:rPr lang="en-US" dirty="0"/>
              <a:t>In another example an automobile class might have knowledge of its size, its number of doors, or it might be able to do things like stop and go.</a:t>
            </a:r>
          </a:p>
          <a:p>
            <a:r>
              <a:rPr lang="en-US" dirty="0"/>
              <a:t>The Responsibilities of a class appear along the left side of the CRC card.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53482EC-436D-9A47-16B2-6CD4CA370510}"/>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1699716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a:bodyPr>
          <a:lstStyle/>
          <a:p>
            <a:r>
              <a:rPr lang="en-US" dirty="0">
                <a:solidFill>
                  <a:srgbClr val="374151"/>
                </a:solidFill>
                <a:latin typeface="Times New Roman" panose="02020603050405020304" pitchFamily="18" charset="0"/>
                <a:cs typeface="Times New Roman" panose="02020603050405020304" pitchFamily="18" charset="0"/>
              </a:rPr>
              <a:t>CRC Cards - </a:t>
            </a:r>
            <a:r>
              <a:rPr lang="en-US" i="0" dirty="0">
                <a:solidFill>
                  <a:srgbClr val="374151"/>
                </a:solidFill>
                <a:effectLst/>
              </a:rPr>
              <a:t>Collaborator</a:t>
            </a:r>
            <a:endParaRPr lang="en-US" dirty="0">
              <a:solidFill>
                <a:srgbClr val="37415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10543031" cy="4871803"/>
          </a:xfrm>
        </p:spPr>
        <p:txBody>
          <a:bodyPr vert="horz" lIns="91440" tIns="45720" rIns="91440" bIns="45720" rtlCol="0" anchor="t">
            <a:noAutofit/>
          </a:bodyPr>
          <a:lstStyle/>
          <a:p>
            <a:r>
              <a:rPr lang="en-US" i="0" dirty="0">
                <a:solidFill>
                  <a:srgbClr val="374151"/>
                </a:solidFill>
                <a:effectLst/>
              </a:rPr>
              <a:t>A Collaborator is another class that is used to get information for or perform actions for the class at hand</a:t>
            </a:r>
            <a:r>
              <a:rPr lang="en-US" dirty="0">
                <a:solidFill>
                  <a:srgbClr val="374151"/>
                </a:solidFill>
              </a:rPr>
              <a:t>.</a:t>
            </a:r>
          </a:p>
          <a:p>
            <a:r>
              <a:rPr lang="en-US" i="0" dirty="0">
                <a:solidFill>
                  <a:srgbClr val="374151"/>
                </a:solidFill>
                <a:effectLst/>
              </a:rPr>
              <a:t>It often works with a particular class to complete a step (or steps) in a scenario. </a:t>
            </a:r>
          </a:p>
          <a:p>
            <a:r>
              <a:rPr lang="en-US" i="0" dirty="0">
                <a:solidFill>
                  <a:srgbClr val="374151"/>
                </a:solidFill>
                <a:effectLst/>
              </a:rPr>
              <a:t>The Collaborators of a class appear along the right side of the CRC card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27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Footer Placeholder 3">
            <a:extLst>
              <a:ext uri="{FF2B5EF4-FFF2-40B4-BE49-F238E27FC236}">
                <a16:creationId xmlns:a16="http://schemas.microsoft.com/office/drawing/2014/main" id="{1927675B-9D18-CB74-9F82-B01195205F2C}"/>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05830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How do you create CRC models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Find classes.</a:t>
            </a:r>
          </a:p>
          <a:p>
            <a:r>
              <a:rPr lang="en-US" dirty="0"/>
              <a:t>Finding classes is fundamentally an analysis task because it deals with identifying the building blocks for your application.</a:t>
            </a:r>
          </a:p>
          <a:p>
            <a:r>
              <a:rPr lang="en-US" dirty="0"/>
              <a:t>A good rule of thumb is that you should look for the three-to-five main classes right away, such as Student, Seminar, and Professor in Figure .</a:t>
            </a:r>
          </a:p>
          <a:p>
            <a:r>
              <a:rPr lang="en-US" b="1" dirty="0"/>
              <a:t>Find responsibilities.</a:t>
            </a:r>
          </a:p>
          <a:p>
            <a:r>
              <a:rPr lang="en-US" dirty="0"/>
              <a:t>You should ask yourself what a class does as well as what information you wish to maintain about it.</a:t>
            </a:r>
          </a:p>
          <a:p>
            <a:r>
              <a:rPr lang="en-US" dirty="0"/>
              <a:t>You will often identify a responsibility for a class to fulfill a collaboration with another class.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08CCB98F-78B4-4B63-FAB9-3EBCE92D2986}"/>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6210115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How do you create CRC models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Define collaborators.</a:t>
            </a:r>
          </a:p>
          <a:p>
            <a:r>
              <a:rPr lang="en-US" dirty="0"/>
              <a:t>A class often does not have sufficient information to fulfill its responsibilities.</a:t>
            </a:r>
          </a:p>
          <a:p>
            <a:r>
              <a:rPr lang="en-US" dirty="0"/>
              <a:t>Therefore, it must collaborate (work) with other classes to get the job done.</a:t>
            </a:r>
          </a:p>
          <a:p>
            <a:r>
              <a:rPr lang="en-US" dirty="0"/>
              <a:t>Collaboration will be in one of two forms: a request for information or a request to perform a task.</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CCA7CDEE-A580-AB16-ABEA-54F1A62B61D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55794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Lesson 2: Object Oriented Analysis (10hrs)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a:normAutofit/>
          </a:bodyPr>
          <a:lstStyle/>
          <a:p>
            <a:r>
              <a:rPr lang="en-US" dirty="0"/>
              <a:t>The Analysis phase ends with finding out:</a:t>
            </a:r>
          </a:p>
          <a:p>
            <a:r>
              <a:rPr lang="en-US" dirty="0"/>
              <a:t>the Essential use cases that identifies the domain processes </a:t>
            </a:r>
          </a:p>
          <a:p>
            <a:r>
              <a:rPr lang="en-US" dirty="0"/>
              <a:t>the conceptual or domain model that identifies the concept classes or terms existing in the domain </a:t>
            </a:r>
          </a:p>
          <a:p>
            <a:r>
              <a:rPr lang="en-US" dirty="0"/>
              <a:t>the system sequence diagram that shows the system events and operations and contracts that shows what the system operations do.</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EC5024BB-E3DF-8CCC-70D1-4417F73E2933}"/>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873061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How do you create CRC models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Move the cards around.</a:t>
            </a:r>
          </a:p>
          <a:p>
            <a:r>
              <a:rPr lang="en-US" dirty="0"/>
              <a:t>To improve everyone’s understanding of the system, the cards should be placed on the table in an intelligent manner.</a:t>
            </a:r>
          </a:p>
          <a:p>
            <a:r>
              <a:rPr lang="en-US" dirty="0"/>
              <a:t>Two cards that collaborate with one another should be placed close together on the table</a:t>
            </a:r>
          </a:p>
          <a:p>
            <a:r>
              <a:rPr lang="en-US" dirty="0"/>
              <a:t>Whereas two cards that don’t collaborate should be placed far apart.</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CCA7CDEE-A580-AB16-ABEA-54F1A62B61D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9184609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use-case realization represents how a use case will be implemented in terms of collaborating objects.</a:t>
            </a:r>
          </a:p>
          <a:p>
            <a:r>
              <a:rPr lang="en-US" dirty="0"/>
              <a:t>This artifact can take various forms.</a:t>
            </a:r>
          </a:p>
          <a:p>
            <a:r>
              <a:rPr lang="en-US" dirty="0"/>
              <a:t>It can include, for example,</a:t>
            </a:r>
          </a:p>
          <a:p>
            <a:pPr lvl="1"/>
            <a:r>
              <a:rPr lang="en-US" dirty="0"/>
              <a:t>a textual description (a document), </a:t>
            </a:r>
          </a:p>
          <a:p>
            <a:pPr lvl="1"/>
            <a:r>
              <a:rPr lang="en-US" dirty="0"/>
              <a:t>class diagrams of participating classes and subsystems, and </a:t>
            </a:r>
          </a:p>
          <a:p>
            <a:pPr lvl="1"/>
            <a:r>
              <a:rPr lang="en-US" dirty="0"/>
              <a:t>interaction diagrams (communication and sequence diagrams) </a:t>
            </a:r>
          </a:p>
          <a:p>
            <a:pPr lvl="1"/>
            <a:r>
              <a:rPr lang="en-US" dirty="0"/>
              <a:t>that illustrate the flow of interactions between class and subsystem instances.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AAC5272-8849-62CD-BE44-C9D50B1D2C36}"/>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0273077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The reason for separating the use-case realization from its use case is that doing so allows the use cases to be managed separately from their realizations.</a:t>
            </a:r>
          </a:p>
          <a:p>
            <a:r>
              <a:rPr lang="en-US" dirty="0"/>
              <a:t>This is particularly important for larger projects or families of systems where the same use cases can be designed differently in different products within the product family.</a:t>
            </a:r>
          </a:p>
          <a:p>
            <a:r>
              <a:rPr lang="en-US" dirty="0"/>
              <a:t>For larger projects, separating the use case and its realization allows changes to the design of the use case without affecting the baseline use case itself.</a:t>
            </a:r>
          </a:p>
          <a:p>
            <a:r>
              <a:rPr lang="en-US" dirty="0"/>
              <a:t>In a model, a use-case realization is represented as a UML collaboration that groups the diagrams and other information (such as textual descriptions) that form part of the use-case realization.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00C98C1-403D-A682-052D-7DDBA6CC92D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15150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A4536D-397D-B304-FF0F-AAEECD544058}"/>
              </a:ext>
            </a:extLst>
          </p:cNvPr>
          <p:cNvPicPr>
            <a:picLocks noChangeAspect="1"/>
          </p:cNvPicPr>
          <p:nvPr/>
        </p:nvPicPr>
        <p:blipFill>
          <a:blip r:embed="rId3"/>
          <a:stretch>
            <a:fillRect/>
          </a:stretch>
        </p:blipFill>
        <p:spPr>
          <a:xfrm>
            <a:off x="4771363" y="2542967"/>
            <a:ext cx="6536012" cy="3522480"/>
          </a:xfrm>
          <a:prstGeom prst="rect">
            <a:avLst/>
          </a:prstGeom>
        </p:spPr>
      </p:pic>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88" y="1245476"/>
            <a:ext cx="10809287" cy="4787024"/>
          </a:xfrm>
        </p:spPr>
        <p:txBody>
          <a:bodyPr vert="horz" lIns="91440" tIns="45720" rIns="91440" bIns="45720" rtlCol="0" anchor="t">
            <a:noAutofit/>
          </a:bodyPr>
          <a:lstStyle/>
          <a:p>
            <a:r>
              <a:rPr lang="en-US" dirty="0"/>
              <a:t>Use case realization : Make sure that the sequence diagrams realize (show) the behavior outlined in the use cases and assign behavior to classes in the class diagram. Together, these three continue to evolve and sharpen each other. This can be shown as following fig:</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9C9D4DF0-6E8F-E0A8-54D1-7485C8385C21}"/>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817533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Example Use Case: "Place an Order" for an Online Shopping System</a:t>
            </a:r>
          </a:p>
          <a:p>
            <a:r>
              <a:rPr lang="en-US" dirty="0"/>
              <a:t>Prepare a Use Case Description</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00C98C1-403D-A682-052D-7DDBA6CC92D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58231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a:spcBef>
                <a:spcPts val="600"/>
              </a:spcBef>
            </a:pPr>
            <a:r>
              <a:rPr lang="en-US" b="1" dirty="0"/>
              <a:t>Title:</a:t>
            </a:r>
            <a:r>
              <a:rPr lang="en-US" dirty="0"/>
              <a:t> Place an Order</a:t>
            </a:r>
            <a:br>
              <a:rPr lang="en-US" dirty="0"/>
            </a:br>
            <a:r>
              <a:rPr lang="en-US" b="1" dirty="0"/>
              <a:t>Primary Actor:</a:t>
            </a:r>
            <a:r>
              <a:rPr lang="en-US" dirty="0"/>
              <a:t> Customer</a:t>
            </a:r>
            <a:br>
              <a:rPr lang="en-US" dirty="0"/>
            </a:br>
            <a:r>
              <a:rPr lang="en-US" b="1" dirty="0"/>
              <a:t>Preconditions:</a:t>
            </a:r>
            <a:r>
              <a:rPr lang="en-US" dirty="0"/>
              <a:t> Customer is logged in and has items in the shopping cart.</a:t>
            </a:r>
            <a:br>
              <a:rPr lang="en-US" dirty="0"/>
            </a:br>
            <a:r>
              <a:rPr lang="en-US" b="1" dirty="0"/>
              <a:t>Postconditions:</a:t>
            </a:r>
            <a:r>
              <a:rPr lang="en-US" dirty="0"/>
              <a:t> Order is placed, payment is processed, and confirmation is sent to the customer.</a:t>
            </a:r>
            <a:br>
              <a:rPr lang="en-US" dirty="0"/>
            </a:br>
            <a:r>
              <a:rPr lang="en-US" b="1" dirty="0"/>
              <a:t>Main Success Scenario:</a:t>
            </a:r>
            <a:endParaRPr lang="en-US" dirty="0"/>
          </a:p>
          <a:p>
            <a:pPr>
              <a:spcBef>
                <a:spcPts val="600"/>
              </a:spcBef>
              <a:buFont typeface="+mj-lt"/>
              <a:buAutoNum type="arabicPeriod"/>
            </a:pPr>
            <a:r>
              <a:rPr lang="en-US" dirty="0"/>
              <a:t>Customer reviews the items in the shopping cart.</a:t>
            </a:r>
          </a:p>
          <a:p>
            <a:pPr>
              <a:spcBef>
                <a:spcPts val="600"/>
              </a:spcBef>
              <a:buFont typeface="+mj-lt"/>
              <a:buAutoNum type="arabicPeriod"/>
            </a:pPr>
            <a:r>
              <a:rPr lang="en-US" dirty="0"/>
              <a:t>Customer provides shipping information.</a:t>
            </a:r>
          </a:p>
          <a:p>
            <a:pPr>
              <a:spcBef>
                <a:spcPts val="600"/>
              </a:spcBef>
              <a:buFont typeface="+mj-lt"/>
              <a:buAutoNum type="arabicPeriod"/>
            </a:pPr>
            <a:r>
              <a:rPr lang="en-US" dirty="0"/>
              <a:t>Customer provides payment information.</a:t>
            </a:r>
          </a:p>
          <a:p>
            <a:pPr>
              <a:spcBef>
                <a:spcPts val="600"/>
              </a:spcBef>
              <a:buFont typeface="+mj-lt"/>
              <a:buAutoNum type="arabicPeriod"/>
            </a:pPr>
            <a:r>
              <a:rPr lang="en-US" dirty="0"/>
              <a:t>System validates the payment.</a:t>
            </a:r>
          </a:p>
          <a:p>
            <a:pPr>
              <a:spcBef>
                <a:spcPts val="600"/>
              </a:spcBef>
              <a:buFont typeface="+mj-lt"/>
              <a:buAutoNum type="arabicPeriod"/>
            </a:pPr>
            <a:r>
              <a:rPr lang="en-US" dirty="0"/>
              <a:t>System confirms the order and updates inventory.</a:t>
            </a:r>
          </a:p>
          <a:p>
            <a:pPr>
              <a:spcBef>
                <a:spcPts val="600"/>
              </a:spcBef>
              <a:buFont typeface="+mj-lt"/>
              <a:buAutoNum type="arabicPeriod"/>
            </a:pPr>
            <a:r>
              <a:rPr lang="en-US" dirty="0"/>
              <a:t>System sends order confirmation to the customer.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00C98C1-403D-A682-052D-7DDBA6CC92D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03479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5790989" cy="4474670"/>
          </a:xfrm>
        </p:spPr>
        <p:txBody>
          <a:bodyPr vert="horz" lIns="91440" tIns="45720" rIns="91440" bIns="45720" rtlCol="0" anchor="t">
            <a:noAutofit/>
          </a:bodyPr>
          <a:lstStyle/>
          <a:p>
            <a:r>
              <a:rPr lang="en-US" b="1" dirty="0"/>
              <a:t>Identify the Actors and Use Cases</a:t>
            </a:r>
          </a:p>
          <a:p>
            <a:r>
              <a:rPr lang="en-US" b="1" dirty="0"/>
              <a:t>Actors:</a:t>
            </a:r>
            <a:endParaRPr lang="en-US" dirty="0"/>
          </a:p>
          <a:p>
            <a:pPr>
              <a:buFont typeface="Arial" panose="020B0604020202020204" pitchFamily="34" charset="0"/>
              <a:buChar char="•"/>
            </a:pPr>
            <a:r>
              <a:rPr lang="en-US" dirty="0"/>
              <a:t>Customer</a:t>
            </a:r>
          </a:p>
          <a:p>
            <a:pPr>
              <a:buFont typeface="Arial" panose="020B0604020202020204" pitchFamily="34" charset="0"/>
              <a:buChar char="•"/>
            </a:pPr>
            <a:r>
              <a:rPr lang="en-US" dirty="0"/>
              <a:t>Payment Gateway (external system)</a:t>
            </a:r>
          </a:p>
          <a:p>
            <a:pPr>
              <a:buFont typeface="Arial" panose="020B0604020202020204" pitchFamily="34" charset="0"/>
              <a:buChar char="•"/>
            </a:pPr>
            <a:r>
              <a:rPr lang="en-US" dirty="0"/>
              <a:t>Inventory System (internal system)</a:t>
            </a:r>
          </a:p>
          <a:p>
            <a:pPr>
              <a:spcBef>
                <a:spcPts val="600"/>
              </a:spcBef>
            </a:pP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00C98C1-403D-A682-052D-7DDBA6CC92D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
        <p:nvSpPr>
          <p:cNvPr id="6" name="Content Placeholder 2">
            <a:extLst>
              <a:ext uri="{FF2B5EF4-FFF2-40B4-BE49-F238E27FC236}">
                <a16:creationId xmlns:a16="http://schemas.microsoft.com/office/drawing/2014/main" id="{102BC705-FFE9-491F-30E5-C59E771D2F36}"/>
              </a:ext>
            </a:extLst>
          </p:cNvPr>
          <p:cNvSpPr txBox="1">
            <a:spLocks/>
          </p:cNvSpPr>
          <p:nvPr/>
        </p:nvSpPr>
        <p:spPr>
          <a:xfrm>
            <a:off x="5980386" y="2065282"/>
            <a:ext cx="5790989" cy="3895287"/>
          </a:xfrm>
          <a:prstGeom prst="rect">
            <a:avLst/>
          </a:prstGeom>
        </p:spPr>
        <p:txBody>
          <a:bodyPr vert="horz" lIns="91440" tIns="45720" rIns="91440" bIns="45720" rtlCol="0" anchor="t">
            <a:noAutofit/>
          </a:bodyPr>
          <a:lst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Use Cases:</a:t>
            </a:r>
            <a:endParaRPr lang="en-US" dirty="0"/>
          </a:p>
          <a:p>
            <a:r>
              <a:rPr lang="en-US" dirty="0"/>
              <a:t>Review Cart</a:t>
            </a:r>
          </a:p>
          <a:p>
            <a:r>
              <a:rPr lang="en-US" dirty="0"/>
              <a:t>Enter Shipping Information</a:t>
            </a:r>
          </a:p>
          <a:p>
            <a:r>
              <a:rPr lang="en-US" dirty="0"/>
              <a:t>Enter Payment Information</a:t>
            </a:r>
          </a:p>
          <a:p>
            <a:r>
              <a:rPr lang="en-US" dirty="0"/>
              <a:t>Validate Payment</a:t>
            </a:r>
          </a:p>
          <a:p>
            <a:r>
              <a:rPr lang="en-US" dirty="0"/>
              <a:t>Confirm Order</a:t>
            </a:r>
          </a:p>
          <a:p>
            <a:r>
              <a:rPr lang="en-US" dirty="0"/>
              <a:t>Update Inventory</a:t>
            </a:r>
          </a:p>
          <a:p>
            <a:r>
              <a:rPr lang="en-US" dirty="0"/>
              <a:t>Send Order Confirmation</a:t>
            </a:r>
          </a:p>
          <a:p>
            <a:pPr>
              <a:spcBef>
                <a:spcPts val="600"/>
              </a:spcBef>
            </a:pPr>
            <a:endParaRPr lang="en-US" dirty="0"/>
          </a:p>
        </p:txBody>
      </p:sp>
    </p:spTree>
    <p:extLst>
      <p:ext uri="{BB962C8B-B14F-4D97-AF65-F5344CB8AC3E}">
        <p14:creationId xmlns:p14="http://schemas.microsoft.com/office/powerpoint/2010/main" val="41249350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Realization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a:spcBef>
                <a:spcPts val="600"/>
              </a:spcBef>
            </a:pPr>
            <a:r>
              <a:rPr lang="en-US" sz="1800" dirty="0"/>
              <a:t>Customer           Online Shopping System      Payment Gateway      Inventory System    |                        |    |---&gt; Review Cart ------&gt;|                        |                        |    |                        |                        |                        |    |---&gt; Enter Shipping Info|                        |                        |    |                        |                        |                        |    |---&gt; Enter Payment Info |                        |                        |    |                      </a:t>
            </a:r>
            <a:br>
              <a:rPr lang="en-US" sz="1800" dirty="0"/>
            </a:br>
            <a:r>
              <a:rPr lang="en-US" sz="1800" dirty="0"/>
              <a:t>				  |------ Validate Payment ------&gt;|                |   				 |                              |&lt;----- Payment Validated -------|                |    |                        |                        |                        |    |                           |------ Confirm Order ---------------------------&gt;|    |                     </a:t>
            </a:r>
            <a:br>
              <a:rPr lang="en-US" sz="1800" dirty="0"/>
            </a:br>
            <a:r>
              <a:rPr lang="en-US" sz="1800" dirty="0"/>
              <a:t>				  |&lt;----- Order Confirmed ---------------------------|    |                        |                        |                        |   </a:t>
            </a:r>
            <a:br>
              <a:rPr lang="en-US" sz="1800" dirty="0"/>
            </a:br>
            <a:r>
              <a:rPr lang="en-US" sz="1800" dirty="0"/>
              <a:t>		       |                        |------ Update Inventory ------------------------&gt;|    |                        				|&lt;----- Inventory Updated ------------------------|    |                        |                        |&lt;--- Send Order Confirmation --------------------|                        |    |                        |                        |                        |</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F00C98C1-403D-A682-052D-7DDBA6CC92DE}"/>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8782248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a:bodyPr>
          <a:lstStyle/>
          <a:p>
            <a:r>
              <a:rPr lang="en-US" dirty="0">
                <a:solidFill>
                  <a:srgbClr val="374151"/>
                </a:solidFill>
                <a:latin typeface="Times New Roman" panose="02020603050405020304" pitchFamily="18" charset="0"/>
                <a:cs typeface="Times New Roman" panose="02020603050405020304" pitchFamily="18" charset="0"/>
              </a:rPr>
              <a:t>Object </a:t>
            </a:r>
            <a:r>
              <a:rPr lang="en-US">
                <a:solidFill>
                  <a:srgbClr val="374151"/>
                </a:solidFill>
                <a:latin typeface="Times New Roman" panose="02020603050405020304" pitchFamily="18" charset="0"/>
                <a:cs typeface="Times New Roman" panose="02020603050405020304" pitchFamily="18" charset="0"/>
              </a:rPr>
              <a:t>Design Techniques</a:t>
            </a:r>
            <a:endParaRPr lang="en-US" dirty="0">
              <a:solidFill>
                <a:srgbClr val="37415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5675377" cy="4871803"/>
          </a:xfrm>
        </p:spPr>
        <p:txBody>
          <a:bodyPr vert="horz" lIns="91440" tIns="45720" rIns="91440" bIns="45720" rtlCol="0" anchor="t">
            <a:noAutofit/>
          </a:bodyPr>
          <a:lstStyle/>
          <a:p>
            <a:pPr algn="l"/>
            <a:r>
              <a:rPr lang="en-US" b="1" i="0" dirty="0">
                <a:solidFill>
                  <a:srgbClr val="374151"/>
                </a:solidFill>
                <a:effectLst/>
              </a:rPr>
              <a:t>CRC Cards:</a:t>
            </a:r>
          </a:p>
          <a:p>
            <a:pPr algn="l"/>
            <a:r>
              <a:rPr lang="en-US" i="1" dirty="0">
                <a:solidFill>
                  <a:srgbClr val="374151"/>
                </a:solidFill>
                <a:effectLst/>
              </a:rPr>
              <a:t>Principle:</a:t>
            </a:r>
          </a:p>
          <a:p>
            <a:pPr algn="l"/>
            <a:r>
              <a:rPr lang="en-US" i="0" dirty="0">
                <a:solidFill>
                  <a:srgbClr val="374151"/>
                </a:solidFill>
                <a:effectLst/>
              </a:rPr>
              <a:t>Collaboratively define classes, their responsibilities, and collaborations.</a:t>
            </a:r>
          </a:p>
          <a:p>
            <a:pPr algn="l"/>
            <a:r>
              <a:rPr lang="en-US" i="1" dirty="0">
                <a:solidFill>
                  <a:srgbClr val="374151"/>
                </a:solidFill>
                <a:effectLst/>
              </a:rPr>
              <a:t>Technique:</a:t>
            </a:r>
          </a:p>
          <a:p>
            <a:pPr algn="l"/>
            <a:r>
              <a:rPr lang="en-US" i="0" dirty="0">
                <a:solidFill>
                  <a:srgbClr val="374151"/>
                </a:solidFill>
                <a:effectLst/>
              </a:rPr>
              <a:t>Use index cards for each class, list responsibilities, and note collaborations with other classes.</a:t>
            </a:r>
          </a:p>
          <a:p>
            <a:pPr algn="l"/>
            <a:r>
              <a:rPr lang="en-US" i="0" dirty="0">
                <a:solidFill>
                  <a:srgbClr val="374151"/>
                </a:solidFill>
                <a:effectLst/>
              </a:rPr>
              <a:t>Facilitates brainstorming and discussion in a team.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Content Placeholder 2">
            <a:extLst>
              <a:ext uri="{FF2B5EF4-FFF2-40B4-BE49-F238E27FC236}">
                <a16:creationId xmlns:a16="http://schemas.microsoft.com/office/drawing/2014/main" id="{3C24CAF7-5B25-55E6-F6DA-21820398AA2E}"/>
              </a:ext>
            </a:extLst>
          </p:cNvPr>
          <p:cNvSpPr txBox="1">
            <a:spLocks/>
          </p:cNvSpPr>
          <p:nvPr/>
        </p:nvSpPr>
        <p:spPr>
          <a:xfrm>
            <a:off x="5891783" y="1454046"/>
            <a:ext cx="5675377" cy="4871803"/>
          </a:xfrm>
          <a:prstGeom prst="rect">
            <a:avLst/>
          </a:prstGeom>
        </p:spPr>
        <p:txBody>
          <a:bodyPr vert="horz" lIns="91440" tIns="45720" rIns="91440" bIns="45720" rtlCol="0" anchor="t">
            <a:noAutofit/>
          </a:bodyPr>
          <a:lstStyle>
            <a:lvl1pPr marL="457200" indent="-457200" algn="l" defTabSz="914400" rtl="0" eaLnBrk="1" latinLnBrk="0" hangingPunct="1">
              <a:lnSpc>
                <a:spcPts val="2800"/>
              </a:lnSpc>
              <a:spcBef>
                <a:spcPts val="1000"/>
              </a:spcBef>
              <a:buClr>
                <a:schemeClr val="accent2"/>
              </a:buClr>
              <a:buFont typeface="Wingdings 2" panose="05020102010507070707" pitchFamily="18" charset="2"/>
              <a:buChar char="¬"/>
              <a:defRPr sz="2400" kern="1200">
                <a:solidFill>
                  <a:schemeClr val="tx2"/>
                </a:solidFill>
                <a:latin typeface="Times New Roman" panose="02020603050405020304" pitchFamily="18" charset="0"/>
                <a:ea typeface="+mn-ea"/>
                <a:cs typeface="Times New Roman" panose="02020603050405020304" pitchFamily="18" charset="0"/>
              </a:defRPr>
            </a:lvl1pPr>
            <a:lvl2pPr marL="800100" indent="-3429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Times New Roman" panose="02020603050405020304" pitchFamily="18" charset="0"/>
                <a:ea typeface="+mn-ea"/>
                <a:cs typeface="Times New Roman" panose="02020603050405020304" pitchFamily="18" charset="0"/>
              </a:defRPr>
            </a:lvl2pPr>
            <a:lvl3pPr marL="1257300" indent="-3429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Times New Roman" panose="02020603050405020304" pitchFamily="18" charset="0"/>
                <a:ea typeface="+mn-ea"/>
                <a:cs typeface="Times New Roman" panose="02020603050405020304" pitchFamily="18" charset="0"/>
              </a:defRPr>
            </a:lvl3pPr>
            <a:lvl4pPr marL="1657350" indent="-28575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Times New Roman" panose="02020603050405020304" pitchFamily="18" charset="0"/>
                <a:ea typeface="+mn-ea"/>
                <a:cs typeface="Times New Roman" panose="02020603050405020304" pitchFamily="18" charset="0"/>
              </a:defRPr>
            </a:lvl4pPr>
            <a:lvl5pPr marL="2114550" indent="-28575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374151"/>
                </a:solidFill>
                <a:latin typeface="Nunito" pitchFamily="2" charset="0"/>
              </a:rPr>
              <a:t>Use Case Realization:</a:t>
            </a:r>
          </a:p>
          <a:p>
            <a:r>
              <a:rPr lang="en-US" i="1" dirty="0">
                <a:solidFill>
                  <a:srgbClr val="374151"/>
                </a:solidFill>
                <a:latin typeface="Nunito" pitchFamily="2" charset="0"/>
              </a:rPr>
              <a:t>Principle:</a:t>
            </a:r>
          </a:p>
          <a:p>
            <a:r>
              <a:rPr lang="en-US" dirty="0">
                <a:solidFill>
                  <a:srgbClr val="374151"/>
                </a:solidFill>
                <a:latin typeface="Nunito" pitchFamily="2" charset="0"/>
              </a:rPr>
              <a:t>Connecting use cases to the classes that implement them.</a:t>
            </a:r>
          </a:p>
          <a:p>
            <a:r>
              <a:rPr lang="en-US" i="1" dirty="0">
                <a:solidFill>
                  <a:srgbClr val="374151"/>
                </a:solidFill>
                <a:latin typeface="Nunito" pitchFamily="2" charset="0"/>
              </a:rPr>
              <a:t>Technique:</a:t>
            </a:r>
          </a:p>
          <a:p>
            <a:r>
              <a:rPr lang="en-US" dirty="0">
                <a:solidFill>
                  <a:srgbClr val="374151"/>
                </a:solidFill>
                <a:latin typeface="Nunito" pitchFamily="2" charset="0"/>
              </a:rPr>
              <a:t>Identify how each use case is realized or implemented by the classes in the system.</a:t>
            </a:r>
          </a:p>
          <a:p>
            <a:r>
              <a:rPr lang="en-US" dirty="0">
                <a:solidFill>
                  <a:srgbClr val="374151"/>
                </a:solidFill>
                <a:latin typeface="Nunito" pitchFamily="2" charset="0"/>
              </a:rPr>
              <a:t>Specify the collaboration and interactions between classes to fulfill the behaviors defined in use cases.</a:t>
            </a:r>
          </a:p>
        </p:txBody>
      </p:sp>
      <p:sp>
        <p:nvSpPr>
          <p:cNvPr id="8" name="Footer Placeholder 7">
            <a:extLst>
              <a:ext uri="{FF2B5EF4-FFF2-40B4-BE49-F238E27FC236}">
                <a16:creationId xmlns:a16="http://schemas.microsoft.com/office/drawing/2014/main" id="{58B3D20E-3173-3C27-D211-07D0E1677FC4}"/>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5270040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fontScale="90000"/>
          </a:bodyPr>
          <a:lstStyle/>
          <a:p>
            <a:r>
              <a:rPr lang="en-US" dirty="0">
                <a:solidFill>
                  <a:srgbClr val="374151"/>
                </a:solidFill>
                <a:latin typeface="Times New Roman" panose="02020603050405020304" pitchFamily="18" charset="0"/>
                <a:cs typeface="Times New Roman" panose="02020603050405020304" pitchFamily="18" charset="0"/>
              </a:rPr>
              <a:t>CRC Practical: </a:t>
            </a:r>
            <a:r>
              <a:rPr lang="en-US" i="0" dirty="0">
                <a:effectLst/>
              </a:rPr>
              <a:t>Designing Social Media</a:t>
            </a:r>
            <a:endParaRPr lang="en-US" dirty="0">
              <a:solidFill>
                <a:srgbClr val="374151"/>
              </a:solidFill>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10543031" cy="4871803"/>
          </a:xfrm>
        </p:spPr>
        <p:txBody>
          <a:bodyPr vert="horz" lIns="91440" tIns="45720" rIns="91440" bIns="45720" rtlCol="0" anchor="t">
            <a:noAutofit/>
          </a:bodyPr>
          <a:lstStyle/>
          <a:p>
            <a:r>
              <a:rPr lang="en-US" b="1" i="0" dirty="0">
                <a:solidFill>
                  <a:srgbClr val="374151"/>
                </a:solidFill>
                <a:effectLst/>
              </a:rPr>
              <a:t>Objective:</a:t>
            </a:r>
          </a:p>
          <a:p>
            <a:r>
              <a:rPr lang="en-US" b="1" i="0" dirty="0">
                <a:solidFill>
                  <a:srgbClr val="374151"/>
                </a:solidFill>
                <a:effectLst/>
              </a:rPr>
              <a:t>To apply CRC cards for designing a simplified social media platform using object-oriented principles.</a:t>
            </a:r>
          </a:p>
          <a:p>
            <a:r>
              <a:rPr lang="en-US" i="0" dirty="0">
                <a:solidFill>
                  <a:srgbClr val="374151"/>
                </a:solidFill>
                <a:effectLst/>
              </a:rPr>
              <a:t>Welcome, everyone! Today, we're diving into the exciting world of software design, and our focus is on creating a social media platform. Imagine having the opportunity to shape the next big thing in the digital space where users connect, share, and interact.</a:t>
            </a:r>
          </a:p>
          <a:p>
            <a:r>
              <a:rPr lang="en-US" i="0" dirty="0">
                <a:solidFill>
                  <a:srgbClr val="374151"/>
                </a:solidFill>
                <a:effectLst/>
              </a:rPr>
              <a:t>Context: The Social Media Revolution</a:t>
            </a:r>
          </a:p>
          <a:p>
            <a:r>
              <a:rPr lang="en-US" i="0" dirty="0">
                <a:solidFill>
                  <a:srgbClr val="374151"/>
                </a:solidFill>
                <a:effectLst/>
              </a:rPr>
              <a:t>In recent years, social media platforms have become an integral part of our daily lives. From sharing photos and updates to connecting with friends, family, and even making new connections worldwide, social media has transformed how we communicate.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39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Footer Placeholder 3">
            <a:extLst>
              <a:ext uri="{FF2B5EF4-FFF2-40B4-BE49-F238E27FC236}">
                <a16:creationId xmlns:a16="http://schemas.microsoft.com/office/drawing/2014/main" id="{73E29273-5378-8819-CA80-8C8C7115A0B3}"/>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351349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2270F6-C48F-E1AE-BFD4-062E395E5B88}"/>
              </a:ext>
            </a:extLst>
          </p:cNvPr>
          <p:cNvPicPr>
            <a:picLocks noChangeAspect="1"/>
          </p:cNvPicPr>
          <p:nvPr/>
        </p:nvPicPr>
        <p:blipFill>
          <a:blip r:embed="rId3"/>
          <a:stretch>
            <a:fillRect/>
          </a:stretch>
        </p:blipFill>
        <p:spPr>
          <a:xfrm>
            <a:off x="1075521" y="936884"/>
            <a:ext cx="10040958" cy="4984232"/>
          </a:xfrm>
          <a:prstGeom prst="rect">
            <a:avLst/>
          </a:prstGeom>
        </p:spPr>
      </p:pic>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823640" cy="1092200"/>
          </a:xfrm>
        </p:spPr>
        <p:txBody>
          <a:bodyPr>
            <a:normAutofit/>
          </a:bodyPr>
          <a:lstStyle/>
          <a:p>
            <a:r>
              <a:rPr lang="en-US" dirty="0"/>
              <a:t>OOD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a:xfrm>
            <a:off x="420624" y="6217920"/>
            <a:ext cx="2743200" cy="640080"/>
          </a:xfrm>
        </p:spPr>
        <p:txBody>
          <a:bodyPr/>
          <a:lstStyle/>
          <a:p>
            <a:r>
              <a:rPr lang="en-US"/>
              <a:t>16/01/2024</a:t>
            </a:r>
            <a:endParaRPr lang="en-US" dirty="0"/>
          </a:p>
        </p:txBody>
      </p:sp>
      <p:sp>
        <p:nvSpPr>
          <p:cNvPr id="3" name="Footer Placeholder 2">
            <a:extLst>
              <a:ext uri="{FF2B5EF4-FFF2-40B4-BE49-F238E27FC236}">
                <a16:creationId xmlns:a16="http://schemas.microsoft.com/office/drawing/2014/main" id="{125E69C8-69D4-2919-88C7-DC5314AF3472}"/>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3280126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fontScale="90000"/>
          </a:bodyPr>
          <a:lstStyle/>
          <a:p>
            <a:r>
              <a:rPr lang="en-US" dirty="0">
                <a:solidFill>
                  <a:srgbClr val="374151"/>
                </a:solidFill>
                <a:latin typeface="Times New Roman" panose="02020603050405020304" pitchFamily="18" charset="0"/>
                <a:cs typeface="Times New Roman" panose="02020603050405020304" pitchFamily="18" charset="0"/>
              </a:rPr>
              <a:t>CRC Practical: </a:t>
            </a:r>
            <a:r>
              <a:rPr lang="en-US" i="0" dirty="0">
                <a:effectLst/>
              </a:rPr>
              <a:t>Designing Social Media</a:t>
            </a:r>
            <a:endParaRPr lang="en-US" dirty="0">
              <a:solidFill>
                <a:srgbClr val="374151"/>
              </a:solidFill>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10543031" cy="4871803"/>
          </a:xfrm>
        </p:spPr>
        <p:txBody>
          <a:bodyPr vert="horz" lIns="91440" tIns="45720" rIns="91440" bIns="45720" rtlCol="0" anchor="t">
            <a:noAutofit/>
          </a:bodyPr>
          <a:lstStyle/>
          <a:p>
            <a:r>
              <a:rPr lang="en-US" b="1" i="0" dirty="0">
                <a:solidFill>
                  <a:srgbClr val="374151"/>
                </a:solidFill>
                <a:effectLst/>
              </a:rPr>
              <a:t>To apply CRC cards for designing a simplified social media platform using object-oriented principles.</a:t>
            </a:r>
          </a:p>
          <a:p>
            <a:r>
              <a:rPr lang="en-US" i="0" dirty="0">
                <a:solidFill>
                  <a:srgbClr val="374151"/>
                </a:solidFill>
                <a:effectLst/>
              </a:rPr>
              <a:t>Your Challenge: Designing a Social Media Platform</a:t>
            </a:r>
          </a:p>
          <a:p>
            <a:r>
              <a:rPr lang="en-US" i="0" dirty="0">
                <a:solidFill>
                  <a:srgbClr val="374151"/>
                </a:solidFill>
                <a:effectLst/>
              </a:rPr>
              <a:t>Now, picture yourselves as the brilliant minds behind a groundbreaking social media platform. Your task is to design the backbone of this digital space, where users can seamlessly connect, share content, express themselves, and engage with others.</a:t>
            </a:r>
          </a:p>
          <a:p>
            <a:r>
              <a:rPr lang="en-US" i="0" dirty="0">
                <a:solidFill>
                  <a:srgbClr val="374151"/>
                </a:solidFill>
                <a:effectLst/>
              </a:rPr>
              <a:t>Use powerful design technique called CRC cards. CRC stands for Class-Responsibility-Collaboration, and these cards will help us define the fundamental building blocks of our system – the classes, their responsibilities, and how they collaborate with one another.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Footer Placeholder 3">
            <a:extLst>
              <a:ext uri="{FF2B5EF4-FFF2-40B4-BE49-F238E27FC236}">
                <a16:creationId xmlns:a16="http://schemas.microsoft.com/office/drawing/2014/main" id="{B0E20DE9-8F7C-A32C-8E8F-3BC54BF0F582}"/>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4900477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fontScale="90000"/>
          </a:bodyPr>
          <a:lstStyle/>
          <a:p>
            <a:r>
              <a:rPr lang="en-US" dirty="0">
                <a:solidFill>
                  <a:srgbClr val="374151"/>
                </a:solidFill>
                <a:latin typeface="Times New Roman" panose="02020603050405020304" pitchFamily="18" charset="0"/>
                <a:cs typeface="Times New Roman" panose="02020603050405020304" pitchFamily="18" charset="0"/>
              </a:rPr>
              <a:t>CRC Practical: </a:t>
            </a:r>
            <a:r>
              <a:rPr lang="en-US" i="0" dirty="0">
                <a:effectLst/>
              </a:rPr>
              <a:t>Designing Social Media</a:t>
            </a:r>
            <a:endParaRPr lang="en-US" dirty="0">
              <a:solidFill>
                <a:srgbClr val="374151"/>
              </a:solidFill>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10543031" cy="4871803"/>
          </a:xfrm>
        </p:spPr>
        <p:txBody>
          <a:bodyPr vert="horz" lIns="91440" tIns="45720" rIns="91440" bIns="45720" rtlCol="0" anchor="t">
            <a:noAutofit/>
          </a:bodyPr>
          <a:lstStyle/>
          <a:p>
            <a:r>
              <a:rPr lang="en-US" b="1" i="0" dirty="0">
                <a:solidFill>
                  <a:srgbClr val="374151"/>
                </a:solidFill>
                <a:effectLst/>
              </a:rPr>
              <a:t>To apply CRC cards for designing a simplified social media platform using object-oriented principles.</a:t>
            </a:r>
          </a:p>
          <a:p>
            <a:r>
              <a:rPr lang="en-US" i="0" dirty="0">
                <a:solidFill>
                  <a:srgbClr val="374151"/>
                </a:solidFill>
                <a:effectLst/>
              </a:rPr>
              <a:t>Classes: The Digital Entities</a:t>
            </a:r>
          </a:p>
          <a:p>
            <a:r>
              <a:rPr lang="en-US" i="0" dirty="0">
                <a:solidFill>
                  <a:srgbClr val="374151"/>
                </a:solidFill>
                <a:effectLst/>
              </a:rPr>
              <a:t>Think of classes as the digital entities that make up our social media platform. These could include Users, Posts, Comments, Likes, Friends, and more. Each class plays a specific role in ensuring the platform's functionality.</a:t>
            </a:r>
          </a:p>
          <a:p>
            <a:r>
              <a:rPr lang="en-US" i="0" dirty="0">
                <a:solidFill>
                  <a:srgbClr val="374151"/>
                </a:solidFill>
                <a:effectLst/>
              </a:rPr>
              <a:t>Responsibilities: What Each Class Does</a:t>
            </a:r>
          </a:p>
          <a:p>
            <a:r>
              <a:rPr lang="en-US" i="0" dirty="0">
                <a:solidFill>
                  <a:srgbClr val="374151"/>
                </a:solidFill>
                <a:effectLst/>
              </a:rPr>
              <a:t>Responsibilities define the tasks and functions that each class is responsible for. For example, a User class might be responsible for creating posts and managing their friends.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Footer Placeholder 3">
            <a:extLst>
              <a:ext uri="{FF2B5EF4-FFF2-40B4-BE49-F238E27FC236}">
                <a16:creationId xmlns:a16="http://schemas.microsoft.com/office/drawing/2014/main" id="{643F659A-4848-3EE9-B1BE-D3EFF43D1EAB}"/>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099129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543032" cy="1088921"/>
          </a:xfrm>
        </p:spPr>
        <p:txBody>
          <a:bodyPr>
            <a:normAutofit fontScale="90000"/>
          </a:bodyPr>
          <a:lstStyle/>
          <a:p>
            <a:r>
              <a:rPr lang="en-US" dirty="0">
                <a:solidFill>
                  <a:srgbClr val="374151"/>
                </a:solidFill>
                <a:latin typeface="Times New Roman" panose="02020603050405020304" pitchFamily="18" charset="0"/>
                <a:cs typeface="Times New Roman" panose="02020603050405020304" pitchFamily="18" charset="0"/>
              </a:rPr>
              <a:t>CRC Practical: </a:t>
            </a:r>
            <a:r>
              <a:rPr lang="en-US" i="0" dirty="0">
                <a:effectLst/>
              </a:rPr>
              <a:t>Designing Social Media</a:t>
            </a:r>
            <a:endParaRPr lang="en-US" dirty="0">
              <a:solidFill>
                <a:srgbClr val="374151"/>
              </a:solidFill>
            </a:endParaRP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sz="half" idx="1"/>
          </p:nvPr>
        </p:nvSpPr>
        <p:spPr>
          <a:xfrm>
            <a:off x="420623" y="1454046"/>
            <a:ext cx="10543031" cy="4871803"/>
          </a:xfrm>
        </p:spPr>
        <p:txBody>
          <a:bodyPr vert="horz" lIns="91440" tIns="45720" rIns="91440" bIns="45720" rtlCol="0" anchor="t">
            <a:noAutofit/>
          </a:bodyPr>
          <a:lstStyle/>
          <a:p>
            <a:r>
              <a:rPr lang="en-US" b="1" i="0" dirty="0">
                <a:solidFill>
                  <a:srgbClr val="374151"/>
                </a:solidFill>
                <a:effectLst/>
              </a:rPr>
              <a:t>To apply CRC cards for designing a simplified social media platform using object-oriented principles.</a:t>
            </a:r>
          </a:p>
          <a:p>
            <a:r>
              <a:rPr lang="en-US" i="0" dirty="0">
                <a:solidFill>
                  <a:srgbClr val="374151"/>
                </a:solidFill>
                <a:effectLst/>
              </a:rPr>
              <a:t>Collaboration: How Classes Work Together</a:t>
            </a:r>
          </a:p>
          <a:p>
            <a:r>
              <a:rPr lang="en-US" i="0" dirty="0">
                <a:solidFill>
                  <a:srgbClr val="374151"/>
                </a:solidFill>
                <a:effectLst/>
              </a:rPr>
              <a:t>Collaboration illustrates how different classes interact and work together to achieve specific tasks. For instance, the Post class might collaborate with the User class to associate posts with specific users.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p:txBody>
          <a:bodyPr/>
          <a:lstStyle/>
          <a:p>
            <a:fld id="{3A4F6043-7A67-491B-98BC-F933DED7226D}" type="slidenum">
              <a:rPr lang="en-US" smtClean="0"/>
              <a:pPr/>
              <a:t>42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p:txBody>
          <a:bodyPr/>
          <a:lstStyle/>
          <a:p>
            <a:r>
              <a:rPr lang="en-US"/>
              <a:t>16/01/2024</a:t>
            </a:r>
            <a:endParaRPr lang="en-US" dirty="0"/>
          </a:p>
        </p:txBody>
      </p:sp>
      <p:sp>
        <p:nvSpPr>
          <p:cNvPr id="4" name="Footer Placeholder 3">
            <a:extLst>
              <a:ext uri="{FF2B5EF4-FFF2-40B4-BE49-F238E27FC236}">
                <a16:creationId xmlns:a16="http://schemas.microsoft.com/office/drawing/2014/main" id="{A34381D3-29C1-8164-F53E-8D7124999311}"/>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863445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3666A2-6111-C83F-9545-8B4A04874A23}"/>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4" name="Footer Placeholder 3">
            <a:extLst>
              <a:ext uri="{FF2B5EF4-FFF2-40B4-BE49-F238E27FC236}">
                <a16:creationId xmlns:a16="http://schemas.microsoft.com/office/drawing/2014/main" id="{673D6FD2-722B-3F5A-F2D2-BEDEF6C617F4}"/>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339622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4ACD-D268-34E6-15B5-9DF0651B46DA}"/>
              </a:ext>
            </a:extLst>
          </p:cNvPr>
          <p:cNvSpPr>
            <a:spLocks noGrp="1"/>
          </p:cNvSpPr>
          <p:nvPr>
            <p:ph type="ctrTitle"/>
          </p:nvPr>
        </p:nvSpPr>
        <p:spPr/>
        <p:txBody>
          <a:bodyPr/>
          <a:lstStyle/>
          <a:p>
            <a:r>
              <a:rPr lang="en-US" dirty="0"/>
              <a:t>PREVIEW FOR LECTURE 9</a:t>
            </a:r>
          </a:p>
        </p:txBody>
      </p:sp>
      <p:sp>
        <p:nvSpPr>
          <p:cNvPr id="3" name="Subtitle 2">
            <a:extLst>
              <a:ext uri="{FF2B5EF4-FFF2-40B4-BE49-F238E27FC236}">
                <a16:creationId xmlns:a16="http://schemas.microsoft.com/office/drawing/2014/main" id="{3C964D5E-8943-D181-6C86-495D58576AF8}"/>
              </a:ext>
            </a:extLst>
          </p:cNvPr>
          <p:cNvSpPr>
            <a:spLocks noGrp="1"/>
          </p:cNvSpPr>
          <p:nvPr>
            <p:ph type="subTitle" idx="1"/>
          </p:nvPr>
        </p:nvSpPr>
        <p:spPr/>
        <p:txBody>
          <a:bodyPr/>
          <a:lstStyle/>
          <a:p>
            <a:r>
              <a:rPr lang="fr-FR"/>
              <a:t>COLLABORATION</a:t>
            </a:r>
            <a:r>
              <a:rPr lang="fr-FR" dirty="0"/>
              <a:t>/COMMUNICATION DIAGRAM</a:t>
            </a:r>
          </a:p>
          <a:p>
            <a:endParaRPr lang="en-US" dirty="0"/>
          </a:p>
        </p:txBody>
      </p:sp>
      <p:sp>
        <p:nvSpPr>
          <p:cNvPr id="4" name="Date Placeholder 3">
            <a:extLst>
              <a:ext uri="{FF2B5EF4-FFF2-40B4-BE49-F238E27FC236}">
                <a16:creationId xmlns:a16="http://schemas.microsoft.com/office/drawing/2014/main" id="{B1D6D5EC-6AD6-D554-1BCE-2A77163E917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16/01/2024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Slide Number Placeholder 4">
            <a:extLst>
              <a:ext uri="{FF2B5EF4-FFF2-40B4-BE49-F238E27FC236}">
                <a16:creationId xmlns:a16="http://schemas.microsoft.com/office/drawing/2014/main" id="{D6A36701-360E-D062-FAD4-B8C7779524D2}"/>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Footer Placeholder 6">
            <a:extLst>
              <a:ext uri="{FF2B5EF4-FFF2-40B4-BE49-F238E27FC236}">
                <a16:creationId xmlns:a16="http://schemas.microsoft.com/office/drawing/2014/main" id="{29D33216-7CAF-A361-D546-751C76C5F607}"/>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Design | Lecture 8</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4151574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6"/>
            <a:ext cx="10823640" cy="1092200"/>
          </a:xfrm>
        </p:spPr>
        <p:txBody>
          <a:bodyPr>
            <a:normAutofit/>
          </a:bodyPr>
          <a:lstStyle/>
          <a:p>
            <a:r>
              <a:rPr lang="en-US" dirty="0"/>
              <a:t>OOD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13"/>
          </p:nvPr>
        </p:nvSpPr>
        <p:spPr>
          <a:xfrm>
            <a:off x="420624" y="6217920"/>
            <a:ext cx="2743200" cy="640080"/>
          </a:xfrm>
        </p:spPr>
        <p:txBody>
          <a:bodyPr/>
          <a:lstStyle/>
          <a:p>
            <a:r>
              <a:rPr lang="en-US"/>
              <a:t>16/01/2024</a:t>
            </a:r>
            <a:endParaRPr lang="en-US" dirty="0"/>
          </a:p>
        </p:txBody>
      </p:sp>
      <p:sp>
        <p:nvSpPr>
          <p:cNvPr id="3" name="Footer Placeholder 2">
            <a:extLst>
              <a:ext uri="{FF2B5EF4-FFF2-40B4-BE49-F238E27FC236}">
                <a16:creationId xmlns:a16="http://schemas.microsoft.com/office/drawing/2014/main" id="{4CEC5327-1328-BCA7-3427-1EC4E16640B5}"/>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pic>
        <p:nvPicPr>
          <p:cNvPr id="1027" name="Object 1">
            <a:extLst>
              <a:ext uri="{FF2B5EF4-FFF2-40B4-BE49-F238E27FC236}">
                <a16:creationId xmlns:a16="http://schemas.microsoft.com/office/drawing/2014/main" id="{FB285A6D-E415-37BB-564D-D7EE10C9691A}"/>
              </a:ext>
            </a:extLst>
          </p:cNvPr>
          <p:cNvPicPr>
            <a:picLocks noChangeArrowheads="1"/>
          </p:cNvPicPr>
          <p:nvPr/>
        </p:nvPicPr>
        <p:blipFill>
          <a:blip r:embed="rId3">
            <a:extLst>
              <a:ext uri="{28A0092B-C50C-407E-A947-70E740481C1C}">
                <a14:useLocalDpi xmlns:a14="http://schemas.microsoft.com/office/drawing/2010/main" val="0"/>
              </a:ext>
            </a:extLst>
          </a:blip>
          <a:srcRect l="-829" t="-2312" b="-156"/>
          <a:stretch>
            <a:fillRect/>
          </a:stretch>
        </p:blipFill>
        <p:spPr bwMode="auto">
          <a:xfrm>
            <a:off x="1497278" y="365125"/>
            <a:ext cx="9655364" cy="6127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7350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Object Oriented Design Inputs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Provided by the output of object-oriented analysis.</a:t>
            </a:r>
          </a:p>
          <a:p>
            <a:r>
              <a:rPr lang="en-US" dirty="0"/>
              <a:t>Both analysis and design can be performed incrementally, and the artifacts can be continuously grown instead of completely developed in one shot.</a:t>
            </a:r>
          </a:p>
          <a:p>
            <a:r>
              <a:rPr lang="en-US" dirty="0"/>
              <a:t>Analysis and Design can occur in parallel.</a:t>
            </a:r>
          </a:p>
          <a:p>
            <a:r>
              <a:rPr lang="en-US" dirty="0"/>
              <a:t>Some typical input artifacts for object-oriented design are:</a:t>
            </a:r>
          </a:p>
          <a:p>
            <a:pPr lvl="1"/>
            <a:r>
              <a:rPr lang="en-US" dirty="0"/>
              <a:t>Conceptual model</a:t>
            </a:r>
          </a:p>
          <a:p>
            <a:pPr lvl="1"/>
            <a:r>
              <a:rPr lang="en-US" dirty="0"/>
              <a:t>Use case</a:t>
            </a:r>
          </a:p>
          <a:p>
            <a:pPr lvl="1"/>
            <a:r>
              <a:rPr lang="en-US" dirty="0"/>
              <a:t>System Sequence Diagram</a:t>
            </a:r>
          </a:p>
          <a:p>
            <a:pPr lvl="1"/>
            <a:r>
              <a:rPr lang="en-US" dirty="0"/>
              <a:t>User interface documentations</a:t>
            </a:r>
          </a:p>
          <a:p>
            <a:pPr lvl="1"/>
            <a:r>
              <a:rPr lang="en-US" dirty="0"/>
              <a:t>Relational data model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80005256-7427-6EE7-8E6B-1C56F2C3C15B}"/>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802370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Object Oriented Design Inputs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CONCEPTUAL MODEL</a:t>
            </a:r>
          </a:p>
          <a:p>
            <a:r>
              <a:rPr lang="en-US" dirty="0"/>
              <a:t>Conceptual model is the result of object-oriented analysis, it captures concepts in the problem domain.</a:t>
            </a:r>
          </a:p>
          <a:p>
            <a:r>
              <a:rPr lang="en-US" dirty="0"/>
              <a:t>The conceptual model is explicitly chosen to be independent of implementation details, such as concurrency or data storage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7DCA5937-2C4A-332D-D953-F1BE31E3D43D}"/>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550332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Object Oriented Design Inputs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USE CASE</a:t>
            </a:r>
          </a:p>
          <a:p>
            <a:r>
              <a:rPr lang="en-US" dirty="0"/>
              <a:t>Use case is a description of sequences of events that, taken together, lead to a system doing something useful.</a:t>
            </a:r>
          </a:p>
          <a:p>
            <a:r>
              <a:rPr lang="en-US" dirty="0"/>
              <a:t>Each use case provides one or more scenarios that convey how the system should interact with the users called actors to achieve a specific business goal or function.</a:t>
            </a:r>
          </a:p>
          <a:p>
            <a:r>
              <a:rPr lang="en-US" dirty="0"/>
              <a:t>Use case actors may be end users or other systems.</a:t>
            </a:r>
          </a:p>
          <a:p>
            <a:r>
              <a:rPr lang="en-US" dirty="0"/>
              <a:t>In many circumstances use cases are further elaborated into use case diagrams.</a:t>
            </a:r>
          </a:p>
          <a:p>
            <a:r>
              <a:rPr lang="en-US" dirty="0"/>
              <a:t>Use case diagrams are used to identify the actor (users or other systems) and the processes they perform.</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95DE823D-A615-1635-3ADD-E21156077A89}"/>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1191458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a:t>Object Oriented Design Inputs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marL="0" indent="0">
              <a:buNone/>
            </a:pPr>
            <a:r>
              <a:rPr lang="en-US" b="1" dirty="0"/>
              <a:t>SYSTEM SEQUENCE DIAGRAM</a:t>
            </a:r>
          </a:p>
          <a:p>
            <a:r>
              <a:rPr lang="en-US" dirty="0"/>
              <a:t>System Sequence diagram (SSD) is a picture that shows, for a particular scenario of a use case, the events that external actors generate, their order, and possible inter-system events.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16/01/2024</a:t>
            </a:r>
            <a:endParaRPr lang="en-US" dirty="0"/>
          </a:p>
        </p:txBody>
      </p:sp>
      <p:sp>
        <p:nvSpPr>
          <p:cNvPr id="4" name="Footer Placeholder 3">
            <a:extLst>
              <a:ext uri="{FF2B5EF4-FFF2-40B4-BE49-F238E27FC236}">
                <a16:creationId xmlns:a16="http://schemas.microsoft.com/office/drawing/2014/main" id="{A3E1CD18-6131-54A9-6DB7-DAA434C06F2F}"/>
              </a:ext>
            </a:extLst>
          </p:cNvPr>
          <p:cNvSpPr>
            <a:spLocks noGrp="1"/>
          </p:cNvSpPr>
          <p:nvPr>
            <p:ph type="ftr" sz="quarter" idx="3"/>
          </p:nvPr>
        </p:nvSpPr>
        <p:spPr>
          <a:xfrm>
            <a:off x="3767328" y="6217920"/>
            <a:ext cx="7476934" cy="640080"/>
          </a:xfrm>
        </p:spPr>
        <p:txBody>
          <a:bodyPr/>
          <a:lstStyle/>
          <a:p>
            <a:pPr lvl="0"/>
            <a:r>
              <a:rPr lang="en-US" noProof="0"/>
              <a:t>Object Oriented Design | Lecture 8</a:t>
            </a:r>
            <a:endParaRPr lang="en-US" noProof="0" dirty="0"/>
          </a:p>
        </p:txBody>
      </p:sp>
    </p:spTree>
    <p:extLst>
      <p:ext uri="{BB962C8B-B14F-4D97-AF65-F5344CB8AC3E}">
        <p14:creationId xmlns:p14="http://schemas.microsoft.com/office/powerpoint/2010/main" val="2793825697"/>
      </p:ext>
    </p:extLst>
  </p:cSld>
  <p:clrMapOvr>
    <a:masterClrMapping/>
  </p:clrMapOvr>
</p:sld>
</file>

<file path=ppt/theme/theme1.xml><?xml version="1.0" encoding="utf-8"?>
<a:theme xmlns:a="http://schemas.openxmlformats.org/drawingml/2006/main" name="1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2.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9259C4-AC71-4849-BC68-7545A45536D3}">
  <ds:schemaRefs>
    <ds:schemaRef ds:uri="http://schemas.microsoft.com/office/infopath/2007/PartnerControls"/>
    <ds:schemaRef ds:uri="http://schemas.microsoft.com/office/2006/documentManagement/types"/>
    <ds:schemaRef ds:uri="http://purl.org/dc/elements/1.1/"/>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71af3243-3dd4-4a8d-8c0d-dd76da1f02a5"/>
    <ds:schemaRef ds:uri="http://www.w3.org/XML/1998/namespac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3887</TotalTime>
  <Words>3083</Words>
  <Application>Microsoft Office PowerPoint</Application>
  <PresentationFormat>Widescreen</PresentationFormat>
  <Paragraphs>403</Paragraphs>
  <Slides>44</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Calibri</vt:lpstr>
      <vt:lpstr>Dante</vt:lpstr>
      <vt:lpstr>Helvetica Neue Medium</vt:lpstr>
      <vt:lpstr>Nunito</vt:lpstr>
      <vt:lpstr>Painting With Chocolate</vt:lpstr>
      <vt:lpstr>Rustic Story</vt:lpstr>
      <vt:lpstr>Times New Roman</vt:lpstr>
      <vt:lpstr>Wingdings 2</vt:lpstr>
      <vt:lpstr>1_OffsetVTI</vt:lpstr>
      <vt:lpstr>PowerPoint Presentation</vt:lpstr>
      <vt:lpstr>Lesson 3: Object Oriented Design (10hrs)</vt:lpstr>
      <vt:lpstr>Lesson 2: Object Oriented Analysis (10hrs)</vt:lpstr>
      <vt:lpstr>OOD</vt:lpstr>
      <vt:lpstr>OOD</vt:lpstr>
      <vt:lpstr>Object Oriented Design Inputs</vt:lpstr>
      <vt:lpstr>Object Oriented Design Inputs</vt:lpstr>
      <vt:lpstr>Object Oriented Design Inputs</vt:lpstr>
      <vt:lpstr>Object Oriented Design Inputs</vt:lpstr>
      <vt:lpstr>Object Oriented Design Inputs</vt:lpstr>
      <vt:lpstr>Object Oriented Design Inputs</vt:lpstr>
      <vt:lpstr>Object Oriented Design Process</vt:lpstr>
      <vt:lpstr>Object Oriented Design Process</vt:lpstr>
      <vt:lpstr>Object Oriented Design Process</vt:lpstr>
      <vt:lpstr>Object Oriented Design Process</vt:lpstr>
      <vt:lpstr>Object Oriented Design Process</vt:lpstr>
      <vt:lpstr>Object Oriented Design Process</vt:lpstr>
      <vt:lpstr>Object Oriented Design Outputs</vt:lpstr>
      <vt:lpstr>Object Oriented Design Outputs</vt:lpstr>
      <vt:lpstr>Static and Dynamic Modeling</vt:lpstr>
      <vt:lpstr>Static and Dynamic Modeling</vt:lpstr>
      <vt:lpstr>Object Oriented Design Techniques</vt:lpstr>
      <vt:lpstr>CRC Cards</vt:lpstr>
      <vt:lpstr>CRC Cards</vt:lpstr>
      <vt:lpstr>CRC Cards - Class</vt:lpstr>
      <vt:lpstr>CRC Cards - Responsibility</vt:lpstr>
      <vt:lpstr>CRC Cards - Collaborator</vt:lpstr>
      <vt:lpstr>How do you create CRC models</vt:lpstr>
      <vt:lpstr>How do you create CRC models</vt:lpstr>
      <vt:lpstr>How do you create CRC models</vt:lpstr>
      <vt:lpstr>Use Case Realization</vt:lpstr>
      <vt:lpstr>Use Case Realization</vt:lpstr>
      <vt:lpstr>Use Case Realization</vt:lpstr>
      <vt:lpstr>Use Case Realization</vt:lpstr>
      <vt:lpstr>Use Case Realization</vt:lpstr>
      <vt:lpstr>Use Case Realization</vt:lpstr>
      <vt:lpstr>Use Case Realization</vt:lpstr>
      <vt:lpstr>Object Design Techniques</vt:lpstr>
      <vt:lpstr>CRC Practical: Designing Social Media</vt:lpstr>
      <vt:lpstr>CRC Practical: Designing Social Media</vt:lpstr>
      <vt:lpstr>CRC Practical: Designing Social Media</vt:lpstr>
      <vt:lpstr>CRC Practical: Designing Social Media</vt:lpstr>
      <vt:lpstr>PowerPoint Presentation</vt:lpstr>
      <vt:lpstr>PREVIEW FOR LECTURE 9</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129</cp:revision>
  <dcterms:created xsi:type="dcterms:W3CDTF">2023-12-21T15:41:48Z</dcterms:created>
  <dcterms:modified xsi:type="dcterms:W3CDTF">2024-06-13T16:21:05Z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